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89"/>
  </p:notesMasterIdLst>
  <p:sldIdLst>
    <p:sldId id="16670832" r:id="rId2"/>
    <p:sldId id="16670833" r:id="rId3"/>
    <p:sldId id="16670834" r:id="rId4"/>
    <p:sldId id="16670835" r:id="rId5"/>
    <p:sldId id="16670836" r:id="rId6"/>
    <p:sldId id="16670837" r:id="rId7"/>
    <p:sldId id="16670838" r:id="rId8"/>
    <p:sldId id="16670839" r:id="rId9"/>
    <p:sldId id="16670840" r:id="rId10"/>
    <p:sldId id="16670841" r:id="rId11"/>
    <p:sldId id="16670842" r:id="rId12"/>
    <p:sldId id="16670843" r:id="rId13"/>
    <p:sldId id="16670844" r:id="rId14"/>
    <p:sldId id="16670845" r:id="rId15"/>
    <p:sldId id="16670846" r:id="rId16"/>
    <p:sldId id="16670847" r:id="rId17"/>
    <p:sldId id="16670857" r:id="rId18"/>
    <p:sldId id="16670849" r:id="rId19"/>
    <p:sldId id="16670850" r:id="rId20"/>
    <p:sldId id="16670851" r:id="rId21"/>
    <p:sldId id="260" r:id="rId22"/>
    <p:sldId id="16670490" r:id="rId23"/>
    <p:sldId id="16670498" r:id="rId24"/>
    <p:sldId id="16670493" r:id="rId25"/>
    <p:sldId id="16670492" r:id="rId26"/>
    <p:sldId id="16670496" r:id="rId27"/>
    <p:sldId id="16670502" r:id="rId28"/>
    <p:sldId id="16670440" r:id="rId29"/>
    <p:sldId id="16670814" r:id="rId30"/>
    <p:sldId id="284" r:id="rId31"/>
    <p:sldId id="285" r:id="rId32"/>
    <p:sldId id="286" r:id="rId33"/>
    <p:sldId id="16670815" r:id="rId34"/>
    <p:sldId id="288" r:id="rId35"/>
    <p:sldId id="16670816" r:id="rId36"/>
    <p:sldId id="16670560" r:id="rId37"/>
    <p:sldId id="16670817" r:id="rId38"/>
    <p:sldId id="16670504" r:id="rId39"/>
    <p:sldId id="16670818" r:id="rId40"/>
    <p:sldId id="294" r:id="rId41"/>
    <p:sldId id="295" r:id="rId42"/>
    <p:sldId id="296" r:id="rId43"/>
    <p:sldId id="297" r:id="rId44"/>
    <p:sldId id="298" r:id="rId45"/>
    <p:sldId id="299" r:id="rId46"/>
    <p:sldId id="300" r:id="rId47"/>
    <p:sldId id="301" r:id="rId48"/>
    <p:sldId id="291" r:id="rId49"/>
    <p:sldId id="303" r:id="rId50"/>
    <p:sldId id="304" r:id="rId51"/>
    <p:sldId id="305" r:id="rId52"/>
    <p:sldId id="16670415" r:id="rId53"/>
    <p:sldId id="16670437" r:id="rId54"/>
    <p:sldId id="16670518" r:id="rId55"/>
    <p:sldId id="309" r:id="rId56"/>
    <p:sldId id="310" r:id="rId57"/>
    <p:sldId id="311" r:id="rId58"/>
    <p:sldId id="287" r:id="rId59"/>
    <p:sldId id="16670811" r:id="rId60"/>
    <p:sldId id="16670812" r:id="rId61"/>
    <p:sldId id="16670809" r:id="rId62"/>
    <p:sldId id="16670808" r:id="rId63"/>
    <p:sldId id="16670852" r:id="rId64"/>
    <p:sldId id="16670853" r:id="rId65"/>
    <p:sldId id="16670854" r:id="rId66"/>
    <p:sldId id="16670855" r:id="rId67"/>
    <p:sldId id="16670822" r:id="rId68"/>
    <p:sldId id="16670823" r:id="rId69"/>
    <p:sldId id="289" r:id="rId70"/>
    <p:sldId id="16670856" r:id="rId71"/>
    <p:sldId id="16670819" r:id="rId72"/>
    <p:sldId id="16670821" r:id="rId73"/>
    <p:sldId id="16670820" r:id="rId74"/>
    <p:sldId id="16670804" r:id="rId75"/>
    <p:sldId id="16670422" r:id="rId76"/>
    <p:sldId id="16670428" r:id="rId77"/>
    <p:sldId id="16670429" r:id="rId78"/>
    <p:sldId id="16670431" r:id="rId79"/>
    <p:sldId id="16670430" r:id="rId80"/>
    <p:sldId id="293" r:id="rId81"/>
    <p:sldId id="16670824" r:id="rId82"/>
    <p:sldId id="16670825" r:id="rId83"/>
    <p:sldId id="16670826" r:id="rId84"/>
    <p:sldId id="16670827" r:id="rId85"/>
    <p:sldId id="16670828" r:id="rId86"/>
    <p:sldId id="16670829" r:id="rId87"/>
    <p:sldId id="16670831" r:id="rId8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EC4E7"/>
    <a:srgbClr val="D03189"/>
    <a:srgbClr val="5386FA"/>
    <a:srgbClr val="5DB5E7"/>
    <a:srgbClr val="D03088"/>
    <a:srgbClr val="16A2B3"/>
    <a:srgbClr val="2A4E79"/>
    <a:srgbClr val="625DEC"/>
    <a:srgbClr val="FFDF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38"/>
    <p:restoredTop sz="65592"/>
  </p:normalViewPr>
  <p:slideViewPr>
    <p:cSldViewPr snapToGrid="0">
      <p:cViewPr varScale="1">
        <p:scale>
          <a:sx n="96" d="100"/>
          <a:sy n="96" d="100"/>
        </p:scale>
        <p:origin x="2184" y="160"/>
      </p:cViewPr>
      <p:guideLst/>
    </p:cSldViewPr>
  </p:slideViewPr>
  <p:outlineViewPr>
    <p:cViewPr>
      <p:scale>
        <a:sx n="33" d="100"/>
        <a:sy n="33" d="100"/>
      </p:scale>
      <p:origin x="-64"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5B4CE5-875C-214B-AC4D-479638B9C061}" type="datetimeFigureOut">
              <a:rPr lang="en-CN" smtClean="0"/>
              <a:t>10/20/26</a:t>
            </a:fld>
            <a:endParaRPr lang="en-C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D8702C-F20F-204C-8DB2-48200120AC4E}" type="slidenum">
              <a:rPr lang="en-CN" smtClean="0"/>
              <a:t>‹#›</a:t>
            </a:fld>
            <a:endParaRPr lang="en-CN"/>
          </a:p>
        </p:txBody>
      </p:sp>
    </p:spTree>
    <p:extLst>
      <p:ext uri="{BB962C8B-B14F-4D97-AF65-F5344CB8AC3E}">
        <p14:creationId xmlns:p14="http://schemas.microsoft.com/office/powerpoint/2010/main" val="144071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F1A14-D50D-751D-8398-239E0B0F08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8767B4-DA66-3146-4521-D78176AE8B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FE17A5-0ADD-1528-BCEF-B05B53D207DE}"/>
              </a:ext>
            </a:extLst>
          </p:cNvPr>
          <p:cNvSpPr>
            <a:spLocks noGrp="1"/>
          </p:cNvSpPr>
          <p:nvPr>
            <p:ph type="body" idx="1"/>
          </p:nvPr>
        </p:nvSpPr>
        <p:spPr/>
        <p:txBody>
          <a:bodyPr/>
          <a:lstStyle/>
          <a:p>
            <a:r>
              <a:rPr dirty="0"/>
              <a:t>• </a:t>
            </a:r>
            <a:r>
              <a:rPr lang="en-US" dirty="0"/>
              <a:t>Let’s </a:t>
            </a:r>
            <a:r>
              <a:rPr lang="en-US" altLang="zh-CN" dirty="0"/>
              <a:t>start</a:t>
            </a:r>
            <a:r>
              <a:rPr lang="zh-CN" altLang="en-US" dirty="0"/>
              <a:t> </a:t>
            </a:r>
            <a:r>
              <a:rPr lang="en-US" altLang="zh-CN" dirty="0"/>
              <a:t>from</a:t>
            </a:r>
            <a:r>
              <a:rPr lang="zh-CN" altLang="en-US" dirty="0"/>
              <a:t> </a:t>
            </a:r>
            <a:r>
              <a:rPr lang="en-US" altLang="zh-CN" dirty="0"/>
              <a:t>reviewing</a:t>
            </a:r>
            <a:r>
              <a:rPr lang="zh-CN" altLang="en-US" dirty="0"/>
              <a:t> </a:t>
            </a:r>
            <a:r>
              <a:rPr lang="en-US" dirty="0"/>
              <a:t>the very foundation of modern data systems: relational algebra — </a:t>
            </a:r>
            <a:r>
              <a:rPr lang="en-US" altLang="zh-CN" dirty="0"/>
              <a:t>which</a:t>
            </a:r>
            <a:r>
              <a:rPr lang="zh-CN" altLang="en-US" dirty="0"/>
              <a:t> </a:t>
            </a:r>
            <a:r>
              <a:rPr lang="en-US" altLang="zh-CN" dirty="0"/>
              <a:t>was</a:t>
            </a:r>
            <a:r>
              <a:rPr lang="zh-CN" altLang="en-US" dirty="0"/>
              <a:t> </a:t>
            </a:r>
            <a:r>
              <a:rPr lang="en-US" dirty="0"/>
              <a:t>introduced by Edgar F. Codd in 1970.</a:t>
            </a:r>
          </a:p>
          <a:p>
            <a:r>
              <a:rPr dirty="0"/>
              <a:t>• </a:t>
            </a:r>
            <a:r>
              <a:rPr lang="en-US" altLang="zh-CN" dirty="0"/>
              <a:t>In</a:t>
            </a:r>
            <a:r>
              <a:rPr lang="zh-CN" altLang="en-US" dirty="0"/>
              <a:t> </a:t>
            </a:r>
            <a:r>
              <a:rPr lang="en-US" altLang="zh-CN" dirty="0"/>
              <a:t>the</a:t>
            </a:r>
            <a:r>
              <a:rPr lang="zh-CN" altLang="en-US" dirty="0"/>
              <a:t> </a:t>
            </a:r>
            <a:r>
              <a:rPr lang="en-US" altLang="zh-CN" dirty="0"/>
              <a:t>relational</a:t>
            </a:r>
            <a:r>
              <a:rPr lang="zh-CN" altLang="en-US" dirty="0"/>
              <a:t> </a:t>
            </a:r>
            <a:r>
              <a:rPr lang="en-US" altLang="zh-CN" dirty="0"/>
              <a:t>algebra</a:t>
            </a:r>
            <a:r>
              <a:rPr lang="zh-CN" altLang="en-US" dirty="0"/>
              <a:t> </a:t>
            </a:r>
            <a:r>
              <a:rPr lang="en-US" altLang="zh-CN" dirty="0"/>
              <a:t>theory,</a:t>
            </a:r>
            <a:r>
              <a:rPr lang="zh-CN" altLang="en-US" dirty="0"/>
              <a:t> </a:t>
            </a:r>
            <a:r>
              <a:rPr lang="en-US" altLang="zh-CN" dirty="0"/>
              <a:t>a</a:t>
            </a:r>
            <a:r>
              <a:rPr lang="en-US" dirty="0"/>
              <a:t> relation is a set of tuples, and over it we define a small, CLOSED set of operators: selection, projection, theta-join</a:t>
            </a:r>
            <a:r>
              <a:rPr lang="en-US" altLang="zh-CN" dirty="0"/>
              <a:t>,</a:t>
            </a:r>
            <a:r>
              <a:rPr lang="zh-CN" altLang="en-US" dirty="0"/>
              <a:t> </a:t>
            </a:r>
            <a:r>
              <a:rPr lang="en-US" dirty="0"/>
              <a:t>grouping &amp; aggregation, plus set</a:t>
            </a:r>
            <a:r>
              <a:rPr lang="en-US" altLang="zh-CN" dirty="0"/>
              <a:t>-</a:t>
            </a:r>
            <a:r>
              <a:rPr lang="en-US" dirty="0"/>
              <a:t>operations and rename.</a:t>
            </a:r>
          </a:p>
          <a:p>
            <a:pPr marL="0" marR="0" lvl="0" indent="0" algn="l" defTabSz="914400" rtl="0" eaLnBrk="1" fontAlgn="auto" latinLnBrk="0" hangingPunct="1">
              <a:lnSpc>
                <a:spcPct val="100000"/>
              </a:lnSpc>
              <a:spcBef>
                <a:spcPts val="0"/>
              </a:spcBef>
              <a:spcAft>
                <a:spcPts val="0"/>
              </a:spcAft>
              <a:buClrTx/>
              <a:buSzTx/>
              <a:buFontTx/>
              <a:buNone/>
              <a:tabLst/>
              <a:defRPr/>
            </a:pPr>
            <a:r>
              <a:rPr dirty="0"/>
              <a:t>• </a:t>
            </a:r>
            <a:r>
              <a:rPr lang="en-US" altLang="zh-CN" dirty="0"/>
              <a:t>(!)</a:t>
            </a:r>
            <a:r>
              <a:rPr lang="zh-CN" altLang="en-US" dirty="0"/>
              <a:t> </a:t>
            </a:r>
            <a:r>
              <a:rPr lang="en-US" altLang="zh-CN" dirty="0"/>
              <a:t>While</a:t>
            </a:r>
            <a:r>
              <a:rPr lang="zh-CN" altLang="en-US" dirty="0"/>
              <a:t> </a:t>
            </a:r>
            <a:r>
              <a:rPr lang="en-US" altLang="zh-CN" dirty="0">
                <a:effectLst/>
              </a:rPr>
              <a:t>a</a:t>
            </a:r>
            <a:r>
              <a:rPr lang="en-US" dirty="0">
                <a:effectLst/>
              </a:rPr>
              <a:t> query intent can be phrased in many ways</a:t>
            </a:r>
            <a:r>
              <a:rPr lang="en-US" altLang="zh-CN" dirty="0">
                <a:effectLst/>
              </a:rPr>
              <a:t>,</a:t>
            </a:r>
            <a:r>
              <a:rPr lang="zh-CN" altLang="en-US" dirty="0">
                <a:effectLst/>
              </a:rPr>
              <a:t> </a:t>
            </a:r>
            <a:r>
              <a:rPr lang="en-US" altLang="zh-CN" dirty="0">
                <a:effectLst/>
              </a:rPr>
              <a:t>e.g.,</a:t>
            </a:r>
            <a:r>
              <a:rPr lang="zh-CN" altLang="en-US" dirty="0">
                <a:effectLst/>
              </a:rPr>
              <a:t> </a:t>
            </a:r>
            <a:r>
              <a:rPr lang="en-US" dirty="0">
                <a:effectLst/>
              </a:rPr>
              <a:t>natural language, different dialects of SQ</a:t>
            </a:r>
            <a:r>
              <a:rPr lang="en-US" altLang="zh-CN" dirty="0">
                <a:effectLst/>
              </a:rPr>
              <a:t>L,</a:t>
            </a:r>
            <a:r>
              <a:rPr lang="zh-CN" altLang="en-US" dirty="0">
                <a:effectLst/>
              </a:rPr>
              <a:t> </a:t>
            </a:r>
            <a:r>
              <a:rPr lang="en-US" dirty="0">
                <a:effectLst/>
              </a:rPr>
              <a:t>every phrasing maps to the equivalent underlying relational algebra expression.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This closure property makes the algebra composable, rewritable, and optimizable</a:t>
            </a:r>
            <a:r>
              <a:rPr lang="en-US" altLang="zh-CN" dirty="0"/>
              <a:t>, which means that </a:t>
            </a:r>
            <a:r>
              <a:rPr lang="en-US" dirty="0"/>
              <a:t>any relational</a:t>
            </a:r>
            <a:r>
              <a:rPr lang="zh-CN" altLang="en-US" dirty="0"/>
              <a:t> </a:t>
            </a:r>
            <a:r>
              <a:rPr lang="en-US" dirty="0"/>
              <a:t>analytical requirement can be compiled into it.</a:t>
            </a:r>
          </a:p>
          <a:p>
            <a:pPr marL="0" marR="0" lvl="0" indent="0" algn="l" defTabSz="914400" rtl="0" eaLnBrk="1" fontAlgn="auto" latinLnBrk="0" hangingPunct="1">
              <a:lnSpc>
                <a:spcPct val="100000"/>
              </a:lnSpc>
              <a:spcBef>
                <a:spcPts val="0"/>
              </a:spcBef>
              <a:spcAft>
                <a:spcPts val="0"/>
              </a:spcAft>
              <a:buClrTx/>
              <a:buSzTx/>
              <a:buFontTx/>
              <a:buNone/>
              <a:tabLst/>
              <a:defRPr/>
            </a:pPr>
            <a:endParaRPr dirty="0"/>
          </a:p>
        </p:txBody>
      </p:sp>
      <p:sp>
        <p:nvSpPr>
          <p:cNvPr id="4" name="Slide Number Placeholder 3">
            <a:extLst>
              <a:ext uri="{FF2B5EF4-FFF2-40B4-BE49-F238E27FC236}">
                <a16:creationId xmlns:a16="http://schemas.microsoft.com/office/drawing/2014/main" id="{21884ED0-5A2F-B2DA-5B94-7509CE1FB283}"/>
              </a:ext>
            </a:extLst>
          </p:cNvPr>
          <p:cNvSpPr>
            <a:spLocks noGrp="1"/>
          </p:cNvSpPr>
          <p:nvPr>
            <p:ph type="sldNum" sz="quarter" idx="5"/>
          </p:nvPr>
        </p:nvSpPr>
        <p:spPr/>
        <p:txBody>
          <a:bodyPr/>
          <a:lstStyle/>
          <a:p>
            <a:fld id="{2ED8702C-F20F-204C-8DB2-48200120AC4E}" type="slidenum">
              <a:rPr lang="en-CN" smtClean="0"/>
              <a:t>2</a:t>
            </a:fld>
            <a:endParaRPr lang="en-CN"/>
          </a:p>
        </p:txBody>
      </p:sp>
    </p:spTree>
    <p:extLst>
      <p:ext uri="{BB962C8B-B14F-4D97-AF65-F5344CB8AC3E}">
        <p14:creationId xmlns:p14="http://schemas.microsoft.com/office/powerpoint/2010/main" val="3922899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N"/>
          </a:p>
        </p:txBody>
      </p:sp>
      <p:sp>
        <p:nvSpPr>
          <p:cNvPr id="3" name="Notes Placeholder 2"/>
          <p:cNvSpPr>
            <a:spLocks noGrp="1"/>
          </p:cNvSpPr>
          <p:nvPr>
            <p:ph type="body" idx="1"/>
          </p:nvPr>
        </p:nvSpPr>
        <p:spPr/>
        <p:txBody>
          <a:bodyPr/>
          <a:lstStyle/>
          <a:p>
            <a:r>
              <a:rPr lang="en-US" dirty="0"/>
              <a:t>Fifty years of query-engine evolution have given us the foundation of TWO system stacks. </a:t>
            </a:r>
          </a:p>
          <a:p>
            <a:r>
              <a:rPr dirty="0"/>
              <a:t>• ① </a:t>
            </a:r>
            <a:r>
              <a:rPr lang="en-US" dirty="0"/>
              <a:t>SQL analytics — for example, OLAP systems — where scans, joins, and group-</a:t>
            </a:r>
            <a:r>
              <a:rPr lang="en-US" dirty="0" err="1"/>
              <a:t>bys</a:t>
            </a:r>
            <a:r>
              <a:rPr lang="en-US" dirty="0"/>
              <a:t> run efficiently over billions of rows.</a:t>
            </a:r>
          </a:p>
          <a:p>
            <a:r>
              <a:rPr dirty="0"/>
              <a:t>• ② </a:t>
            </a:r>
            <a:r>
              <a:rPr lang="en-US" dirty="0"/>
              <a:t>Data science pipelines — </a:t>
            </a:r>
            <a:r>
              <a:rPr lang="en-US" altLang="zh-CN" dirty="0"/>
              <a:t>such</a:t>
            </a:r>
            <a:r>
              <a:rPr lang="zh-CN" altLang="en-US" dirty="0"/>
              <a:t> </a:t>
            </a:r>
            <a:r>
              <a:rPr lang="en-US" altLang="zh-CN" dirty="0"/>
              <a:t>as</a:t>
            </a:r>
            <a:r>
              <a:rPr lang="zh-CN" altLang="en-US" dirty="0"/>
              <a:t> </a:t>
            </a:r>
            <a:r>
              <a:rPr lang="en-US" dirty="0"/>
              <a:t>pandas, Spark — </a:t>
            </a:r>
            <a:r>
              <a:rPr lang="en-US" altLang="zh-CN" dirty="0"/>
              <a:t>which</a:t>
            </a:r>
            <a:r>
              <a:rPr lang="zh-CN" altLang="en-US" dirty="0"/>
              <a:t> </a:t>
            </a:r>
            <a:r>
              <a:rPr lang="en-US" altLang="zh-CN" dirty="0"/>
              <a:t>is</a:t>
            </a:r>
            <a:r>
              <a:rPr lang="zh-CN" altLang="en-US" dirty="0"/>
              <a:t> </a:t>
            </a:r>
            <a:r>
              <a:rPr lang="en-US" altLang="zh-CN" dirty="0"/>
              <a:t>widely</a:t>
            </a:r>
            <a:r>
              <a:rPr lang="zh-CN" altLang="en-US" dirty="0"/>
              <a:t> </a:t>
            </a:r>
            <a:r>
              <a:rPr lang="en-US" dirty="0"/>
              <a:t>used for EDA, cleaning, and data preparation for ML, where analysts mix relational and non-relational operations over </a:t>
            </a:r>
            <a:r>
              <a:rPr lang="en-US" dirty="0" err="1"/>
              <a:t>dataframes</a:t>
            </a:r>
            <a:r>
              <a:rPr lang="en-US" dirty="0"/>
              <a:t>.</a:t>
            </a:r>
          </a:p>
          <a:p>
            <a:r>
              <a:rPr dirty="0"/>
              <a:t>• </a:t>
            </a:r>
            <a:r>
              <a:rPr lang="en-US" altLang="zh-CN" dirty="0"/>
              <a:t>(!)</a:t>
            </a:r>
            <a:r>
              <a:rPr lang="zh-CN" altLang="en-US" dirty="0"/>
              <a:t> </a:t>
            </a:r>
            <a:r>
              <a:rPr lang="en-US" dirty="0"/>
              <a:t>For years, relational algebra has provided a strong foundation for data processing — but its very success keeps inviting more analysis demands, and with them, new challenge</a:t>
            </a:r>
            <a:r>
              <a:rPr lang="en-US" altLang="zh-CN" dirty="0"/>
              <a:t>s</a:t>
            </a:r>
            <a:r>
              <a:rPr lang="zh-CN" altLang="en-US" dirty="0"/>
              <a:t> </a:t>
            </a:r>
            <a:r>
              <a:rPr lang="en-US" altLang="zh-CN" dirty="0"/>
              <a:t>arise.</a:t>
            </a:r>
          </a:p>
        </p:txBody>
      </p:sp>
      <p:sp>
        <p:nvSpPr>
          <p:cNvPr id="4" name="Slide Number Placeholder 3"/>
          <p:cNvSpPr>
            <a:spLocks noGrp="1"/>
          </p:cNvSpPr>
          <p:nvPr>
            <p:ph type="sldNum" sz="quarter" idx="5"/>
          </p:nvPr>
        </p:nvSpPr>
        <p:spPr/>
        <p:txBody>
          <a:bodyPr/>
          <a:lstStyle/>
          <a:p>
            <a:fld id="{2ED8702C-F20F-204C-8DB2-48200120AC4E}" type="slidenum">
              <a:rPr lang="en-CN" smtClean="0"/>
              <a:t>3</a:t>
            </a:fld>
            <a:endParaRPr lang="en-CN"/>
          </a:p>
        </p:txBody>
      </p:sp>
    </p:spTree>
    <p:extLst>
      <p:ext uri="{BB962C8B-B14F-4D97-AF65-F5344CB8AC3E}">
        <p14:creationId xmlns:p14="http://schemas.microsoft.com/office/powerpoint/2010/main" val="741139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 In the era of big data, tables no longer hold only numbers and strings — </a:t>
            </a:r>
            <a:r>
              <a:rPr lang="en-US" altLang="zh-CN" dirty="0"/>
              <a:t>there</a:t>
            </a:r>
            <a:r>
              <a:rPr lang="zh-CN" altLang="en-US" dirty="0"/>
              <a:t> </a:t>
            </a:r>
            <a:r>
              <a:rPr lang="en-US" altLang="zh-CN" dirty="0"/>
              <a:t>are</a:t>
            </a:r>
            <a:r>
              <a:rPr lang="zh-CN" altLang="en-US" dirty="0"/>
              <a:t> </a:t>
            </a:r>
            <a:r>
              <a:rPr lang="en-US" altLang="zh-CN" dirty="0"/>
              <a:t>tables</a:t>
            </a:r>
            <a:r>
              <a:rPr lang="zh-CN" altLang="en-US" dirty="0"/>
              <a:t> </a:t>
            </a:r>
            <a:r>
              <a:rPr lang="en-US" altLang="zh-CN" dirty="0"/>
              <a:t>that</a:t>
            </a:r>
            <a:r>
              <a:rPr dirty="0"/>
              <a:t> hold</a:t>
            </a:r>
            <a:r>
              <a:rPr lang="en-US" altLang="zh-CN" dirty="0"/>
              <a:t>s</a:t>
            </a:r>
            <a:r>
              <a:rPr dirty="0"/>
              <a:t> photos, free text, AND documents, and data systems are asked to process all of </a:t>
            </a:r>
            <a:r>
              <a:rPr lang="en-US" dirty="0"/>
              <a:t>them</a:t>
            </a:r>
            <a:r>
              <a:rPr dirty="0"/>
              <a:t>.</a:t>
            </a:r>
          </a:p>
          <a:p>
            <a:r>
              <a:rPr dirty="0"/>
              <a:t>• </a:t>
            </a:r>
            <a:r>
              <a:rPr lang="en-US" altLang="zh-CN" dirty="0"/>
              <a:t>Consider</a:t>
            </a:r>
            <a:r>
              <a:rPr dirty="0"/>
              <a:t> this product table: </a:t>
            </a:r>
            <a:r>
              <a:rPr lang="en-US" dirty="0"/>
              <a:t>there</a:t>
            </a:r>
            <a:r>
              <a:rPr lang="zh-CN" altLang="en-US" dirty="0"/>
              <a:t> </a:t>
            </a:r>
            <a:r>
              <a:rPr lang="en-US" altLang="zh-CN" dirty="0"/>
              <a:t>are</a:t>
            </a:r>
            <a:r>
              <a:rPr lang="zh-CN" altLang="en-US" dirty="0"/>
              <a:t> </a:t>
            </a:r>
            <a:r>
              <a:rPr dirty="0"/>
              <a:t>three products, each with a product photo, a customer review, and a PDF manual — so one table now mixes structured and unstructured data.</a:t>
            </a:r>
          </a:p>
          <a:p>
            <a:r>
              <a:rPr dirty="0"/>
              <a:t>• Now think of the</a:t>
            </a:r>
            <a:r>
              <a:rPr lang="zh-CN" altLang="en-US" dirty="0"/>
              <a:t> </a:t>
            </a:r>
            <a:r>
              <a:rPr lang="en-US" altLang="zh-CN" dirty="0"/>
              <a:t>queries</a:t>
            </a:r>
            <a:r>
              <a:rPr dirty="0"/>
              <a:t> a user</a:t>
            </a:r>
            <a:r>
              <a:rPr lang="zh-CN" altLang="en-US" dirty="0"/>
              <a:t> </a:t>
            </a:r>
            <a:r>
              <a:rPr dirty="0"/>
              <a:t>want to run over each column: </a:t>
            </a:r>
            <a:r>
              <a:rPr lang="en-US" altLang="zh-CN" dirty="0"/>
              <a:t>for</a:t>
            </a:r>
            <a:r>
              <a:rPr lang="zh-CN" altLang="en-US" dirty="0"/>
              <a:t> </a:t>
            </a:r>
            <a:r>
              <a:rPr lang="en-US" altLang="zh-CN" dirty="0"/>
              <a:t>example,</a:t>
            </a:r>
            <a:r>
              <a:rPr lang="zh-CN" altLang="en-US" dirty="0"/>
              <a:t> </a:t>
            </a:r>
            <a:r>
              <a:rPr dirty="0"/>
              <a:t>"which photos show food?", "which reviews complain about damage?", "which manuals warn about choking hazards?" </a:t>
            </a:r>
            <a:r>
              <a:rPr lang="en-US" dirty="0"/>
              <a:t>. These </a:t>
            </a:r>
            <a:r>
              <a:rPr lang="en-US" altLang="zh-CN" dirty="0"/>
              <a:t>are</a:t>
            </a:r>
            <a:r>
              <a:rPr lang="zh-CN" altLang="en-US" dirty="0"/>
              <a:t>  </a:t>
            </a:r>
            <a:r>
              <a:rPr dirty="0"/>
              <a:t>predicates over pixels, prose, and documents.</a:t>
            </a:r>
          </a:p>
          <a:p>
            <a:pPr marL="0" marR="0" lvl="0" indent="0" algn="l" defTabSz="914400" rtl="0" eaLnBrk="1" fontAlgn="auto" latinLnBrk="0" hangingPunct="1">
              <a:lnSpc>
                <a:spcPct val="100000"/>
              </a:lnSpc>
              <a:spcBef>
                <a:spcPts val="0"/>
              </a:spcBef>
              <a:spcAft>
                <a:spcPts val="0"/>
              </a:spcAft>
              <a:buClrTx/>
              <a:buSzTx/>
              <a:buFontTx/>
              <a:buNone/>
              <a:tabLst/>
              <a:defRPr/>
            </a:pPr>
            <a:r>
              <a:rPr dirty="0"/>
              <a:t>• </a:t>
            </a:r>
            <a:r>
              <a:rPr lang="en-US" altLang="zh-CN" dirty="0"/>
              <a:t>(!)</a:t>
            </a:r>
            <a:r>
              <a:rPr lang="zh-CN" altLang="en-US" dirty="0"/>
              <a:t> </a:t>
            </a:r>
            <a:r>
              <a:rPr lang="en-US" dirty="0"/>
              <a:t>And SQL's best attempts fail, because relational algebra has a fundamental limitation — it only supports exact predicates over stored values.</a:t>
            </a:r>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 </a:t>
            </a:r>
            <a:r>
              <a:rPr lang="en-US" dirty="0"/>
              <a:t>We now look into an example that explains this need in more detail.</a:t>
            </a:r>
          </a:p>
          <a:p>
            <a:r>
              <a:rPr dirty="0"/>
              <a:t>• </a:t>
            </a:r>
            <a:r>
              <a:rPr lang="en-US" dirty="0"/>
              <a:t>Here we have a product table and a company table, and the user asks: "what's the best-selling TECHNICAL product made by a US company?"</a:t>
            </a:r>
          </a:p>
          <a:p>
            <a:endParaRPr dirty="0"/>
          </a:p>
          <a:p>
            <a:r>
              <a:rPr dirty="0"/>
              <a:t>• </a:t>
            </a:r>
            <a:r>
              <a:rPr lang="en-US" altLang="zh-CN" dirty="0"/>
              <a:t>(!)</a:t>
            </a:r>
            <a:r>
              <a:rPr lang="zh-CN" altLang="en-US" dirty="0"/>
              <a:t> </a:t>
            </a:r>
            <a:r>
              <a:rPr lang="en-US" dirty="0"/>
              <a:t>To answer this analytical question, we would need to know whether each product is technical and whether each company is based in the US.</a:t>
            </a:r>
          </a:p>
          <a:p>
            <a:endParaRPr dirty="0"/>
          </a:p>
          <a:p>
            <a:pPr rtl="0"/>
            <a:r>
              <a:rPr lang="en-US" dirty="0"/>
              <a:t>• (!) However, neither "is technical" nor "company </a:t>
            </a:r>
            <a:r>
              <a:rPr lang="en-US" altLang="zh-CN" dirty="0"/>
              <a:t>country</a:t>
            </a:r>
            <a:r>
              <a:rPr lang="en-US" dirty="0"/>
              <a:t>" exists in the schema. So even the most experienced analyst — or a SOTA text-to-SQL model — cannot write this query, as no correct relational algebra expression exists for it.</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dirty="0"/>
              <a:t>• </a:t>
            </a:r>
            <a:r>
              <a:rPr lang="en-US" dirty="0"/>
              <a:t>What the query really asks for is TWO new capabilities, beyond what the algebra can express.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•① SEMANTIC UNDERSTANDING — knowing what each product actually </a:t>
            </a:r>
            <a:r>
              <a:rPr lang="en-US" i="1" dirty="0"/>
              <a:t>is</a:t>
            </a:r>
            <a:r>
              <a:rPr lang="en-US" dirty="0"/>
              <a:t>.</a:t>
            </a:r>
          </a:p>
          <a:p>
            <a:r>
              <a:rPr lang="en-US" dirty="0"/>
              <a:t>•② WORLD KNOWLEDGE — facts that were not </a:t>
            </a:r>
            <a:r>
              <a:rPr lang="en-US" altLang="zh-CN" dirty="0"/>
              <a:t>yet</a:t>
            </a:r>
            <a:r>
              <a:rPr lang="zh-CN" altLang="en-US" dirty="0"/>
              <a:t> </a:t>
            </a:r>
            <a:r>
              <a:rPr lang="en-US" dirty="0"/>
              <a:t>stored in the database.</a:t>
            </a:r>
          </a:p>
          <a:p>
            <a:endParaRPr lang="en-US" dirty="0"/>
          </a:p>
          <a:p>
            <a:pPr rtl="0"/>
            <a:r>
              <a:rPr lang="en-US" dirty="0"/>
              <a:t>(!) Neither gap is new: the database community ha</a:t>
            </a:r>
            <a:r>
              <a:rPr lang="en-US" sz="1200" kern="1200" dirty="0">
                <a:solidFill>
                  <a:schemeClr val="tx1"/>
                </a:solidFill>
                <a:latin typeface="+mn-lt"/>
                <a:ea typeface="+mn-ea"/>
                <a:cs typeface="+mn-cs"/>
              </a:rPr>
              <a:t>s been working on both for </a:t>
            </a:r>
            <a:r>
              <a:rPr lang="en-US" dirty="0"/>
              <a:t>over twenty years — fuzzy joins tackled semantic matching, and querying beyond the database tackled missing facts.</a:t>
            </a:r>
          </a:p>
          <a:p>
            <a:pPr rtl="0"/>
            <a:endParaRPr lang="en-US" dirty="0"/>
          </a:p>
          <a:p>
            <a:pPr rtl="0"/>
            <a:endParaRPr lang="en-US" dirty="0"/>
          </a:p>
          <a:p>
            <a:pPr rtl="0"/>
            <a:endParaRPr lang="en-US" dirty="0"/>
          </a:p>
          <a:p>
            <a:pPr rtl="0"/>
            <a:endParaRPr lang="en-US" dirty="0"/>
          </a:p>
        </p:txBody>
      </p:sp>
      <p:sp>
        <p:nvSpPr>
          <p:cNvPr id="4" name="Slide Number Placeholder 3"/>
          <p:cNvSpPr>
            <a:spLocks noGrp="1"/>
          </p:cNvSpPr>
          <p:nvPr>
            <p:ph type="sldNum" sz="quarter" idx="5"/>
          </p:nvPr>
        </p:nvSpPr>
        <p:spPr/>
        <p:txBody>
          <a:bodyPr/>
          <a:lstStyle/>
          <a:p>
            <a:fld id="{2ED8702C-F20F-204C-8DB2-48200120AC4E}" type="slidenum">
              <a:rPr lang="en-CN" smtClean="0"/>
              <a:t>6</a:t>
            </a:fld>
            <a:endParaRPr lang="en-CN"/>
          </a:p>
        </p:txBody>
      </p:sp>
    </p:spTree>
    <p:extLst>
      <p:ext uri="{BB962C8B-B14F-4D97-AF65-F5344CB8AC3E}">
        <p14:creationId xmlns:p14="http://schemas.microsoft.com/office/powerpoint/2010/main" val="178687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dirty="0"/>
              <a:t>• </a:t>
            </a:r>
            <a:r>
              <a:rPr lang="en-US" dirty="0"/>
              <a:t>First, for semantic </a:t>
            </a:r>
            <a:r>
              <a:rPr lang="en-US" altLang="zh-CN" dirty="0"/>
              <a:t>understanding</a:t>
            </a:r>
            <a:r>
              <a:rPr lang="en-US" dirty="0"/>
              <a:t>. The classic </a:t>
            </a:r>
            <a:r>
              <a:rPr lang="en-US" altLang="zh-CN" dirty="0"/>
              <a:t>application</a:t>
            </a:r>
            <a:r>
              <a:rPr lang="en-US" dirty="0"/>
              <a:t> is the fuzzy join: "P&amp;G" and the </a:t>
            </a:r>
            <a:r>
              <a:rPr lang="en-US" altLang="zh-CN" dirty="0"/>
              <a:t>"Procter</a:t>
            </a:r>
            <a:r>
              <a:rPr lang="zh-CN" altLang="en-US" dirty="0"/>
              <a:t> </a:t>
            </a:r>
            <a:r>
              <a:rPr lang="en-US" altLang="zh-CN" dirty="0"/>
              <a:t>&amp;</a:t>
            </a:r>
            <a:r>
              <a:rPr lang="zh-CN" altLang="en-US" dirty="0"/>
              <a:t> </a:t>
            </a:r>
            <a:r>
              <a:rPr lang="en-US" altLang="zh-CN" dirty="0" err="1"/>
              <a:t>Gable"</a:t>
            </a:r>
            <a:r>
              <a:rPr lang="en-US" dirty="0" err="1"/>
              <a:t>refer</a:t>
            </a:r>
            <a:r>
              <a:rPr lang="en-US" dirty="0"/>
              <a:t> to the same company, </a:t>
            </a:r>
            <a:r>
              <a:rPr lang="en-US" altLang="zh-CN" dirty="0"/>
              <a:t>but</a:t>
            </a:r>
            <a:r>
              <a:rPr lang="en-US" dirty="0"/>
              <a:t> an </a:t>
            </a:r>
            <a:r>
              <a:rPr lang="en-US" dirty="0" err="1"/>
              <a:t>equi</a:t>
            </a:r>
            <a:r>
              <a:rPr lang="en-US" dirty="0"/>
              <a:t>-join simply cannot match the two tables.</a:t>
            </a:r>
          </a:p>
          <a:p>
            <a:pPr marL="0" marR="0" lvl="0" indent="0" algn="l" defTabSz="914400" rtl="0" eaLnBrk="1" fontAlgn="auto" latinLnBrk="0" hangingPunct="1">
              <a:lnSpc>
                <a:spcPct val="100000"/>
              </a:lnSpc>
              <a:spcBef>
                <a:spcPts val="0"/>
              </a:spcBef>
              <a:spcAft>
                <a:spcPts val="0"/>
              </a:spcAft>
              <a:buClrTx/>
              <a:buSzTx/>
              <a:buFontTx/>
              <a:buNone/>
              <a:tabLst/>
              <a:defRPr/>
            </a:pPr>
            <a:endParaRPr dirty="0"/>
          </a:p>
          <a:p>
            <a:r>
              <a:rPr dirty="0"/>
              <a:t>• Before LLMs, the main approach was the similarity join: compute string similarity with functions like edit distance, Jaccard, or TF-IDF, and keep the pairs above a threshold. Prefix-filtering techniques made this scale to large tables.</a:t>
            </a:r>
            <a:endParaRPr lang="en-US" dirty="0"/>
          </a:p>
          <a:p>
            <a:endParaRPr dirty="0"/>
          </a:p>
          <a:p>
            <a:r>
              <a:rPr dirty="0"/>
              <a:t>• SEMA-JOIN</a:t>
            </a:r>
            <a:r>
              <a:rPr lang="zh-CN" altLang="en-US" dirty="0"/>
              <a:t> </a:t>
            </a:r>
            <a:r>
              <a:rPr lang="en-US" altLang="zh-CN" dirty="0"/>
              <a:t>from</a:t>
            </a:r>
            <a:r>
              <a:rPr lang="zh-CN" altLang="en-US" dirty="0"/>
              <a:t> </a:t>
            </a:r>
            <a:r>
              <a:rPr lang="en-US" altLang="zh-CN" dirty="0"/>
              <a:t>MSR</a:t>
            </a:r>
            <a:r>
              <a:rPr dirty="0"/>
              <a:t> </a:t>
            </a:r>
            <a:r>
              <a:rPr lang="en-US" altLang="zh-CN" dirty="0"/>
              <a:t>takes</a:t>
            </a:r>
            <a:r>
              <a:rPr lang="zh-CN" altLang="en-US" dirty="0"/>
              <a:t> </a:t>
            </a:r>
            <a:r>
              <a:rPr lang="en-US" altLang="zh-CN" dirty="0"/>
              <a:t>a</a:t>
            </a:r>
            <a:r>
              <a:rPr lang="zh-CN" altLang="en-US" dirty="0"/>
              <a:t> </a:t>
            </a:r>
            <a:r>
              <a:rPr lang="en-US" altLang="zh-CN" dirty="0"/>
              <a:t>different</a:t>
            </a:r>
            <a:r>
              <a:rPr lang="zh-CN" altLang="en-US" dirty="0"/>
              <a:t> </a:t>
            </a:r>
            <a:r>
              <a:rPr lang="en-US" altLang="zh-CN" dirty="0"/>
              <a:t>approach</a:t>
            </a:r>
            <a:r>
              <a:rPr dirty="0"/>
              <a:t>: it mined </a:t>
            </a:r>
            <a:r>
              <a:rPr b="1" dirty="0"/>
              <a:t>co-occurrence statistics</a:t>
            </a:r>
            <a:r>
              <a:rPr dirty="0"/>
              <a:t> from a large web-table corpus, so it can join values that share no string overlap at all, like country names and country codes.</a:t>
            </a:r>
            <a:endParaRPr lang="en-US" dirty="0"/>
          </a:p>
          <a:p>
            <a:endParaRPr dirty="0"/>
          </a:p>
          <a:p>
            <a:r>
              <a:rPr dirty="0"/>
              <a:t>• </a:t>
            </a:r>
            <a:r>
              <a:rPr lang="en-US" altLang="zh-CN" dirty="0"/>
              <a:t>(!)</a:t>
            </a:r>
            <a:r>
              <a:rPr lang="zh-CN" altLang="en-US" dirty="0"/>
              <a:t> </a:t>
            </a:r>
            <a:r>
              <a:rPr dirty="0"/>
              <a:t>But both approaches</a:t>
            </a:r>
            <a:r>
              <a:rPr lang="zh-CN" altLang="en-US" dirty="0"/>
              <a:t> </a:t>
            </a:r>
            <a:r>
              <a:rPr lang="en-US" altLang="zh-CN" dirty="0"/>
              <a:t>have</a:t>
            </a:r>
            <a:r>
              <a:rPr lang="zh-CN" altLang="en-US" dirty="0"/>
              <a:t> </a:t>
            </a:r>
            <a:r>
              <a:rPr lang="en-US" altLang="zh-CN" dirty="0"/>
              <a:t>their</a:t>
            </a:r>
            <a:r>
              <a:rPr lang="zh-CN" altLang="en-US" dirty="0"/>
              <a:t> </a:t>
            </a:r>
            <a:r>
              <a:rPr lang="en-US" altLang="zh-CN" dirty="0"/>
              <a:t>limitations</a:t>
            </a:r>
            <a:r>
              <a:rPr dirty="0"/>
              <a:t>. Similarity functions measure how strings look, not what they mean —</a:t>
            </a:r>
            <a:r>
              <a:rPr lang="en-US" altLang="zh-CN" dirty="0"/>
              <a:t>e.g.</a:t>
            </a:r>
            <a:r>
              <a:rPr lang="zh-CN" altLang="en-US" dirty="0"/>
              <a:t> </a:t>
            </a:r>
            <a:r>
              <a:rPr dirty="0"/>
              <a:t>"Apple Inc." falsely matches "Apple Bank". And SEMA-JOIN depends on statistics from public web tables, which don't cover private or new data.</a:t>
            </a:r>
          </a:p>
        </p:txBody>
      </p:sp>
      <p:sp>
        <p:nvSpPr>
          <p:cNvPr id="4" name="Slide Number Placeholder 3"/>
          <p:cNvSpPr>
            <a:spLocks noGrp="1"/>
          </p:cNvSpPr>
          <p:nvPr>
            <p:ph type="sldNum" sz="quarter" idx="5"/>
          </p:nvPr>
        </p:nvSpPr>
        <p:spPr/>
        <p:txBody>
          <a:bodyPr/>
          <a:lstStyle/>
          <a:p>
            <a:fld id="{2ED8702C-F20F-204C-8DB2-48200120AC4E}" type="slidenum">
              <a:rPr lang="en-CN" smtClean="0"/>
              <a:t>7</a:t>
            </a:fld>
            <a:endParaRPr lang="en-CN"/>
          </a:p>
        </p:txBody>
      </p:sp>
    </p:spTree>
    <p:extLst>
      <p:ext uri="{BB962C8B-B14F-4D97-AF65-F5344CB8AC3E}">
        <p14:creationId xmlns:p14="http://schemas.microsoft.com/office/powerpoint/2010/main" val="1854367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Second, for world knowledge. Databases follow the closed-world assumption: if a fact is not stored, the query cannot use it. Here the user asks "which MVP was drafted earliest?" — but draft year is not a column.</a:t>
            </a:r>
          </a:p>
          <a:p>
            <a:r>
              <a:rPr lang="en-US" dirty="0"/>
              <a:t>Before LLMs, there were three workarounds.</a:t>
            </a:r>
          </a:p>
          <a:p>
            <a:r>
              <a:rPr lang="en-US" dirty="0"/>
              <a:t>• Manual ETL and federation: find an external source with the missing fact, clean it, and load it in.</a:t>
            </a:r>
          </a:p>
          <a:p>
            <a:r>
              <a:rPr lang="en-US" dirty="0"/>
              <a:t>• Web tables and knowledge bases, which</a:t>
            </a:r>
            <a:r>
              <a:rPr lang="zh-CN" altLang="en-US" dirty="0"/>
              <a:t> </a:t>
            </a:r>
            <a:r>
              <a:rPr lang="en-US" dirty="0"/>
              <a:t>look the fact up in pre-collected public data.</a:t>
            </a:r>
          </a:p>
          <a:p>
            <a:r>
              <a:rPr lang="en-US" dirty="0"/>
              <a:t>• Crowd-powered databases, like </a:t>
            </a:r>
            <a:r>
              <a:rPr lang="en-US" dirty="0" err="1"/>
              <a:t>CrowdDB</a:t>
            </a:r>
            <a:r>
              <a:rPr lang="en-US" dirty="0"/>
              <a:t>: ask human workers at query time.</a:t>
            </a:r>
          </a:p>
          <a:p>
            <a:r>
              <a:rPr lang="en-US" dirty="0"/>
              <a:t>• </a:t>
            </a:r>
            <a:r>
              <a:rPr lang="en-US" altLang="zh-CN" dirty="0"/>
              <a:t>(!) </a:t>
            </a:r>
            <a:r>
              <a:rPr lang="en-US" dirty="0"/>
              <a:t>None of these works well — they all cost human effort, and the</a:t>
            </a:r>
            <a:r>
              <a:rPr lang="zh-CN" altLang="en-US" dirty="0"/>
              <a:t> </a:t>
            </a:r>
            <a:r>
              <a:rPr lang="en-US" altLang="zh-CN" dirty="0"/>
              <a:t>data</a:t>
            </a:r>
            <a:r>
              <a:rPr lang="en-US" dirty="0"/>
              <a:t> sources go stale and stay incomplete.</a:t>
            </a:r>
          </a:p>
        </p:txBody>
      </p:sp>
      <p:sp>
        <p:nvSpPr>
          <p:cNvPr id="4" name="Slide Number Placeholder 3"/>
          <p:cNvSpPr>
            <a:spLocks noGrp="1"/>
          </p:cNvSpPr>
          <p:nvPr>
            <p:ph type="sldNum" sz="quarter" idx="5"/>
          </p:nvPr>
        </p:nvSpPr>
        <p:spPr/>
        <p:txBody>
          <a:bodyPr/>
          <a:lstStyle/>
          <a:p>
            <a:fld id="{2ED8702C-F20F-204C-8DB2-48200120AC4E}" type="slidenum">
              <a:rPr lang="en-CN" smtClean="0"/>
              <a:t>8</a:t>
            </a:fld>
            <a:endParaRPr lang="en-CN"/>
          </a:p>
        </p:txBody>
      </p:sp>
    </p:spTree>
    <p:extLst>
      <p:ext uri="{BB962C8B-B14F-4D97-AF65-F5344CB8AC3E}">
        <p14:creationId xmlns:p14="http://schemas.microsoft.com/office/powerpoint/2010/main" val="1689700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 </a:t>
            </a:r>
            <a:r>
              <a:rPr lang="en-US" dirty="0"/>
              <a:t>In recent years, LLMs have been advancing at a remarkable pace, and web-scale pretraining gives one model both semantic understanding and world knowledge.</a:t>
            </a:r>
          </a:p>
          <a:p>
            <a:r>
              <a:rPr dirty="0"/>
              <a:t>• For the fuzzy join, we can now simply ask: "do these two names refer to the same company?".</a:t>
            </a:r>
          </a:p>
          <a:p>
            <a:r>
              <a:rPr dirty="0"/>
              <a:t>• For the missing fact, we can also simply ask: "what is Curry's draft year?" The model answers from its pretraining knowledge, </a:t>
            </a:r>
            <a:r>
              <a:rPr lang="en-US" altLang="zh-CN" dirty="0"/>
              <a:t>and</a:t>
            </a:r>
            <a:r>
              <a:rPr lang="zh-CN" altLang="en-US" dirty="0"/>
              <a:t> </a:t>
            </a:r>
            <a:r>
              <a:rPr lang="en-US" altLang="zh-CN" dirty="0"/>
              <a:t>use</a:t>
            </a:r>
            <a:r>
              <a:rPr dirty="0"/>
              <a:t> web search when facts need to be fresh.</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 So the natural move is to wrap LLM calls inside relational operators. In this tutorial, we will discuss the best practices for building them into real systems.</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So how should we use the LLM? The naive way is a single call: paste the tables into the prompt and ask directly.</a:t>
            </a:r>
          </a:p>
          <a:p>
            <a:r>
              <a:rPr lang="en-US" dirty="0"/>
              <a:t>• This has fundamental problems: large tables don't fit in the context window; even when they fit, accuracy drops sharply as data grows; and the free-text output is hard to parse and audit.</a:t>
            </a:r>
            <a:br>
              <a:rPr lang="en-US" dirty="0"/>
            </a:br>
            <a:r>
              <a:rPr lang="en-US" dirty="0"/>
              <a:t>• The other option is hand-written glue code: loop over the rows, call the API yourself. This fixes the size problem — but every user re-invents prompts</a:t>
            </a:r>
            <a:r>
              <a:rPr lang="zh-CN" altLang="en-US" dirty="0"/>
              <a:t> </a:t>
            </a:r>
            <a:r>
              <a:rPr lang="en-US" altLang="zh-CN" dirty="0"/>
              <a:t>and</a:t>
            </a:r>
            <a:r>
              <a:rPr lang="zh-CN" altLang="en-US" dirty="0"/>
              <a:t> </a:t>
            </a:r>
            <a:r>
              <a:rPr lang="en-US" altLang="zh-CN" dirty="0"/>
              <a:t>parsers,</a:t>
            </a:r>
            <a:r>
              <a:rPr lang="en-US" dirty="0"/>
              <a:t> and the loop is invisible to the optimizer.</a:t>
            </a:r>
          </a:p>
          <a:p>
            <a:r>
              <a:rPr lang="en-US" dirty="0"/>
              <a:t>• That is why we need </a:t>
            </a:r>
            <a:r>
              <a:rPr lang="en-US" altLang="zh-CN" dirty="0"/>
              <a:t>a</a:t>
            </a:r>
            <a:r>
              <a:rPr lang="zh-CN" altLang="en-US" dirty="0"/>
              <a:t> </a:t>
            </a:r>
            <a:r>
              <a:rPr lang="en-US" altLang="zh-CN" dirty="0"/>
              <a:t>formal</a:t>
            </a:r>
            <a:r>
              <a:rPr lang="zh-CN" altLang="en-US" dirty="0"/>
              <a:t> </a:t>
            </a:r>
            <a:r>
              <a:rPr lang="en-US" altLang="zh-CN" dirty="0"/>
              <a:t>set</a:t>
            </a:r>
            <a:r>
              <a:rPr lang="zh-CN" altLang="en-US" dirty="0"/>
              <a:t> </a:t>
            </a:r>
            <a:r>
              <a:rPr lang="en-US" altLang="zh-CN" dirty="0"/>
              <a:t>of</a:t>
            </a:r>
            <a:r>
              <a:rPr lang="zh-CN" altLang="en-US" dirty="0"/>
              <a:t> </a:t>
            </a:r>
            <a:r>
              <a:rPr lang="en-US" dirty="0"/>
              <a:t>operators: fixed prompt templates that inherit the semantics of relational operators.</a:t>
            </a:r>
            <a:r>
              <a:rPr lang="zh-CN" altLang="en-US" dirty="0"/>
              <a:t> </a:t>
            </a:r>
            <a:r>
              <a:rPr lang="en-US" dirty="0"/>
              <a:t>The LLM becomes the predicate, the function— and since everything stays declarative, the engine can batch, cache, and reorder.</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N"/>
          </a:p>
        </p:txBody>
      </p:sp>
      <p:sp>
        <p:nvSpPr>
          <p:cNvPr id="3" name="Notes Placeholder 2"/>
          <p:cNvSpPr>
            <a:spLocks noGrp="1"/>
          </p:cNvSpPr>
          <p:nvPr>
            <p:ph type="body" idx="1"/>
          </p:nvPr>
        </p:nvSpPr>
        <p:spPr/>
        <p:txBody>
          <a:bodyPr/>
          <a:lstStyle/>
          <a:p>
            <a:r>
              <a:rPr dirty="0"/>
              <a:t>• </a:t>
            </a:r>
            <a:r>
              <a:rPr lang="en-US" dirty="0"/>
              <a:t>So here is the definition: LLM-enhanced operators </a:t>
            </a:r>
            <a:r>
              <a:rPr lang="en-US" altLang="zh-CN" dirty="0"/>
              <a:t>(LROs</a:t>
            </a:r>
            <a:r>
              <a:rPr lang="zh-CN" altLang="en-US" dirty="0"/>
              <a:t> </a:t>
            </a:r>
            <a:r>
              <a:rPr lang="en-US" altLang="zh-CN" dirty="0"/>
              <a:t>for</a:t>
            </a:r>
            <a:r>
              <a:rPr lang="zh-CN" altLang="en-US" dirty="0"/>
              <a:t> </a:t>
            </a:r>
            <a:r>
              <a:rPr lang="en-US" altLang="zh-CN" dirty="0"/>
              <a:t>shot)</a:t>
            </a:r>
            <a:r>
              <a:rPr lang="zh-CN" altLang="en-US" dirty="0"/>
              <a:t> </a:t>
            </a:r>
            <a:r>
              <a:rPr lang="en-US" dirty="0"/>
              <a:t>invoke LLMs during </a:t>
            </a:r>
            <a:r>
              <a:rPr lang="en-US" altLang="zh-CN" dirty="0"/>
              <a:t>query</a:t>
            </a:r>
            <a:r>
              <a:rPr lang="en-US" dirty="0"/>
              <a:t> execution — for world-knowledge retrieval and semantic reasoning. </a:t>
            </a:r>
            <a:br>
              <a:rPr lang="en-US" dirty="0"/>
            </a:br>
            <a:r>
              <a:rPr lang="en-US" dirty="0"/>
              <a:t>• </a:t>
            </a:r>
            <a:r>
              <a:rPr lang="en-US" altLang="zh-CN" dirty="0"/>
              <a:t>(!)</a:t>
            </a:r>
            <a:r>
              <a:rPr lang="zh-CN" altLang="en-US" dirty="0"/>
              <a:t> </a:t>
            </a:r>
            <a:r>
              <a:rPr lang="en-US" dirty="0"/>
              <a:t>Back to our example: in the SQL, those operators appear as two </a:t>
            </a:r>
            <a:r>
              <a:rPr lang="en-US" dirty="0" err="1"/>
              <a:t>llm_filter</a:t>
            </a:r>
            <a:r>
              <a:rPr lang="en-US" dirty="0"/>
              <a:t> predicates — "is this a technical product?", which keeps only products in the technical category, and "is this a US company?", which keeps only companies based in the US. </a:t>
            </a:r>
          </a:p>
          <a:p>
            <a:r>
              <a:rPr lang="en-US" dirty="0"/>
              <a:t>• The rest of the query — JOIN, ORDER BY, LIMIT —stay </a:t>
            </a:r>
            <a:r>
              <a:rPr lang="en-US" altLang="zh-CN" dirty="0"/>
              <a:t>in</a:t>
            </a:r>
            <a:r>
              <a:rPr lang="zh-CN" altLang="en-US" dirty="0"/>
              <a:t> </a:t>
            </a:r>
            <a:r>
              <a:rPr lang="en-US" altLang="zh-CN" dirty="0"/>
              <a:t>their</a:t>
            </a:r>
            <a:r>
              <a:rPr lang="zh-CN" altLang="en-US" dirty="0"/>
              <a:t> </a:t>
            </a:r>
            <a:r>
              <a:rPr lang="en-US" altLang="zh-CN" dirty="0"/>
              <a:t>relational</a:t>
            </a:r>
            <a:r>
              <a:rPr lang="zh-CN" altLang="en-US" dirty="0"/>
              <a:t> </a:t>
            </a:r>
            <a:r>
              <a:rPr lang="en-US" altLang="zh-CN" dirty="0"/>
              <a:t>meaning</a:t>
            </a:r>
            <a:r>
              <a:rPr lang="en-US" dirty="0"/>
              <a:t>.</a:t>
            </a:r>
            <a:endParaRPr dirty="0"/>
          </a:p>
        </p:txBody>
      </p:sp>
      <p:sp>
        <p:nvSpPr>
          <p:cNvPr id="4" name="Slide Number Placeholder 3"/>
          <p:cNvSpPr>
            <a:spLocks noGrp="1"/>
          </p:cNvSpPr>
          <p:nvPr>
            <p:ph type="sldNum" sz="quarter" idx="5"/>
          </p:nvPr>
        </p:nvSpPr>
        <p:spPr/>
        <p:txBody>
          <a:bodyPr/>
          <a:lstStyle/>
          <a:p>
            <a:fld id="{2ED8702C-F20F-204C-8DB2-48200120AC4E}" type="slidenum">
              <a:rPr lang="en-CN" smtClean="0"/>
              <a:t>11</a:t>
            </a:fld>
            <a:endParaRPr lang="en-CN"/>
          </a:p>
        </p:txBody>
      </p:sp>
    </p:spTree>
    <p:extLst>
      <p:ext uri="{BB962C8B-B14F-4D97-AF65-F5344CB8AC3E}">
        <p14:creationId xmlns:p14="http://schemas.microsoft.com/office/powerpoint/2010/main" val="2553641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 So how does it execute? The simplest way is tuple-wise prompting: render each row into the prompt template, and keep the rows where the model </a:t>
            </a:r>
            <a:r>
              <a:rPr lang="en-US" dirty="0"/>
              <a:t>returns</a:t>
            </a:r>
            <a:r>
              <a:rPr dirty="0"/>
              <a:t> "yes".</a:t>
            </a:r>
          </a:p>
          <a:p>
            <a:pPr rtl="0"/>
            <a:r>
              <a:rPr dirty="0"/>
              <a:t>• </a:t>
            </a:r>
            <a:r>
              <a:rPr lang="en-US" altLang="zh-CN" dirty="0"/>
              <a:t>(!)</a:t>
            </a:r>
            <a:r>
              <a:rPr lang="zh-CN" altLang="en-US" dirty="0"/>
              <a:t> </a:t>
            </a:r>
            <a:r>
              <a:rPr dirty="0"/>
              <a:t>In algebra terms, </a:t>
            </a:r>
            <a:r>
              <a:rPr lang="en-US" dirty="0"/>
              <a:t>t</a:t>
            </a:r>
            <a:r>
              <a:rPr lang="en-US" altLang="zh-CN" dirty="0"/>
              <a:t>he</a:t>
            </a:r>
            <a:r>
              <a:rPr lang="zh-CN" altLang="en-US" dirty="0"/>
              <a:t> </a:t>
            </a:r>
            <a:r>
              <a:rPr lang="en-US" altLang="zh-CN" dirty="0" err="1"/>
              <a:t>llm_filter</a:t>
            </a:r>
            <a:r>
              <a:rPr lang="en-US" dirty="0"/>
              <a:t> is still the same selection operator. The only thing we </a:t>
            </a:r>
            <a:r>
              <a:rPr lang="en-US" altLang="zh-CN" dirty="0"/>
              <a:t>changed</a:t>
            </a:r>
            <a:r>
              <a:rPr lang="en-US" dirty="0"/>
              <a:t> is the predicate — an exact comparison becomes a natural-language question, </a:t>
            </a:r>
            <a:r>
              <a:rPr lang="en-US" altLang="zh-CN" dirty="0"/>
              <a:t>which</a:t>
            </a:r>
            <a:r>
              <a:rPr lang="zh-CN" altLang="en-US" dirty="0"/>
              <a:t> </a:t>
            </a:r>
            <a:r>
              <a:rPr lang="en-US" altLang="zh-CN" dirty="0"/>
              <a:t>is</a:t>
            </a:r>
            <a:r>
              <a:rPr lang="zh-CN" altLang="en-US" dirty="0"/>
              <a:t> </a:t>
            </a:r>
            <a:r>
              <a:rPr lang="en-US" altLang="zh-CN" dirty="0"/>
              <a:t>applied</a:t>
            </a:r>
            <a:r>
              <a:rPr lang="en-US" dirty="0"/>
              <a:t> per tuple. </a:t>
            </a:r>
          </a:p>
          <a:p>
            <a:pPr rtl="0"/>
            <a:r>
              <a:rPr dirty="0"/>
              <a:t>• Note that this is a relatively expensive operation — one LLM call per tuple. Later in this talk, we will discuss how to optimize this cost.</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dirty="0"/>
              <a:t>• </a:t>
            </a:r>
            <a:r>
              <a:rPr lang="en-US" dirty="0"/>
              <a:t>The same idea applies to join: here we are matching two tables whose client and company names have no exact match</a:t>
            </a:r>
            <a:r>
              <a:rPr lang="en-US" altLang="zh-CN" dirty="0"/>
              <a: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dirty="0"/>
              <a:t>• </a:t>
            </a:r>
            <a:r>
              <a:rPr lang="en-US" altLang="zh-CN" dirty="0"/>
              <a:t>(!)</a:t>
            </a:r>
            <a:r>
              <a:rPr lang="zh-CN" altLang="en-US" dirty="0"/>
              <a:t> </a:t>
            </a:r>
            <a:r>
              <a:rPr lang="en-US" dirty="0"/>
              <a:t>In algebra terms, the join condition goes from key equality to semantic equivalence — and the template now takes a PAIR of tuples </a:t>
            </a:r>
            <a:r>
              <a:rPr lang="en-US" altLang="zh-CN" dirty="0"/>
              <a:t>from</a:t>
            </a:r>
            <a:r>
              <a:rPr lang="zh-CN" altLang="en-US" dirty="0"/>
              <a:t> </a:t>
            </a:r>
            <a:r>
              <a:rPr lang="en-US" altLang="zh-CN" dirty="0"/>
              <a:t>the</a:t>
            </a:r>
            <a:r>
              <a:rPr lang="zh-CN" altLang="en-US" dirty="0"/>
              <a:t> </a:t>
            </a:r>
            <a:r>
              <a:rPr lang="en-US" altLang="zh-CN" dirty="0"/>
              <a:t>two</a:t>
            </a:r>
            <a:r>
              <a:rPr lang="zh-CN" altLang="en-US" dirty="0"/>
              <a:t> </a:t>
            </a:r>
            <a:r>
              <a:rPr lang="en-US" altLang="zh-CN" dirty="0"/>
              <a:t>tables.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 Sorting works the same way. Here we sort reviews from most positive to most negative — there is no numeric column to sort on; the criterion lives in the </a:t>
            </a:r>
            <a:r>
              <a:rPr lang="en-US" dirty="0"/>
              <a:t>meaning of the </a:t>
            </a:r>
            <a:r>
              <a:rPr dirty="0"/>
              <a:t>text.</a:t>
            </a:r>
          </a:p>
          <a:p>
            <a:pPr rtl="0"/>
            <a:r>
              <a:rPr lang="en-US" dirty="0"/>
              <a:t>• (!) In algebra terms, the order now is determined by pairwise LLM comparisons between entities in the same relation, not from the values of an attribute.</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 And finally, grouping</a:t>
            </a:r>
            <a:r>
              <a:rPr lang="zh-CN" altLang="en-US" dirty="0"/>
              <a:t> </a:t>
            </a:r>
            <a:r>
              <a:rPr lang="en-US" altLang="zh-CN" dirty="0"/>
              <a:t>and</a:t>
            </a:r>
            <a:r>
              <a:rPr lang="zh-CN" altLang="en-US" dirty="0"/>
              <a:t> </a:t>
            </a:r>
            <a:r>
              <a:rPr lang="en-US" altLang="zh-CN" dirty="0"/>
              <a:t>aggregation</a:t>
            </a:r>
            <a:r>
              <a:rPr dirty="0"/>
              <a:t>. We group companies into technology versus retail, then sum the revenue. The group label doesn't exist in the data — the model generates it per tuple, and </a:t>
            </a:r>
            <a:r>
              <a:rPr lang="en-US" altLang="zh-CN" dirty="0"/>
              <a:t>group</a:t>
            </a:r>
            <a:r>
              <a:rPr lang="zh-CN" altLang="en-US" dirty="0"/>
              <a:t> </a:t>
            </a:r>
            <a:r>
              <a:rPr lang="en-US" altLang="zh-CN" dirty="0"/>
              <a:t>the</a:t>
            </a:r>
            <a:r>
              <a:rPr lang="zh-CN" altLang="en-US" dirty="0"/>
              <a:t> </a:t>
            </a:r>
            <a:r>
              <a:rPr lang="en-US" altLang="zh-CN" dirty="0"/>
              <a:t>tuples</a:t>
            </a:r>
            <a:r>
              <a:rPr lang="zh-CN" altLang="en-US" dirty="0"/>
              <a:t> </a:t>
            </a:r>
            <a:r>
              <a:rPr lang="en-US" altLang="zh-CN" dirty="0"/>
              <a:t>based</a:t>
            </a:r>
            <a:r>
              <a:rPr lang="zh-CN" altLang="en-US" dirty="0"/>
              <a:t> </a:t>
            </a:r>
            <a:r>
              <a:rPr lang="en-US" altLang="zh-CN" dirty="0"/>
              <a:t>on</a:t>
            </a:r>
            <a:r>
              <a:rPr lang="zh-CN" altLang="en-US" dirty="0"/>
              <a:t> </a:t>
            </a:r>
            <a:r>
              <a:rPr lang="en-US" altLang="zh-CN" dirty="0"/>
              <a:t>the</a:t>
            </a:r>
            <a:r>
              <a:rPr lang="zh-CN" altLang="en-US" dirty="0"/>
              <a:t> </a:t>
            </a:r>
            <a:r>
              <a:rPr lang="en-US" altLang="zh-CN" dirty="0"/>
              <a:t>label</a:t>
            </a:r>
            <a:r>
              <a:rPr dirty="0"/>
              <a:t>.</a:t>
            </a:r>
          </a:p>
          <a:p>
            <a:pPr rtl="0"/>
            <a:r>
              <a:rPr lang="en-US" dirty="0"/>
              <a:t>• </a:t>
            </a:r>
            <a:r>
              <a:rPr lang="en-US" altLang="zh-CN" dirty="0"/>
              <a:t>(!)</a:t>
            </a:r>
            <a:r>
              <a:rPr lang="zh-CN" altLang="en-US" dirty="0"/>
              <a:t> </a:t>
            </a:r>
            <a:r>
              <a:rPr lang="en-US" dirty="0"/>
              <a:t>In algebra terms, the grouping key is no longer a</a:t>
            </a:r>
            <a:r>
              <a:rPr lang="en-US" altLang="zh-CN" dirty="0"/>
              <a:t>n</a:t>
            </a:r>
            <a:r>
              <a:rPr lang="zh-CN" altLang="en-US" dirty="0"/>
              <a:t> </a:t>
            </a:r>
            <a:r>
              <a:rPr lang="en-US" altLang="zh-CN" dirty="0"/>
              <a:t>existing</a:t>
            </a:r>
            <a:r>
              <a:rPr lang="zh-CN" altLang="en-US" dirty="0"/>
              <a:t> </a:t>
            </a:r>
            <a:r>
              <a:rPr lang="en-US" dirty="0"/>
              <a:t>column — it's a label the LLM generates. </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 This table compares the pros and cons of three approaches to data analysis.</a:t>
            </a:r>
            <a:endParaRPr lang="en-US" dirty="0"/>
          </a:p>
          <a:p>
            <a:endParaRPr dirty="0"/>
          </a:p>
          <a:p>
            <a:r>
              <a:rPr dirty="0"/>
              <a:t>• An LLM alone understands the meaning — but it computes in tokens: slow, error-prone, and worse as the data grows.</a:t>
            </a:r>
          </a:p>
          <a:p>
            <a:r>
              <a:rPr dirty="0"/>
              <a:t>• </a:t>
            </a:r>
            <a:r>
              <a:rPr lang="en-US" dirty="0"/>
              <a:t>A SQL engine alone is exact and fast at any scale — but it cannot express semantic queries. </a:t>
            </a:r>
            <a:endParaRPr dirty="0"/>
          </a:p>
          <a:p>
            <a:pPr marL="0" marR="0" lvl="0" indent="0" algn="l" defTabSz="914400" rtl="0" eaLnBrk="1" fontAlgn="auto" latinLnBrk="0" hangingPunct="1">
              <a:lnSpc>
                <a:spcPct val="100000"/>
              </a:lnSpc>
              <a:spcBef>
                <a:spcPts val="0"/>
              </a:spcBef>
              <a:spcAft>
                <a:spcPts val="0"/>
              </a:spcAft>
              <a:buClrTx/>
              <a:buSzTx/>
              <a:buFontTx/>
              <a:buNone/>
              <a:tabLst/>
              <a:defRPr/>
            </a:pPr>
            <a:r>
              <a:rPr dirty="0"/>
              <a:t>• </a:t>
            </a:r>
            <a:r>
              <a:rPr lang="en-US" dirty="0"/>
              <a:t>The hybrid approach</a:t>
            </a:r>
            <a:r>
              <a:rPr lang="zh-CN" altLang="en-US" dirty="0"/>
              <a:t> </a:t>
            </a:r>
            <a:r>
              <a:rPr lang="en-US" altLang="zh-CN" dirty="0"/>
              <a:t>(that</a:t>
            </a:r>
            <a:r>
              <a:rPr lang="zh-CN" altLang="en-US" dirty="0"/>
              <a:t> </a:t>
            </a:r>
            <a:r>
              <a:rPr lang="en-US" altLang="zh-CN" dirty="0"/>
              <a:t>we</a:t>
            </a:r>
            <a:r>
              <a:rPr lang="zh-CN" altLang="en-US" dirty="0"/>
              <a:t> </a:t>
            </a:r>
            <a:r>
              <a:rPr lang="en-US" altLang="zh-CN" dirty="0"/>
              <a:t>adopt)</a:t>
            </a:r>
            <a:r>
              <a:rPr lang="en-US" dirty="0"/>
              <a:t> extends relational algebra with LLM operators, using the LLM for semantic processing and SQL for relational processing. This gives us the best of both worlds: the query stays declarative and optimizable</a:t>
            </a:r>
            <a:r>
              <a:rPr lang="zh-CN" altLang="en-US" dirty="0"/>
              <a:t> </a:t>
            </a:r>
            <a:r>
              <a:rPr lang="en-US" altLang="zh-CN" dirty="0"/>
              <a:t>inside</a:t>
            </a:r>
            <a:r>
              <a:rPr lang="zh-CN" altLang="en-US" dirty="0"/>
              <a:t> </a:t>
            </a:r>
            <a:r>
              <a:rPr lang="en-US" altLang="zh-CN" dirty="0"/>
              <a:t>the</a:t>
            </a:r>
            <a:r>
              <a:rPr lang="zh-CN" altLang="en-US" dirty="0"/>
              <a:t> </a:t>
            </a:r>
            <a:r>
              <a:rPr lang="en-US" altLang="zh-CN" dirty="0"/>
              <a:t>query</a:t>
            </a:r>
            <a:r>
              <a:rPr lang="zh-CN" altLang="en-US" dirty="0"/>
              <a:t> </a:t>
            </a:r>
            <a:r>
              <a:rPr lang="en-US" altLang="zh-CN" dirty="0"/>
              <a:t>engine</a:t>
            </a:r>
            <a:r>
              <a:rPr lang="en-US" dirty="0"/>
              <a:t>.</a:t>
            </a:r>
          </a:p>
          <a:p>
            <a:pPr rtl="0"/>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1561B-E11D-3085-2F10-D544D80256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D317BC-8578-7D17-30D3-FD567D9B7EB5}"/>
              </a:ext>
            </a:extLst>
          </p:cNvPr>
          <p:cNvSpPr>
            <a:spLocks noGrp="1" noRot="1" noChangeAspect="1"/>
          </p:cNvSpPr>
          <p:nvPr>
            <p:ph type="sldImg"/>
          </p:nvPr>
        </p:nvSpPr>
        <p:spPr/>
        <p:txBody>
          <a:bodyPr/>
          <a:lstStyle/>
          <a:p>
            <a:endParaRPr lang="en-CN"/>
          </a:p>
        </p:txBody>
      </p:sp>
      <p:sp>
        <p:nvSpPr>
          <p:cNvPr id="3" name="Notes Placeholder 2">
            <a:extLst>
              <a:ext uri="{FF2B5EF4-FFF2-40B4-BE49-F238E27FC236}">
                <a16:creationId xmlns:a16="http://schemas.microsoft.com/office/drawing/2014/main" id="{6C74845B-9440-696F-3935-9CE1ABB4248C}"/>
              </a:ext>
            </a:extLst>
          </p:cNvPr>
          <p:cNvSpPr>
            <a:spLocks noGrp="1"/>
          </p:cNvSpPr>
          <p:nvPr>
            <p:ph type="body" idx="1"/>
          </p:nvPr>
        </p:nvSpPr>
        <p:spPr/>
        <p:txBody>
          <a:bodyPr/>
          <a:lstStyle/>
          <a:p>
            <a:pPr rtl="0"/>
            <a:r>
              <a:rPr lang="en-US" dirty="0"/>
              <a:t>• Since 2024, we‘ve seen a wave of research systems built on this extended algebra — using LLM operators to process tables, text, documents, and multimodal data.</a:t>
            </a:r>
            <a:br>
              <a:rPr lang="en-US" dirty="0"/>
            </a:br>
            <a:r>
              <a:rPr lang="en-US" dirty="0"/>
              <a:t>• On the commercial side, </a:t>
            </a:r>
            <a:r>
              <a:rPr lang="en-US" altLang="zh-CN" dirty="0"/>
              <a:t>many</a:t>
            </a:r>
            <a:r>
              <a:rPr lang="zh-CN" altLang="en-US" dirty="0"/>
              <a:t> </a:t>
            </a:r>
            <a:r>
              <a:rPr lang="en-US" altLang="zh-CN" dirty="0"/>
              <a:t>query</a:t>
            </a:r>
            <a:r>
              <a:rPr lang="en-US" dirty="0"/>
              <a:t> engines now ship these functions natively — today, in many systems, you can call AI_FILTER or AI_QUERY directly in SQL.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Next, we will organize our discussion</a:t>
            </a:r>
            <a:r>
              <a:rPr lang="zh-CN" altLang="en-US" dirty="0"/>
              <a:t> </a:t>
            </a:r>
            <a:r>
              <a:rPr lang="en-US" altLang="zh-CN" dirty="0"/>
              <a:t>of</a:t>
            </a:r>
            <a:r>
              <a:rPr lang="zh-CN" altLang="en-US" dirty="0"/>
              <a:t> </a:t>
            </a:r>
            <a:r>
              <a:rPr lang="en-US" altLang="zh-CN" dirty="0"/>
              <a:t>these</a:t>
            </a:r>
            <a:r>
              <a:rPr lang="zh-CN" altLang="en-US" dirty="0"/>
              <a:t> </a:t>
            </a:r>
            <a:r>
              <a:rPr lang="en-US" altLang="zh-CN" dirty="0"/>
              <a:t>systems</a:t>
            </a:r>
            <a:r>
              <a:rPr lang="en-US" dirty="0"/>
              <a:t> around FOUR research questions.</a:t>
            </a:r>
          </a:p>
          <a:p>
            <a:pPr rtl="0"/>
            <a:endParaRPr lang="en-US" dirty="0"/>
          </a:p>
        </p:txBody>
      </p:sp>
      <p:sp>
        <p:nvSpPr>
          <p:cNvPr id="4" name="Slide Number Placeholder 3">
            <a:extLst>
              <a:ext uri="{FF2B5EF4-FFF2-40B4-BE49-F238E27FC236}">
                <a16:creationId xmlns:a16="http://schemas.microsoft.com/office/drawing/2014/main" id="{8E0238D4-8114-A910-A0F2-122F1559382B}"/>
              </a:ext>
            </a:extLst>
          </p:cNvPr>
          <p:cNvSpPr>
            <a:spLocks noGrp="1"/>
          </p:cNvSpPr>
          <p:nvPr>
            <p:ph type="sldNum" sz="quarter" idx="5"/>
          </p:nvPr>
        </p:nvSpPr>
        <p:spPr/>
        <p:txBody>
          <a:bodyPr/>
          <a:lstStyle/>
          <a:p>
            <a:fld id="{2ED8702C-F20F-204C-8DB2-48200120AC4E}" type="slidenum">
              <a:rPr lang="en-CN" smtClean="0"/>
              <a:t>17</a:t>
            </a:fld>
            <a:endParaRPr lang="en-CN"/>
          </a:p>
        </p:txBody>
      </p:sp>
    </p:spTree>
    <p:extLst>
      <p:ext uri="{BB962C8B-B14F-4D97-AF65-F5344CB8AC3E}">
        <p14:creationId xmlns:p14="http://schemas.microsoft.com/office/powerpoint/2010/main" val="10869760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t>•</a:t>
            </a:r>
            <a:r>
              <a:rPr lang="zh-CN" altLang="en-US" dirty="0"/>
              <a:t> </a:t>
            </a:r>
            <a:r>
              <a:rPr lang="en-US" dirty="0"/>
              <a:t>The first question concerns the underlying language: since different systems use different names for similar operations</a:t>
            </a:r>
            <a:r>
              <a:rPr lang="en-US" altLang="zh-CN" dirty="0"/>
              <a:t>,</a:t>
            </a:r>
            <a:r>
              <a:rPr lang="zh-CN" altLang="en-US" dirty="0"/>
              <a:t> </a:t>
            </a:r>
            <a:r>
              <a:rPr lang="en-US" altLang="zh-CN" dirty="0"/>
              <a:t>for</a:t>
            </a:r>
            <a:r>
              <a:rPr lang="zh-CN" altLang="en-US" dirty="0"/>
              <a:t> </a:t>
            </a:r>
            <a:r>
              <a:rPr lang="en-US" altLang="zh-CN" dirty="0"/>
              <a:t>example,</a:t>
            </a:r>
            <a:r>
              <a:rPr lang="zh-CN" altLang="en-US" dirty="0"/>
              <a:t> </a:t>
            </a:r>
            <a:r>
              <a:rPr lang="en-US" altLang="zh-CN" dirty="0"/>
              <a:t>these</a:t>
            </a:r>
            <a:r>
              <a:rPr lang="zh-CN" altLang="en-US" dirty="0"/>
              <a:t> </a:t>
            </a:r>
            <a:r>
              <a:rPr lang="en-US" altLang="zh-CN" dirty="0"/>
              <a:t>three</a:t>
            </a:r>
            <a:r>
              <a:rPr lang="zh-CN" altLang="en-US" dirty="0"/>
              <a:t> </a:t>
            </a:r>
            <a:r>
              <a:rPr lang="en-US" altLang="zh-CN" dirty="0"/>
              <a:t>are</a:t>
            </a:r>
            <a:r>
              <a:rPr lang="zh-CN" altLang="en-US" dirty="0"/>
              <a:t> </a:t>
            </a:r>
            <a:r>
              <a:rPr lang="en-US" altLang="zh-CN" dirty="0"/>
              <a:t>all</a:t>
            </a:r>
            <a:r>
              <a:rPr lang="zh-CN" altLang="en-US" dirty="0"/>
              <a:t> </a:t>
            </a:r>
            <a:r>
              <a:rPr lang="en-US" altLang="zh-CN" dirty="0"/>
              <a:t>LLM</a:t>
            </a:r>
            <a:r>
              <a:rPr lang="zh-CN" altLang="en-US" dirty="0"/>
              <a:t> </a:t>
            </a:r>
            <a:r>
              <a:rPr lang="en-US" altLang="zh-CN" dirty="0"/>
              <a:t>joins.</a:t>
            </a:r>
            <a:r>
              <a:rPr lang="zh-CN" altLang="en-US" dirty="0"/>
              <a:t> </a:t>
            </a:r>
            <a:r>
              <a:rPr lang="en-US" dirty="0"/>
              <a:t>So our first question is: how many distinct operator types actually underlie today‘s</a:t>
            </a:r>
            <a:r>
              <a:rPr lang="zh-CN" altLang="en-US" dirty="0"/>
              <a:t> </a:t>
            </a:r>
            <a:r>
              <a:rPr lang="en-US" dirty="0"/>
              <a:t>systems?</a:t>
            </a:r>
          </a:p>
          <a:p>
            <a:pPr rtl="0"/>
            <a:endParaRPr lang="en-US" dirty="0"/>
          </a:p>
          <a:p>
            <a:r>
              <a:rPr lang="en-US" dirty="0"/>
              <a:t>• The second is about operator implementation.</a:t>
            </a:r>
            <a:r>
              <a:rPr lang="zh-CN" altLang="en-US" dirty="0"/>
              <a:t> </a:t>
            </a:r>
            <a:r>
              <a:rPr lang="en-US" dirty="0"/>
              <a:t>The same name and intent can hide very different strategies: LOTUS's </a:t>
            </a:r>
            <a:r>
              <a:rPr lang="en-US" dirty="0" err="1"/>
              <a:t>sem_join</a:t>
            </a:r>
            <a:r>
              <a:rPr lang="en-US" dirty="0"/>
              <a:t> compares every pair of tuples across the two tables, while </a:t>
            </a:r>
            <a:r>
              <a:rPr lang="en-US" dirty="0" err="1"/>
              <a:t>BlendSQL's</a:t>
            </a:r>
            <a:r>
              <a:rPr lang="en-US" dirty="0"/>
              <a:t> </a:t>
            </a:r>
            <a:r>
              <a:rPr lang="en-US" dirty="0" err="1"/>
              <a:t>LLMJoin</a:t>
            </a:r>
            <a:r>
              <a:rPr lang="en-US" dirty="0"/>
              <a:t> scans one table and looks up matches in the other.</a:t>
            </a:r>
            <a:r>
              <a:rPr lang="zh-CN" altLang="en-US" dirty="0"/>
              <a:t> </a:t>
            </a:r>
            <a:r>
              <a:rPr lang="en-US" dirty="0"/>
              <a:t>So, question two: how do these implementation choices affect execution quality and cost?</a:t>
            </a:r>
          </a:p>
        </p:txBody>
      </p:sp>
      <p:sp>
        <p:nvSpPr>
          <p:cNvPr id="4" name="Slide Number Placeholder 3"/>
          <p:cNvSpPr>
            <a:spLocks noGrp="1"/>
          </p:cNvSpPr>
          <p:nvPr>
            <p:ph type="sldNum" sz="quarter" idx="5"/>
          </p:nvPr>
        </p:nvSpPr>
        <p:spPr/>
        <p:txBody>
          <a:bodyPr/>
          <a:lstStyle/>
          <a:p>
            <a:fld id="{2ED8702C-F20F-204C-8DB2-48200120AC4E}" type="slidenum">
              <a:rPr lang="en-CN" smtClean="0"/>
              <a:t>18</a:t>
            </a:fld>
            <a:endParaRPr lang="en-CN"/>
          </a:p>
        </p:txBody>
      </p:sp>
    </p:spTree>
    <p:extLst>
      <p:ext uri="{BB962C8B-B14F-4D97-AF65-F5344CB8AC3E}">
        <p14:creationId xmlns:p14="http://schemas.microsoft.com/office/powerpoint/2010/main" val="35165767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dirty="0">
                <a:effectLst/>
              </a:rPr>
              <a:t>Thirdly, real applications involve many LROs working together, not just one. So, question three: when we build a multi-LRO system, what are the key design concerns we need to address</a:t>
            </a:r>
            <a:r>
              <a:rPr lang="zh-CN" altLang="en-US" dirty="0">
                <a:effectLst/>
              </a:rPr>
              <a:t> </a:t>
            </a:r>
            <a:r>
              <a:rPr lang="en-US" altLang="zh-CN" dirty="0">
                <a:effectLst/>
              </a:rPr>
              <a:t>to</a:t>
            </a:r>
            <a:r>
              <a:rPr lang="zh-CN" altLang="en-US" dirty="0">
                <a:effectLst/>
              </a:rPr>
              <a:t> </a:t>
            </a:r>
            <a:r>
              <a:rPr lang="en-US" dirty="0"/>
              <a:t>make it both effective and efficient?</a:t>
            </a:r>
            <a:endParaRPr lang="en-US" dirty="0">
              <a:effectLst/>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And the last question is optimization. We discuss whether classical techniques like predicate pushdown still work</a:t>
            </a:r>
            <a:r>
              <a:rPr lang="zh-CN" altLang="en-US" dirty="0"/>
              <a:t> </a:t>
            </a:r>
            <a:r>
              <a:rPr lang="en-US" dirty="0"/>
              <a:t>when the cost is</a:t>
            </a:r>
            <a:r>
              <a:rPr lang="zh-CN" altLang="en-US" dirty="0"/>
              <a:t> </a:t>
            </a:r>
            <a:r>
              <a:rPr lang="en-US" altLang="zh-CN" dirty="0"/>
              <a:t>now</a:t>
            </a:r>
            <a:r>
              <a:rPr lang="en-US" dirty="0"/>
              <a:t> dominated by LLM calls.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what </a:t>
            </a:r>
            <a:r>
              <a:rPr lang="en-US" altLang="zh-CN" dirty="0"/>
              <a:t>other</a:t>
            </a:r>
            <a:r>
              <a:rPr lang="zh-CN" altLang="en-US" dirty="0"/>
              <a:t> </a:t>
            </a:r>
            <a:r>
              <a:rPr lang="en-US" dirty="0"/>
              <a:t>new techniques, can we bring in to optimize multi-LRO systems?</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 </a:t>
            </a:r>
            <a:r>
              <a:rPr lang="en-US" altLang="zh-CN" dirty="0"/>
              <a:t>Here</a:t>
            </a:r>
            <a:r>
              <a:rPr lang="zh-CN" altLang="en-US" dirty="0"/>
              <a:t> </a:t>
            </a:r>
            <a:r>
              <a:rPr lang="en-US" altLang="zh-CN" dirty="0"/>
              <a:t>is</a:t>
            </a:r>
            <a:r>
              <a:rPr lang="zh-CN" altLang="en-US" dirty="0"/>
              <a:t> </a:t>
            </a:r>
            <a:r>
              <a:rPr lang="en-US" altLang="zh-CN" dirty="0"/>
              <a:t>t</a:t>
            </a:r>
            <a:r>
              <a:rPr lang="en-US" dirty="0"/>
              <a:t>oday's road map. We will cover the foundation, the taxonomy of LROs, benchmarks and evaluation, and system design best practices.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Next, I'll hand it over to </a:t>
            </a:r>
            <a:r>
              <a:rPr lang="en-US" dirty="0" err="1"/>
              <a:t>Tianjing</a:t>
            </a:r>
            <a:r>
              <a:rPr lang="en-US" dirty="0"/>
              <a:t> to talk about the foundations and benchmarks.</a:t>
            </a:r>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Thank you, Yin. I'm Tianjing. I'll take the next three sections: what these operators are, a taxonomy that organizes them, and a benchmark that tests them.</a:t>
            </a:r>
          </a:p>
          <a:p>
            <a:endParaRPr/>
          </a:p>
          <a:p>
            <a:r>
              <a:t>You've just seen why they matter. But before we compare systems, we need one thing: a precise definition. What counts as an LLM-enhanced relational operator? And what doesn't? That's this section.</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Here is the formal definition. An LRO takes three inputs.</a:t>
            </a:r>
          </a:p>
          <a:p>
            <a:endParaRPr/>
          </a:p>
          <a:p>
            <a:r>
              <a:t>One or two relations. An operand granularity: cells, rows, columns, or whole tables. Keep that parameter in mind; it comes back in the taxonomy. And a natural-language requirement: the semantic condition, in plain language.</a:t>
            </a:r>
          </a:p>
          <a:p>
            <a:endParaRPr/>
          </a:p>
          <a:p>
            <a:r>
              <a:t>At execution time, the operator calls an LLM to transform the input. And this is the essential part: it materializes the result as a new relation.</a:t>
            </a:r>
          </a:p>
          <a:p>
            <a:endParaRPr/>
          </a:p>
          <a:p>
            <a:r>
              <a:t>[TRANSITION] If the formula feels abstract, here it is as four properties.</a:t>
            </a:r>
          </a:p>
        </p:txBody>
      </p:sp>
      <p:sp>
        <p:nvSpPr>
          <p:cNvPr id="4" name="Slide Number Placeholder 3"/>
          <p:cNvSpPr>
            <a:spLocks noGrp="1"/>
          </p:cNvSpPr>
          <p:nvPr>
            <p:ph type="sldNum" sz="quarter" idx="5"/>
          </p:nvPr>
        </p:nvSpPr>
        <p:spPr/>
        <p:txBody>
          <a:bodyPr/>
          <a:lstStyle/>
          <a:p>
            <a:fld id="{2ED8702C-F20F-204C-8DB2-48200120AC4E}" type="slidenum">
              <a:rPr lang="en-CN" smtClean="0"/>
              <a:t>22</a:t>
            </a:fld>
            <a:endParaRPr lang="en-CN"/>
          </a:p>
        </p:txBody>
      </p:sp>
    </p:spTree>
    <p:extLst>
      <p:ext uri="{BB962C8B-B14F-4D97-AF65-F5344CB8AC3E}">
        <p14:creationId xmlns:p14="http://schemas.microsoft.com/office/powerpoint/2010/main" val="3044219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Four properties. It operates on relational data. It takes a natural-language requirement. It calls the LLM during execution: not before, not as a code generator. And it returns a relation.</a:t>
            </a:r>
          </a:p>
          <a:p>
            <a:endParaRPr/>
          </a:p>
          <a:p>
            <a:r>
              <a:t>Here is what that looks like. A restaurants table from Yelp. One task: keep only the restaurants in the Bay Area. On the slide, that is a single llm_filter call, sitting inside the SELECT. Table in, table out. The result composes with whatever comes next.</a:t>
            </a:r>
          </a:p>
          <a:p>
            <a:endParaRPr/>
          </a:p>
          <a:p>
            <a:r>
              <a:t>And notice: LROs ship inside SQL engines, and inside pandas-style frameworks. That is deliberate. The definition fixes the logical interface only. Never the physical implementation.</a:t>
            </a:r>
          </a:p>
          <a:p>
            <a:endParaRPr/>
          </a:p>
          <a:p>
            <a:r>
              <a:t>[TRANSITION] Let's run this example, end to end.</a:t>
            </a:r>
          </a:p>
        </p:txBody>
      </p:sp>
      <p:sp>
        <p:nvSpPr>
          <p:cNvPr id="4" name="Slide Number Placeholder 3"/>
          <p:cNvSpPr>
            <a:spLocks noGrp="1"/>
          </p:cNvSpPr>
          <p:nvPr>
            <p:ph type="sldNum" sz="quarter" idx="5"/>
          </p:nvPr>
        </p:nvSpPr>
        <p:spPr/>
        <p:txBody>
          <a:bodyPr/>
          <a:lstStyle/>
          <a:p>
            <a:fld id="{2ED8702C-F20F-204C-8DB2-48200120AC4E}" type="slidenum">
              <a:rPr lang="en-CN" smtClean="0"/>
              <a:t>23</a:t>
            </a:fld>
            <a:endParaRPr lang="en-CN"/>
          </a:p>
        </p:txBody>
      </p:sp>
    </p:spTree>
    <p:extLst>
      <p:ext uri="{BB962C8B-B14F-4D97-AF65-F5344CB8AC3E}">
        <p14:creationId xmlns:p14="http://schemas.microsoft.com/office/powerpoint/2010/main" val="4628743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Granularity is row. So the model checks each row against "it is in the Bay Area."</a:t>
            </a:r>
          </a:p>
          <a:p>
            <a:endParaRPr/>
          </a:p>
          <a:p>
            <a:r>
              <a:t>Alley Wok, Long Beach. That is Southern California, so out. Harbor Bar, Oakland. That is the Bay Area, so keep it. Casa Oliva, Boston. Out.</a:t>
            </a:r>
          </a:p>
          <a:p>
            <a:endParaRPr/>
          </a:p>
          <a:p>
            <a:r>
              <a:t>Now, why can't SQL do this? There is no is_in_bay_area column. And no string predicate over "Oakland, California" knows that Oakland is in the Bay Area. That is world knowledge. It lives in the model, not in the table. That is what the LLM brings.</a:t>
            </a:r>
          </a:p>
          <a:p>
            <a:endParaRPr/>
          </a:p>
          <a:p>
            <a:r>
              <a:t>[TRANSITION] Now watch what happens when I change one parameter.</a:t>
            </a:r>
          </a:p>
        </p:txBody>
      </p:sp>
      <p:sp>
        <p:nvSpPr>
          <p:cNvPr id="4" name="Slide Number Placeholder 3"/>
          <p:cNvSpPr>
            <a:spLocks noGrp="1"/>
          </p:cNvSpPr>
          <p:nvPr>
            <p:ph type="sldNum" sz="quarter" idx="5"/>
          </p:nvPr>
        </p:nvSpPr>
        <p:spPr/>
        <p:txBody>
          <a:bodyPr/>
          <a:lstStyle/>
          <a:p>
            <a:fld id="{2ED8702C-F20F-204C-8DB2-48200120AC4E}" type="slidenum">
              <a:rPr lang="en-CN" smtClean="0"/>
              <a:t>24</a:t>
            </a:fld>
            <a:endParaRPr lang="en-CN"/>
          </a:p>
        </p:txBody>
      </p:sp>
    </p:spTree>
    <p:extLst>
      <p:ext uri="{BB962C8B-B14F-4D97-AF65-F5344CB8AC3E}">
        <p14:creationId xmlns:p14="http://schemas.microsoft.com/office/powerpoint/2010/main" val="14842039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Same Filter. But the operand is now column. The question: which attributes relate to restaurant atmosphere?</a:t>
            </a:r>
          </a:p>
          <a:p>
            <a:endParaRPr/>
          </a:p>
          <a:p>
            <a:r>
              <a:t>The model looks at the schema, Name, Location, Description, and keeps only Description. Atmosphere lives in the free text, not in names or addresses. This is semantic schema linking. Again, no exact predicate can express it. It is about what a column means.</a:t>
            </a:r>
          </a:p>
          <a:p>
            <a:endParaRPr/>
          </a:p>
          <a:p>
            <a:r>
              <a:t>At row level, this looked like a selection. At column level, it looks like a projection. Two different SQL surfaces.</a:t>
            </a:r>
          </a:p>
          <a:p>
            <a:endParaRPr/>
          </a:p>
          <a:p>
            <a:r>
              <a:t>[TRANSITION] But are they two different operators?</a:t>
            </a:r>
          </a:p>
        </p:txBody>
      </p:sp>
      <p:sp>
        <p:nvSpPr>
          <p:cNvPr id="4" name="Slide Number Placeholder 3"/>
          <p:cNvSpPr>
            <a:spLocks noGrp="1"/>
          </p:cNvSpPr>
          <p:nvPr>
            <p:ph type="sldNum" sz="quarter" idx="5"/>
          </p:nvPr>
        </p:nvSpPr>
        <p:spPr/>
        <p:txBody>
          <a:bodyPr/>
          <a:lstStyle/>
          <a:p>
            <a:fld id="{2ED8702C-F20F-204C-8DB2-48200120AC4E}" type="slidenum">
              <a:rPr lang="en-CN" smtClean="0"/>
              <a:t>25</a:t>
            </a:fld>
            <a:endParaRPr lang="en-CN"/>
          </a:p>
        </p:txBody>
      </p:sp>
    </p:spTree>
    <p:extLst>
      <p:ext uri="{BB962C8B-B14F-4D97-AF65-F5344CB8AC3E}">
        <p14:creationId xmlns:p14="http://schemas.microsoft.com/office/powerpoint/2010/main" val="1703639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They are not. This is the key methodological point of the whole section.</a:t>
            </a:r>
          </a:p>
          <a:p>
            <a:endParaRPr/>
          </a:p>
          <a:p>
            <a:r>
              <a:t>One call selects rows. The other selects columns. But the processing logic is identical: select the subset that satisfies a semantic condition. So we name LROs by intent, what the model is asked to do. And we treat granularity, which elements it acts on, as a separate dimension.</a:t>
            </a:r>
          </a:p>
          <a:p>
            <a:endParaRPr/>
          </a:p>
          <a:p>
            <a:r>
              <a:t>A third one joins them later: the implementation strategy.</a:t>
            </a:r>
          </a:p>
          <a:p>
            <a:endParaRPr/>
          </a:p>
          <a:p>
            <a:r>
              <a:t>Intent. Granularity. Implementation. The whole taxonomy stands on these three.</a:t>
            </a:r>
          </a:p>
          <a:p>
            <a:endParaRPr/>
          </a:p>
          <a:p>
            <a:r>
              <a:t>[TRANSITION] One more thing before the survey: what LROs are not.</a:t>
            </a:r>
          </a:p>
        </p:txBody>
      </p:sp>
      <p:sp>
        <p:nvSpPr>
          <p:cNvPr id="4" name="Slide Number Placeholder 3"/>
          <p:cNvSpPr>
            <a:spLocks noGrp="1"/>
          </p:cNvSpPr>
          <p:nvPr>
            <p:ph type="sldNum" sz="quarter" idx="5"/>
          </p:nvPr>
        </p:nvSpPr>
        <p:spPr/>
        <p:txBody>
          <a:bodyPr/>
          <a:lstStyle/>
          <a:p>
            <a:fld id="{2ED8702C-F20F-204C-8DB2-48200120AC4E}" type="slidenum">
              <a:rPr lang="en-CN" smtClean="0"/>
              <a:t>26</a:t>
            </a:fld>
            <a:endParaRPr lang="en-CN"/>
          </a:p>
        </p:txBody>
      </p:sp>
    </p:spTree>
    <p:extLst>
      <p:ext uri="{BB962C8B-B14F-4D97-AF65-F5344CB8AC3E}">
        <p14:creationId xmlns:p14="http://schemas.microsoft.com/office/powerpoint/2010/main" val="15323697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Three popular neighbors that fall outside the boundary.</a:t>
            </a:r>
          </a:p>
          <a:p>
            <a:endParaRPr/>
          </a:p>
          <a:p>
            <a:r>
              <a:t>Take Text-to-SQL. The LLM writes a program, but execution runs on classical operators. The model never touches data at run time. Not an LRO.</a:t>
            </a:r>
          </a:p>
          <a:p>
            <a:endParaRPr/>
          </a:p>
          <a:p>
            <a:r>
              <a:t>Embedding-based RAG is vector similarity search. Not an LLM-driven relational transformation.</a:t>
            </a:r>
          </a:p>
          <a:p>
            <a:endParaRPr/>
          </a:p>
          <a:p>
            <a:r>
              <a:t>General NLP over tables may read a relation, but it returns text. Nothing flows back into the algebra.</a:t>
            </a:r>
          </a:p>
          <a:p>
            <a:endParaRPr/>
          </a:p>
          <a:p>
            <a:r>
              <a:t>So the test is never "does it use an LLM?" The test is the data interface and the execution semantics. Relation in. LLM during execution. Relation out.</a:t>
            </a:r>
          </a:p>
          <a:p>
            <a:endParaRPr/>
          </a:p>
          <a:p>
            <a:r>
              <a:t>[TRANSITION] Definition fixed. Now let's see what is out there.</a:t>
            </a:r>
          </a:p>
        </p:txBody>
      </p:sp>
      <p:sp>
        <p:nvSpPr>
          <p:cNvPr id="4" name="Slide Number Placeholder 3"/>
          <p:cNvSpPr>
            <a:spLocks noGrp="1"/>
          </p:cNvSpPr>
          <p:nvPr>
            <p:ph type="sldNum" sz="quarter" idx="5"/>
          </p:nvPr>
        </p:nvSpPr>
        <p:spPr/>
        <p:txBody>
          <a:bodyPr/>
          <a:lstStyle/>
          <a:p>
            <a:fld id="{2ED8702C-F20F-204C-8DB2-48200120AC4E}" type="slidenum">
              <a:rPr lang="en-CN" smtClean="0"/>
              <a:t>27</a:t>
            </a:fld>
            <a:endParaRPr lang="en-CN"/>
          </a:p>
        </p:txBody>
      </p:sp>
    </p:spTree>
    <p:extLst>
      <p:ext uri="{BB962C8B-B14F-4D97-AF65-F5344CB8AC3E}">
        <p14:creationId xmlns:p14="http://schemas.microsoft.com/office/powerpoint/2010/main" val="4740071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section looks at the real landscape. I'll warn you: it is messy. Function names will not help you. Same intent, different names. Same name, different execution.</a:t>
            </a:r>
          </a:p>
          <a:p>
            <a:endParaRPr/>
          </a:p>
          <a:p>
            <a:r>
              <a:t>So we put everything on one taxonomy, and answer question one: how many distinct intents are there?</a:t>
            </a:r>
          </a:p>
        </p:txBody>
      </p:sp>
      <p:sp>
        <p:nvSpPr>
          <p:cNvPr id="4" name="Slide Number Placeholder 3"/>
          <p:cNvSpPr>
            <a:spLocks noGrp="1"/>
          </p:cNvSpPr>
          <p:nvPr>
            <p:ph type="sldNum" sz="quarter" idx="5"/>
          </p:nvPr>
        </p:nvSpPr>
        <p:spPr/>
        <p:txBody>
          <a:bodyPr/>
          <a:lstStyle/>
          <a:p>
            <a:fld id="{2ED8702C-F20F-204C-8DB2-48200120AC4E}" type="slidenum">
              <a:rPr lang="en-CN" smtClean="0"/>
              <a:t>28</a:t>
            </a:fld>
            <a:endParaRPr lang="en-CN"/>
          </a:p>
        </p:txBody>
      </p:sp>
    </p:spTree>
    <p:extLst>
      <p:ext uri="{BB962C8B-B14F-4D97-AF65-F5344CB8AC3E}">
        <p14:creationId xmlns:p14="http://schemas.microsoft.com/office/powerpoint/2010/main" val="8551473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8ABD5-0DF9-E12D-FE4D-724E6BB56C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8FE18E-3E24-ACCC-254C-1D8E435BAAD4}"/>
              </a:ext>
            </a:extLst>
          </p:cNvPr>
          <p:cNvSpPr>
            <a:spLocks noGrp="1" noRot="1" noChangeAspect="1"/>
          </p:cNvSpPr>
          <p:nvPr>
            <p:ph type="sldImg"/>
          </p:nvPr>
        </p:nvSpPr>
        <p:spPr/>
        <p:txBody>
          <a:bodyPr/>
          <a:lstStyle/>
          <a:p>
            <a:endParaRPr lang="en-CN"/>
          </a:p>
        </p:txBody>
      </p:sp>
      <p:sp>
        <p:nvSpPr>
          <p:cNvPr id="3" name="Notes Placeholder 2">
            <a:extLst>
              <a:ext uri="{FF2B5EF4-FFF2-40B4-BE49-F238E27FC236}">
                <a16:creationId xmlns:a16="http://schemas.microsoft.com/office/drawing/2014/main" id="{EC5F8ACB-5D60-EE0F-F4D6-6CA7A8215B5A}"/>
              </a:ext>
            </a:extLst>
          </p:cNvPr>
          <p:cNvSpPr>
            <a:spLocks noGrp="1"/>
          </p:cNvSpPr>
          <p:nvPr>
            <p:ph type="body" idx="1"/>
          </p:nvPr>
        </p:nvSpPr>
        <p:spPr/>
        <p:txBody>
          <a:bodyPr/>
          <a:lstStyle/>
          <a:p>
            <a:r>
              <a:t>Here is the landscape, at a glance.</a:t>
            </a:r>
          </a:p>
          <a:p>
            <a:endParaRPr/>
          </a:p>
          <a:p>
            <a:r>
              <a:t>In past three years, LLM operators left the lab. Binder, BlendSQL, LOTUS, Palimpzest, DocETL, and more. Now they are first-class features in warehouses and Lakehouse platforms.</a:t>
            </a:r>
          </a:p>
          <a:p>
            <a:endParaRPr/>
          </a:p>
          <a:p>
            <a:r>
              <a:t>Let's open a few. The three big commercial platforms first.</a:t>
            </a:r>
          </a:p>
        </p:txBody>
      </p:sp>
      <p:sp>
        <p:nvSpPr>
          <p:cNvPr id="4" name="Slide Number Placeholder 3">
            <a:extLst>
              <a:ext uri="{FF2B5EF4-FFF2-40B4-BE49-F238E27FC236}">
                <a16:creationId xmlns:a16="http://schemas.microsoft.com/office/drawing/2014/main" id="{277ADC61-96B1-ACA5-CAD8-3DE676E09A75}"/>
              </a:ext>
            </a:extLst>
          </p:cNvPr>
          <p:cNvSpPr>
            <a:spLocks noGrp="1"/>
          </p:cNvSpPr>
          <p:nvPr>
            <p:ph type="sldNum" sz="quarter" idx="5"/>
          </p:nvPr>
        </p:nvSpPr>
        <p:spPr/>
        <p:txBody>
          <a:bodyPr/>
          <a:lstStyle/>
          <a:p>
            <a:fld id="{2ED8702C-F20F-204C-8DB2-48200120AC4E}" type="slidenum">
              <a:rPr lang="en-CN" smtClean="0"/>
              <a:t>29</a:t>
            </a:fld>
            <a:endParaRPr lang="en-CN"/>
          </a:p>
        </p:txBody>
      </p:sp>
    </p:spTree>
    <p:extLst>
      <p:ext uri="{BB962C8B-B14F-4D97-AF65-F5344CB8AC3E}">
        <p14:creationId xmlns:p14="http://schemas.microsoft.com/office/powerpoint/2010/main" val="10904798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Snowflake Cortex puts AI functions right into SQL, with governance built in.</a:t>
            </a:r>
          </a:p>
          <a:p>
            <a:endParaRPr/>
          </a:p>
          <a:p>
            <a:r>
              <a:t>Two of them are real relational predicates: AI_FILTER and AI_CLASSIFY. The rest widen the product, but they are not automatically LROs. Many return text or vectors, not tables.</a:t>
            </a:r>
          </a:p>
          <a:p>
            <a:endParaRPr/>
          </a:p>
          <a:p>
            <a:r>
              <a:t>Track one example with me. What does each system call its semantic row filter? Snowflake calls it AI_FILTER. Name number one.</a:t>
            </a:r>
          </a:p>
          <a:p>
            <a:endParaRPr/>
          </a:p>
          <a:p>
            <a:r>
              <a:t>[TRANSITION] Google. Same idea. Different shape.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BigQuery puts the same idea in GoogleSQL. AI.IF is the cleanest natural-language predicate; you drop it into a WHERE clause. AI.GENERATE_TABLE returns a table, not free text, which is closer to our definition.</a:t>
            </a:r>
          </a:p>
          <a:p>
            <a:endParaRPr/>
          </a:p>
          <a:p>
            <a:r>
              <a:t>One more detail. BigQuery has an optimized mode: same functions, different execution. Vendors already see it. Logical and physical are two different things.</a:t>
            </a:r>
          </a:p>
          <a:p>
            <a:endParaRPr/>
          </a:p>
          <a:p>
            <a:r>
              <a:t>Here the filter is called AI.IF. Name number two.</a:t>
            </a:r>
          </a:p>
          <a:p>
            <a:endParaRPr/>
          </a:p>
          <a:p>
            <a:r>
              <a:t>[TRANSITION] And Databricks completes the picture.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Databricks brings this into Lakehouse batch pipelines. ai_parse_document and ai_extract turn unstructured content into structured results. That is the LRO spirit.</a:t>
            </a:r>
          </a:p>
          <a:p>
            <a:endParaRPr/>
          </a:p>
          <a:p>
            <a:r>
              <a:t>Notice: there is no dedicated filter here. The closest thing is ai_classify. Name number three, and the shape is already drifting.</a:t>
            </a:r>
          </a:p>
          <a:p>
            <a:endParaRPr/>
          </a:p>
          <a:p>
            <a:r>
              <a:t>Across all three vendors, the signal is not the number of functions. It is that LLM calls now sit inside data processing. But a product catalog shows adoption. It is not a taxonomy.</a:t>
            </a:r>
          </a:p>
          <a:p>
            <a:endParaRPr/>
          </a:p>
          <a:p>
            <a:r>
              <a:t>[TRANSITION] For sharper design choices, we look at research systems.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LOTUS is from Stanford. It treats LLMs as first-class operators on DataFrames. sem_filter, sem_join, sem_topk, sem_map, sem_cluster_by. Each one is declarative. The natural-language instruction is a parameter. That matches our definition cleanly.</a:t>
            </a:r>
          </a:p>
          <a:p>
            <a:endParaRPr/>
          </a:p>
          <a:p>
            <a:r>
              <a:t>It also ships vector search and semantic indexing. Useful. But by our test, those are neighbors, not members.</a:t>
            </a:r>
          </a:p>
          <a:p>
            <a:endParaRPr/>
          </a:p>
          <a:p>
            <a:r>
              <a:t>The example here: sem_filter. Number four.</a:t>
            </a:r>
          </a:p>
          <a:p>
            <a:endParaRPr/>
          </a:p>
          <a:p>
            <a:r>
              <a:t>[TRANSITION] The second system adds what LOTUS keeps light.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Palimpzest brings a full cost-based optimizer. Seven operators. It searches physical plans, trading quality, cost, and latency. Same logical operator. Different models. Different prompts. The optimizer picks a config for your budget.</a:t>
            </a:r>
          </a:p>
          <a:p>
            <a:endParaRPr/>
          </a:p>
          <a:p>
            <a:r>
              <a:t>Remember this system. It does well in our evaluation later. Its filter is simply called Filter. Number five.</a:t>
            </a:r>
          </a:p>
          <a:p>
            <a:endParaRPr/>
          </a:p>
          <a:p>
            <a:r>
              <a:t>[TRANSITION] The third one takes the idea to documents.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DocETL is from Berkeley. It does LLM-powered ETL on document collections. Here is the key observation. Treat each document as a record. Then Map, Filter, and Merge become a semantic projection, a semantic selection, and a semantic join.</a:t>
            </a:r>
          </a:p>
          <a:p>
            <a:endParaRPr/>
          </a:p>
          <a:p>
            <a:r>
              <a:t>The document world and the relational world meet, at the operator. Its Filter is name number six.</a:t>
            </a:r>
          </a:p>
          <a:p>
            <a:endParaRPr/>
          </a:p>
          <a:p>
            <a:r>
              <a:t>[TRANSITION] Six systems. Now let's put them side by side.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Here is our collection. AI_FILTER. AI.IF. ai_classify. sem_filter. Filter. Filter. Six names. One operation.</a:t>
            </a:r>
          </a:p>
          <a:p>
            <a:endParaRPr/>
          </a:p>
          <a:p>
            <a:r>
              <a:t>And filter is the easy case. Do the same for semantic join. You get NLJoin, Merge, sem_join, LLMJoin.</a:t>
            </a:r>
          </a:p>
          <a:p>
            <a:endParaRPr/>
          </a:p>
          <a:p>
            <a:r>
              <a:t>And it gets worse. The same name can hide different execution. So when two systems report different accuracy, you cannot answer the basics. Same task? Same granularity? Same context per call? That is the question mark on this slide.</a:t>
            </a:r>
          </a:p>
          <a:p>
            <a:endParaRPr/>
          </a:p>
          <a:p>
            <a:r>
              <a:t>These designs have never been aligned, and never evaluated the same way. Until we share a vocabulary, no number means much.</a:t>
            </a:r>
          </a:p>
          <a:p>
            <a:endParaRPr/>
          </a:p>
          <a:p>
            <a:r>
              <a:t>[TRANSITION] Here is that vocabulary.</a:t>
            </a:r>
          </a:p>
        </p:txBody>
      </p:sp>
      <p:sp>
        <p:nvSpPr>
          <p:cNvPr id="4" name="Slide Number Placeholder 3"/>
          <p:cNvSpPr>
            <a:spLocks noGrp="1"/>
          </p:cNvSpPr>
          <p:nvPr>
            <p:ph type="sldNum" sz="quarter" idx="5"/>
          </p:nvPr>
        </p:nvSpPr>
        <p:spPr/>
        <p:txBody>
          <a:bodyPr/>
          <a:lstStyle/>
          <a:p>
            <a:fld id="{2ED8702C-F20F-204C-8DB2-48200120AC4E}" type="slidenum">
              <a:rPr lang="en-CN" smtClean="0"/>
              <a:t>36</a:t>
            </a:fld>
            <a:endParaRPr lang="en-CN"/>
          </a:p>
        </p:txBody>
      </p:sp>
    </p:spTree>
    <p:extLst>
      <p:ext uri="{BB962C8B-B14F-4D97-AF65-F5344CB8AC3E}">
        <p14:creationId xmlns:p14="http://schemas.microsoft.com/office/powerpoint/2010/main" val="13890824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Three axes. They are independent.</a:t>
            </a:r>
          </a:p>
          <a:p>
            <a:endParaRPr/>
          </a:p>
          <a:p>
            <a:r>
              <a:t>Intent: what we ask the model to do. Granularity: cell, row, column, or table. Implementation variant: how we pack candidates into calls. ALL, ONE, SEMI, PAIR, SORT, SCORE. Definitions in a minute.</a:t>
            </a:r>
          </a:p>
          <a:p>
            <a:endParaRPr/>
          </a:p>
          <a:p>
            <a:r>
              <a:t>Keep them separate. Filter and Match are semantics. LLM-ALL and LLM-ONE are execution. Mix them, and you cannot compare systems.</a:t>
            </a:r>
          </a:p>
          <a:p>
            <a:endParaRPr/>
          </a:p>
          <a:p>
            <a:r>
              <a:t>Now the answer to question one. Across everything we surveyed, five intents cover it all.</a:t>
            </a:r>
          </a:p>
          <a:p>
            <a:endParaRPr/>
          </a:p>
          <a:p>
            <a:r>
              <a:t>Filter: select a subset. Match: link two sets. Impute: add information. Cluster: partition a set. Order: rank a set.</a:t>
            </a:r>
          </a:p>
          <a:p>
            <a:endParaRPr/>
          </a:p>
          <a:p>
            <a:r>
              <a:t>Every operator on that timeline is one of these five. Some granularity. Some variant.</a:t>
            </a:r>
          </a:p>
          <a:p>
            <a:endParaRPr/>
          </a:p>
          <a:p>
            <a:r>
              <a:t>[TRANSITION] Put the axes together. You get a map of the design space.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Here is the payoff. The name soup, in order.</a:t>
            </a:r>
          </a:p>
          <a:p>
            <a:endParaRPr dirty="0"/>
          </a:p>
          <a:p>
            <a:r>
              <a:rPr dirty="0"/>
              <a:t>Each row is one intent at one granularity. The last column shows where systems land. The Filter row holds our six names, plus </a:t>
            </a:r>
            <a:r>
              <a:rPr dirty="0" err="1"/>
              <a:t>NLFilter</a:t>
            </a:r>
            <a:r>
              <a:rPr dirty="0"/>
              <a:t> and </a:t>
            </a:r>
            <a:r>
              <a:rPr dirty="0" err="1"/>
              <a:t>LLMValidate</a:t>
            </a:r>
            <a:r>
              <a:rPr dirty="0"/>
              <a:t>, from systems we did not have time to visit. The soup was bigger than what I showed you. And the colored tags show the variant each system chose: ALL, ONE, or SEMI.</a:t>
            </a:r>
          </a:p>
          <a:p>
            <a:endParaRPr dirty="0"/>
          </a:p>
          <a:p>
            <a:r>
              <a:rPr dirty="0"/>
              <a:t>Two more things. A blank cell means not yet explored. Not impossible. Some blanks are open research problems. And this matrix is a checklist: it tells us what a complete benchmark must cover.</a:t>
            </a:r>
          </a:p>
          <a:p>
            <a:endParaRPr dirty="0"/>
          </a:p>
          <a:p>
            <a:r>
              <a:rPr dirty="0"/>
              <a:t>Now the five intents, one by one.</a:t>
            </a:r>
          </a:p>
        </p:txBody>
      </p:sp>
      <p:sp>
        <p:nvSpPr>
          <p:cNvPr id="4" name="Slide Number Placeholder 3"/>
          <p:cNvSpPr>
            <a:spLocks noGrp="1"/>
          </p:cNvSpPr>
          <p:nvPr>
            <p:ph type="sldNum" sz="quarter" idx="5"/>
          </p:nvPr>
        </p:nvSpPr>
        <p:spPr/>
        <p:txBody>
          <a:bodyPr/>
          <a:lstStyle/>
          <a:p>
            <a:fld id="{2ED8702C-F20F-204C-8DB2-48200120AC4E}" type="slidenum">
              <a:rPr lang="en-CN" smtClean="0"/>
              <a:t>38</a:t>
            </a:fld>
            <a:endParaRPr lang="en-CN"/>
          </a:p>
        </p:txBody>
      </p:sp>
    </p:spTree>
    <p:extLst>
      <p:ext uri="{BB962C8B-B14F-4D97-AF65-F5344CB8AC3E}">
        <p14:creationId xmlns:p14="http://schemas.microsoft.com/office/powerpoint/2010/main" val="5616162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Filter is semantic subset selection.</a:t>
            </a:r>
          </a:p>
          <a:p>
            <a:endParaRPr/>
          </a:p>
          <a:p>
            <a:r>
              <a:t>At row level, keep the companies that count as "technical." At column or table level, find the schema elements about "company boss."</a:t>
            </a:r>
          </a:p>
          <a:p>
            <a:endParaRPr/>
          </a:p>
          <a:p>
            <a:r>
              <a:t>One case looks like selection. The other looks like projection. But it is one job. Which candidates satisfy a natural-language condition?</a:t>
            </a:r>
          </a:p>
          <a:p>
            <a:endParaRPr/>
          </a:p>
          <a:p>
            <a:r>
              <a:t>Once that job is fixed, the design question is simple. How many candidates does the model see at once?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Two variants. LLM-ALL puts many candidates in one prompt, for a single batch decision. LLM-ONE takes one candidate at a time. Yes or no.</a:t>
            </a:r>
          </a:p>
          <a:p>
            <a:endParaRPr/>
          </a:p>
          <a:p>
            <a:r>
              <a:t>This trade-off runs through the five intents, so let me state it once. LLM-ALL gives far fewer calls, and global context. But the output is large and structured, and quality can drop as the prompt grows. LLM-ONE gives focused reasoning per item, but cost grows linearly.</a:t>
            </a:r>
          </a:p>
          <a:p>
            <a:endParaRPr/>
          </a:p>
          <a:p>
            <a:r>
              <a:t>Which wins? It depends on the operand and the model. We will measure it.</a:t>
            </a:r>
          </a:p>
          <a:p>
            <a:endParaRPr/>
          </a:p>
          <a:p>
            <a:r>
              <a:t>[TRANSITION] Match makes this richer. Now there are two sets.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Match connects two sets where equality is semantic, not literal. It is the LRO version of join.</a:t>
            </a:r>
          </a:p>
          <a:p>
            <a:endParaRPr/>
          </a:p>
          <a:p>
            <a:r>
              <a:t>At cell level, we match values across two columns. "Company Name" on one side, "Enterprise" on the other. IBM meets International Business Machines. At row level, this is classic entity resolution. At column level, it is schema matching.</a:t>
            </a:r>
          </a:p>
          <a:p>
            <a:endParaRPr/>
          </a:p>
          <a:p>
            <a:r>
              <a:t>With Filter, the candidates were a list. With Match, they are pairs from two sets. So Match gets a third variant.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Three variants now.</a:t>
            </a:r>
          </a:p>
          <a:p>
            <a:endParaRPr/>
          </a:p>
          <a:p>
            <a:r>
              <a:t>LLM-ALL puts both sets in one prompt. Many-to-many. Shared context.</a:t>
            </a:r>
          </a:p>
          <a:p>
            <a:endParaRPr/>
          </a:p>
          <a:p>
            <a:r>
              <a:t>LLM-ONE enumerates the pairs. An LLM nested loop. Quadratic in calls.</a:t>
            </a:r>
          </a:p>
          <a:p>
            <a:endParaRPr/>
          </a:p>
          <a:p>
            <a:r>
              <a:t>SEMI: fix one item on the left. Compare it against the whole right set.</a:t>
            </a:r>
          </a:p>
          <a:p>
            <a:endParaRPr/>
          </a:p>
          <a:p>
            <a:r>
              <a:t>Same target matches. Very different profiles. Different call counts, different context, different consistency. That is the third axis, earning its place.</a:t>
            </a:r>
          </a:p>
          <a:p>
            <a:endParaRPr/>
          </a:p>
          <a:p>
            <a:r>
              <a:t>[TRANSITION] Two intents link existing data. The third one creates data.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Impute fills in missing information, from the model's world knowledge.</a:t>
            </a:r>
          </a:p>
          <a:p>
            <a:endParaRPr/>
          </a:p>
          <a:p>
            <a:r>
              <a:t>Fill a cell, like Clara Smith's gender. Add a column, like country per enterprise. Insert a whole row, a new company.</a:t>
            </a:r>
          </a:p>
          <a:p>
            <a:endParaRPr/>
          </a:p>
          <a:p>
            <a:r>
              <a:t>What makes this an operator, not chat? Materialization. The generated value lands back in the table, correctly typed, where later operators can use it. Generation outside the table is conversation. Generation inside the table is Impute.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With LLM-ALL, you give the model the incomplete table, and get the completed table back. Full context, one call.</a:t>
            </a:r>
          </a:p>
          <a:p>
            <a:endParaRPr/>
          </a:p>
          <a:p>
            <a:r>
              <a:t>LLM-ONE goes element by element. Maximum reasoning space. Zero shared context.</a:t>
            </a:r>
          </a:p>
          <a:p>
            <a:endParaRPr/>
          </a:p>
          <a:p>
            <a:r>
              <a:t>This choice controls three things. How much context each decision sees. How much room each item gets to reason. And how much you trust the model to emit a well-formed table.</a:t>
            </a:r>
          </a:p>
          <a:p>
            <a:endParaRPr/>
          </a:p>
          <a:p>
            <a:r>
              <a:t>[TRANSITION] Cluster makes the context question unavoidable. Clustering is global by nature.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Cluster partitions a set by a semantic rule. Enterprises into tech versus retail. Columns into groups. Tables into hierarchies.</a:t>
            </a:r>
          </a:p>
          <a:p>
            <a:endParaRPr/>
          </a:p>
          <a:p>
            <a:r>
              <a:t>Two clarifications. This is not GROUP BY. No key equality. The rule is in natural language. The label may not exist in the data at all; the model generates it.</a:t>
            </a:r>
          </a:p>
          <a:p>
            <a:endParaRPr/>
          </a:p>
          <a:p>
            <a:r>
              <a:t>Second, global consistency matters more here than anywhere else.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LLM-ALL sees every candidate at once. A single criterion, applied the same way.</a:t>
            </a:r>
          </a:p>
          <a:p>
            <a:endParaRPr/>
          </a:p>
          <a:p>
            <a:r>
              <a:t>LLM-ONE assigns items one at a time. That path drifts. The "tech" cluster starts with software. Then it quietly takes hardware. Then telecom. An early mistake biases everything after it.</a:t>
            </a:r>
          </a:p>
          <a:p>
            <a:endParaRPr/>
          </a:p>
          <a:p>
            <a:r>
              <a:t>So on paper, global context has a structural advantage here.</a:t>
            </a:r>
          </a:p>
          <a:p>
            <a:endParaRPr/>
          </a:p>
          <a:p>
            <a:r>
              <a:t>[TRANSITION] Last intent: Order.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Order ranks tuples by a criterion you cannot compute. Like social influence. There is no influence column. The criterion lives in the model's judgment.</a:t>
            </a:r>
          </a:p>
          <a:p>
            <a:endParaRPr/>
          </a:p>
          <a:p>
            <a:r>
              <a:t>Four variants. LLM-ALL returns the full ranking from one prompt. PAIR compares every pair, then assembles them. SORT is quicksort, but the comparator is an LLM. SCORE rates each row zero to a hundred, then sorts.</a:t>
            </a:r>
          </a:p>
          <a:p>
            <a:endParaRPr/>
          </a:p>
          <a:p>
            <a:r>
              <a:t>Four ways to get one ranking. Which one actually works is not obvious.</a:t>
            </a:r>
          </a:p>
          <a:p>
            <a:endParaRPr/>
          </a:p>
          <a:p>
            <a:r>
              <a:t>With that, the taxonomy is complete. Five intents. Their granularities. Their variants. A clean evaluation target, not tied to one system.</a:t>
            </a:r>
          </a:p>
          <a:p>
            <a:endParaRPr/>
          </a:p>
          <a:p>
            <a:r>
              <a:t>[TRANSITION] So let's evaluate.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section is LROBench. The benchmark we built, and what it tells us about single-operator implementations.</a:t>
            </a:r>
          </a:p>
          <a:p>
            <a:endParaRPr/>
          </a:p>
          <a:p>
            <a:r>
              <a:t>One note on scope. The multi-operator, end-to-end evaluation comes next, in the systems discussion. That is where it belongs.</a:t>
            </a:r>
          </a:p>
        </p:txBody>
      </p:sp>
      <p:sp>
        <p:nvSpPr>
          <p:cNvPr id="4" name="Slide Number Placeholder 3"/>
          <p:cNvSpPr>
            <a:spLocks noGrp="1"/>
          </p:cNvSpPr>
          <p:nvPr>
            <p:ph type="sldNum" sz="quarter" idx="5"/>
          </p:nvPr>
        </p:nvSpPr>
        <p:spPr/>
        <p:txBody>
          <a:bodyPr/>
          <a:lstStyle/>
          <a:p>
            <a:fld id="{2ED8702C-F20F-204C-8DB2-48200120AC4E}" type="slidenum">
              <a:rPr lang="en-CN" smtClean="0"/>
              <a:t>48</a:t>
            </a:fld>
            <a:endParaRPr lang="en-CN"/>
          </a:p>
        </p:txBody>
      </p:sp>
    </p:spTree>
    <p:extLst>
      <p:ext uri="{BB962C8B-B14F-4D97-AF65-F5344CB8AC3E}">
        <p14:creationId xmlns:p14="http://schemas.microsoft.com/office/powerpoint/2010/main" val="30956375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What does a benchmark need to do here? It has two jobs. It has to isolate each operator, so that a failure points at one operator. And it has to compose operators end to end, because that is where planning effects and error propagation show up.</a:t>
            </a:r>
          </a:p>
          <a:p>
            <a:endParaRPr/>
          </a:p>
          <a:p>
            <a:r>
              <a:t>Those two jobs become four requirements. The first two decide whether a query counts at all. Native to relations means the input is a table and the output is a table. Explicit LRO involvement means every query has to exercise at least one LRO. If plain SQL can solve it, it tests nothing.</a:t>
            </a:r>
          </a:p>
          <a:p>
            <a:endParaRPr/>
          </a:p>
          <a:p>
            <a:r>
              <a:t>The other two are the jobs themselves. Isolated coverage is the microscope. It needs every intent-by-operand cell of the matrix. Composed difficulty is the stress test. Multi-operator queries, graded from easy to hard.</a:t>
            </a:r>
          </a:p>
          <a:p>
            <a:endParaRPr/>
          </a:p>
          <a:p>
            <a:r>
              <a:t>Miss any one, and attribution breaks. When a number comes out low, you cannot tell whether the operator is weak, or the benchmark never covered that case.</a:t>
            </a:r>
          </a:p>
          <a:p>
            <a:endParaRPr/>
          </a:p>
          <a:p>
            <a:r>
              <a:t>So how do existing benchmarks measure up? Two quick slides.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First, the benchmarks that look related. But they test something else.</a:t>
            </a:r>
          </a:p>
          <a:p>
            <a:endParaRPr/>
          </a:p>
          <a:p>
            <a:r>
              <a:t>Fact-checking benchmarks return a verdict. Yes or no. Not a table. Table QA reads a table, but answers in free text. Text-to-SQL never executes an LRO; the generated program runs on classical operators.</a:t>
            </a:r>
          </a:p>
          <a:p>
            <a:endParaRPr/>
          </a:p>
          <a:p>
            <a:r>
              <a:t>All three are valuable for their own goals. None tells us how a semantic relational operator behaves.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Second, the close ones. these do execute LROs over relations.</a:t>
            </a:r>
          </a:p>
          <a:p>
            <a:endParaRPr/>
          </a:p>
          <a:p>
            <a:r>
              <a:t>But SWAN focuses on Impute. TAG leaves out Match and Cluster entirely. Neither has multi-operator queries. SemBench covers all the operators, but skips the operand dimension, and its few multi-LRO queries have no difficulty split.</a:t>
            </a:r>
          </a:p>
          <a:p>
            <a:endParaRPr/>
          </a:p>
          <a:p>
            <a:r>
              <a:t>So the gap is not "more queries." The gap is controlled coverage, plus real composition.</a:t>
            </a:r>
          </a:p>
          <a:p>
            <a:endParaRPr/>
          </a:p>
          <a:p>
            <a:r>
              <a:t>[TRANSITION] And that is what we built. LROBench.</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LROBench has three parts.</a:t>
            </a:r>
          </a:p>
          <a:p>
            <a:endParaRPr/>
          </a:p>
          <a:p>
            <a:r>
              <a:t>Twenty-seven real-world databases, more than ten domains. So results do not overfit to one schema style.</a:t>
            </a:r>
          </a:p>
          <a:p>
            <a:endParaRPr/>
          </a:p>
          <a:p>
            <a:r>
              <a:t>Two hundred ninety single-LRO queries. Each isolates exactly one operator. That is the microscope.</a:t>
            </a:r>
          </a:p>
          <a:p>
            <a:endParaRPr/>
          </a:p>
          <a:p>
            <a:r>
              <a:t>And sixty multi-LRO queries that compose operators into real tasks. That is the stress test.</a:t>
            </a:r>
          </a:p>
          <a:p>
            <a:endParaRPr/>
          </a:p>
          <a:p>
            <a:r>
              <a:t>Every query is a triple. The natural-language request. An executable plan. And a manually verified relational ground truth. So "correct" means correct against a table, not against an opinion.</a:t>
            </a:r>
          </a:p>
          <a:p>
            <a:endParaRPr/>
          </a:p>
          <a:p>
            <a:r>
              <a:t>One of each is on the slide. The left isolates a single operator, so a failure points at one operator, one choice. The right chains several, so we can watch errors move through a plan.</a:t>
            </a:r>
          </a:p>
        </p:txBody>
      </p:sp>
      <p:sp>
        <p:nvSpPr>
          <p:cNvPr id="4" name="Slide Number Placeholder 3"/>
          <p:cNvSpPr>
            <a:spLocks noGrp="1"/>
          </p:cNvSpPr>
          <p:nvPr>
            <p:ph type="sldNum" sz="quarter" idx="5"/>
          </p:nvPr>
        </p:nvSpPr>
        <p:spPr/>
        <p:txBody>
          <a:bodyPr/>
          <a:lstStyle/>
          <a:p>
            <a:fld id="{2ED8702C-F20F-204C-8DB2-48200120AC4E}" type="slidenum">
              <a:rPr lang="en-CN" smtClean="0"/>
              <a:t>52</a:t>
            </a:fld>
            <a:endParaRPr lang="en-CN"/>
          </a:p>
        </p:txBody>
      </p:sp>
    </p:spTree>
    <p:extLst>
      <p:ext uri="{BB962C8B-B14F-4D97-AF65-F5344CB8AC3E}">
        <p14:creationId xmlns:p14="http://schemas.microsoft.com/office/powerpoint/2010/main" val="7032602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Two things about how those queries are distributed.</a:t>
            </a:r>
          </a:p>
          <a:p>
            <a:endParaRPr/>
          </a:p>
          <a:p>
            <a:r>
              <a:t>First, coverage. I said the matrix doubles as a checklist. Here is that promise kept: the 290 single queries tick every cell the taxonomy defines. To our knowledge, no prior benchmark does that.</a:t>
            </a:r>
          </a:p>
          <a:p>
            <a:endParaRPr/>
          </a:p>
          <a:p>
            <a:r>
              <a:t>Second, difficulty. The 60 composed queries are scored on four factors. How many LROs. How many tables. How many operation hops. How much knowledge they need. That lands them at 28 percent easy, 56 percent medium, and 16 percent hard. Hard is deliberately few. But that is exactly where systems separate, as Yin will show you.</a:t>
            </a:r>
          </a:p>
          <a:p>
            <a:endParaRPr/>
          </a:p>
          <a:p>
            <a:r>
              <a:t>So the coverage is in place. Time to use the microscope.</a:t>
            </a:r>
          </a:p>
        </p:txBody>
      </p:sp>
      <p:sp>
        <p:nvSpPr>
          <p:cNvPr id="4" name="Slide Number Placeholder 3"/>
          <p:cNvSpPr>
            <a:spLocks noGrp="1"/>
          </p:cNvSpPr>
          <p:nvPr>
            <p:ph type="sldNum" sz="quarter" idx="5"/>
          </p:nvPr>
        </p:nvSpPr>
        <p:spPr/>
        <p:txBody>
          <a:bodyPr/>
          <a:lstStyle/>
          <a:p>
            <a:fld id="{2ED8702C-F20F-204C-8DB2-48200120AC4E}" type="slidenum">
              <a:rPr lang="en-CN" smtClean="0"/>
              <a:t>53</a:t>
            </a:fld>
            <a:endParaRPr lang="en-CN"/>
          </a:p>
        </p:txBody>
      </p:sp>
    </p:spTree>
    <p:extLst>
      <p:ext uri="{BB962C8B-B14F-4D97-AF65-F5344CB8AC3E}">
        <p14:creationId xmlns:p14="http://schemas.microsoft.com/office/powerpoint/2010/main" val="1057851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Remember the question we kept postponing. LLM-ALL, or LLM-ONE. Which variant actually wins? I said we would measure. This is where we measure.</a:t>
            </a:r>
          </a:p>
          <a:p>
            <a:endParaRPr/>
          </a:p>
          <a:p>
            <a:r>
              <a:t>The setup. All single-LRO queries. The variants from the taxonomy. Three models: GPT-5, Qwen3-Max, Claude Sonnet 4.5. Average over three runs. For every variant we track quality, and dollars. Every number you are about to see has a price tag.</a:t>
            </a:r>
          </a:p>
          <a:p>
            <a:endParaRPr/>
          </a:p>
          <a:p>
            <a:r>
              <a:t>Two notes. This compares implementations, not vendors; it is not a model leaderboard.</a:t>
            </a:r>
          </a:p>
          <a:p>
            <a:endParaRPr/>
          </a:p>
          <a:p>
            <a:r>
              <a:t>Now place your own bet. Careful, one candidate at a time? Or everything in one prompt? Most people bet on careful.</a:t>
            </a:r>
          </a:p>
        </p:txBody>
      </p:sp>
      <p:sp>
        <p:nvSpPr>
          <p:cNvPr id="4" name="Slide Number Placeholder 3"/>
          <p:cNvSpPr>
            <a:spLocks noGrp="1"/>
          </p:cNvSpPr>
          <p:nvPr>
            <p:ph type="sldNum" sz="quarter" idx="5"/>
          </p:nvPr>
        </p:nvSpPr>
        <p:spPr/>
        <p:txBody>
          <a:bodyPr/>
          <a:lstStyle/>
          <a:p>
            <a:fld id="{2ED8702C-F20F-204C-8DB2-48200120AC4E}" type="slidenum">
              <a:rPr lang="en-CN" smtClean="0"/>
              <a:t>54</a:t>
            </a:fld>
            <a:endParaRPr lang="en-CN"/>
          </a:p>
        </p:txBody>
      </p:sp>
    </p:spTree>
    <p:extLst>
      <p:ext uri="{BB962C8B-B14F-4D97-AF65-F5344CB8AC3E}">
        <p14:creationId xmlns:p14="http://schemas.microsoft.com/office/powerpoint/2010/main" val="16004584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Filter first. Granularity decides everything.</a:t>
            </a:r>
          </a:p>
          <a:p>
            <a:endParaRPr/>
          </a:p>
          <a:p>
            <a:r>
              <a:t>For row filtering, LLM-ONE is the strong default. Focused reasoning per tuple. But with a strong long-context model like GPT-5, LLM-ALL matches it, at a fraction of the cost. Column and table filtering flip. Candidates must be compared against each other. So there, LLM-ALL wins clearly.</a:t>
            </a:r>
          </a:p>
          <a:p>
            <a:endParaRPr/>
          </a:p>
          <a:p>
            <a:r>
              <a:t>Now Match. If you bet on careful, here you start losing money. LLM-ALL leads on quality for cell and column matching. And it is roughly ten to fifty times cheaper. On GPT-5 row matching, LLM-ALL scores ninety-six percent for three cents. LLM-ONE scores eighty-three percent for thirty-four cents.</a:t>
            </a:r>
          </a:p>
          <a:p>
            <a:endParaRPr/>
          </a:p>
          <a:p>
            <a:r>
              <a:t>Why does careful lose? A real case from the benchmark. Match "Jon R. Moeller" against "Jon Moeller." Shown that pair alone, the model rejects it. The middle initial looks suspicious. Shown all candidates together, it sees they share the same company, and no better candidate exists. Match accepted. Isolation makes the model paranoid. Context makes it right.</a:t>
            </a:r>
          </a:p>
          <a:p>
            <a:endParaRPr/>
          </a:p>
          <a:p>
            <a:r>
              <a:t>For row matching, reach for SEMI. It matches LLM-ALL, and on two of our three models it beats it. It also scales when both sets will not fit in one prompt. Yin will show a smarter batching technique later.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Impute splits by operand. When generating a new column, LLM-ONE wins. Each tuple needs its own reasoning, its own facts. Cell and row imputation flip. The surrounding table is the evidence. So there, LLM-ALL, with enough context.</a:t>
            </a:r>
          </a:p>
          <a:p>
            <a:endParaRPr/>
          </a:p>
          <a:p>
            <a:r>
              <a:t>Cluster gives the cleanest verdict of the five intents. LLM-ALL, everywhere, and again at a fraction of what LLM-ONE costs. ARI and NMI confirm the structural argument from the taxonomy. A single shared view holds a single criterion.</a:t>
            </a:r>
          </a:p>
          <a:p>
            <a:endParaRPr/>
          </a:p>
          <a:p>
            <a:r>
              <a:t>So, the scoreboard so far. Global context keeps winning. On quality, and on price. One intent left, and it is the most extreme case of the study.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For Order, LLM-ALL wins on quality, at a small fraction of the cost of pairwise comparison. On GPT-5, LLM-ALL delivers the best ranking for a fifth of a cent. PAIR spends eighteen cents to do worse. Ninety times the budget, for a worse ranking.</a:t>
            </a:r>
          </a:p>
          <a:p>
            <a:endParaRPr dirty="0"/>
          </a:p>
          <a:p>
            <a:r>
              <a:rPr dirty="0"/>
              <a:t>Why? PAIR and SORT depend on pairwise judgments, and those judgments contradict each other. A above B. B above C. And C above A. Intransitivity wrecks the assembled ranking. SCORE fails differently. Near-identical scores everywhere, and the ranking collapses into arbitrary tie-breaking.</a:t>
            </a:r>
          </a:p>
          <a:p>
            <a:endParaRPr dirty="0"/>
          </a:p>
          <a:p>
            <a:r>
              <a:rPr dirty="0"/>
              <a:t>So if you bet on careful, across five intents, you mostly lost. More calls do not mean more reliability. Just a bigger bill.</a:t>
            </a:r>
          </a:p>
          <a:p>
            <a:endParaRPr dirty="0"/>
          </a:p>
          <a:p>
            <a:r>
              <a:rPr dirty="0"/>
              <a:t>But before you bet everything on one giant prompt, one last experiment. We pushed LLM-ALL to larger and larger inputs. It collapses at around two thousand tuples. That is only about forty thousand tokens, and GPT-5 accepts four hundred thousand. So reliable work stops at roughly a tenth of the advertised window. Our sweet spot: batches of fifty to a hundred tuples.</a:t>
            </a:r>
          </a:p>
          <a:p>
            <a:endParaRPr dirty="0"/>
          </a:p>
          <a:p>
            <a:r>
              <a:rPr dirty="0"/>
              <a:t>So the winning strategy is neither extreme. It is global context, in batches the model can actually hold. Doing that at scale is a systems problem: batching, planning, optimization. Which is where we go next. Yin, over to you.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dirty="0"/>
              <a:t>• </a:t>
            </a:r>
            <a:r>
              <a:rPr lang="en-US" dirty="0"/>
              <a:t>So far we have looked at single operators. In this part, we discuss how to design and optimize systems that run queries with multiple LROs.</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use Sema-SQL as the example, and walk through how it </a:t>
            </a:r>
            <a:r>
              <a:rPr lang="en-US" altLang="zh-CN" dirty="0"/>
              <a:t>address</a:t>
            </a:r>
            <a:r>
              <a:rPr lang="en-US" dirty="0"/>
              <a:t> the key challenges.</a:t>
            </a:r>
            <a:r>
              <a:rPr lang="zh-CN" altLang="en-US" dirty="0"/>
              <a:t> </a:t>
            </a:r>
            <a:r>
              <a:rPr lang="en-US" altLang="zh-CN" dirty="0"/>
              <a:t>The</a:t>
            </a:r>
            <a:r>
              <a:rPr lang="zh-CN" altLang="en-US" dirty="0"/>
              <a:t> </a:t>
            </a:r>
            <a:r>
              <a:rPr lang="en-US" altLang="zh-CN" dirty="0"/>
              <a:t>query</a:t>
            </a:r>
            <a:r>
              <a:rPr lang="zh-CN" altLang="en-US" dirty="0"/>
              <a:t> </a:t>
            </a:r>
            <a:r>
              <a:rPr lang="en-US" altLang="zh-CN" dirty="0"/>
              <a:t>processing</a:t>
            </a:r>
            <a:r>
              <a:rPr lang="zh-CN" altLang="en-US" dirty="0"/>
              <a:t> </a:t>
            </a:r>
            <a:r>
              <a:rPr lang="en-US" altLang="zh-CN" dirty="0"/>
              <a:t>of</a:t>
            </a:r>
            <a:r>
              <a:rPr lang="zh-CN" altLang="en-US" dirty="0"/>
              <a:t> </a:t>
            </a:r>
            <a:r>
              <a:rPr lang="en-US" altLang="zh-CN" dirty="0"/>
              <a:t>LLM-enhanced</a:t>
            </a:r>
            <a:r>
              <a:rPr lang="zh-CN" altLang="en-US" dirty="0"/>
              <a:t> </a:t>
            </a:r>
            <a:r>
              <a:rPr lang="en-US" altLang="zh-CN" dirty="0"/>
              <a:t>queries</a:t>
            </a:r>
            <a:r>
              <a:rPr lang="zh-CN" altLang="en-US" dirty="0"/>
              <a:t> </a:t>
            </a:r>
            <a:r>
              <a:rPr lang="en-US" altLang="zh-CN" dirty="0"/>
              <a:t>contains</a:t>
            </a:r>
            <a:r>
              <a:rPr lang="zh-CN" altLang="en-US" dirty="0"/>
              <a:t> </a:t>
            </a:r>
            <a:r>
              <a:rPr lang="en-US" altLang="zh-CN" dirty="0"/>
              <a:t>three</a:t>
            </a:r>
            <a:r>
              <a:rPr lang="zh-CN" altLang="en-US" dirty="0"/>
              <a:t> </a:t>
            </a:r>
            <a:r>
              <a:rPr lang="en-US" altLang="zh-CN" dirty="0"/>
              <a:t>stages.</a:t>
            </a:r>
            <a:r>
              <a:rPr lang="en-US" dirty="0"/>
              <a:t> </a:t>
            </a:r>
          </a:p>
          <a:p>
            <a:endParaRPr lang="en-US" dirty="0"/>
          </a:p>
          <a:p>
            <a:pPr rtl="0"/>
            <a:r>
              <a:rPr dirty="0"/>
              <a:t>• </a:t>
            </a:r>
            <a:r>
              <a:rPr lang="en-US" dirty="0"/>
              <a:t>Stage one is plan generation. As natural language is becoming </a:t>
            </a:r>
            <a:r>
              <a:rPr lang="en-US" altLang="zh-CN" dirty="0"/>
              <a:t>an</a:t>
            </a:r>
            <a:r>
              <a:rPr lang="zh-CN" altLang="en-US" dirty="0"/>
              <a:t> </a:t>
            </a:r>
            <a:r>
              <a:rPr lang="en-US" altLang="zh-CN" dirty="0"/>
              <a:t>important</a:t>
            </a:r>
            <a:r>
              <a:rPr lang="zh-CN" altLang="en-US" dirty="0"/>
              <a:t> </a:t>
            </a:r>
            <a:r>
              <a:rPr lang="en-US" altLang="zh-CN" dirty="0"/>
              <a:t>query</a:t>
            </a:r>
            <a:r>
              <a:rPr lang="zh-CN" altLang="en-US" dirty="0"/>
              <a:t> </a:t>
            </a:r>
            <a:r>
              <a:rPr lang="en-US" altLang="zh-CN" dirty="0"/>
              <a:t>interface</a:t>
            </a:r>
            <a:r>
              <a:rPr lang="en-US" dirty="0"/>
              <a:t>, this stage considers how to turn a user's question into an executable plan of relational and LLM operators.</a:t>
            </a:r>
          </a:p>
          <a:p>
            <a:pPr rtl="0"/>
            <a:endParaRPr lang="en-US" dirty="0"/>
          </a:p>
          <a:p>
            <a:r>
              <a:rPr dirty="0"/>
              <a:t>• </a:t>
            </a:r>
            <a:r>
              <a:rPr lang="en-US" dirty="0"/>
              <a:t>Stage two is query optimization. Since LLM calls are orders of magnitude more expensive than relational operations, we need to determine the execution plan to minimize </a:t>
            </a:r>
            <a:r>
              <a:rPr lang="en-US" altLang="zh-CN" dirty="0"/>
              <a:t>the</a:t>
            </a:r>
            <a:r>
              <a:rPr lang="zh-CN" altLang="en-US" dirty="0"/>
              <a:t> </a:t>
            </a:r>
            <a:r>
              <a:rPr lang="en-US" altLang="zh-CN" dirty="0"/>
              <a:t>cost</a:t>
            </a:r>
            <a:r>
              <a:rPr lang="en-US" dirty="0"/>
              <a:t>. And here, the algebraic foundation is what guarantees that the rewrites</a:t>
            </a:r>
            <a:r>
              <a:rPr lang="zh-CN" altLang="en-US" dirty="0"/>
              <a:t> </a:t>
            </a:r>
            <a:r>
              <a:rPr lang="en-US" altLang="zh-CN" dirty="0"/>
              <a:t>preserve</a:t>
            </a:r>
            <a:r>
              <a:rPr lang="zh-CN" altLang="en-US" dirty="0"/>
              <a:t> </a:t>
            </a:r>
            <a:r>
              <a:rPr lang="en-US" altLang="zh-CN" dirty="0"/>
              <a:t>correctness</a:t>
            </a:r>
            <a:r>
              <a:rPr lang="en-US" dirty="0"/>
              <a:t>. </a:t>
            </a:r>
          </a:p>
          <a:p>
            <a:endParaRPr lang="en-US" dirty="0"/>
          </a:p>
          <a:p>
            <a:r>
              <a:rPr dirty="0"/>
              <a:t>• </a:t>
            </a:r>
            <a:r>
              <a:rPr lang="en-US" dirty="0"/>
              <a:t>Stage three is plan execution. A traditional DBMS only knows how to execute relational operations. This stage considers how to couple LLM execution into the query engine, so that the system can run queries efficiently.</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Let's start with query generation. </a:t>
            </a:r>
            <a:r>
              <a:rPr lang="en-US" altLang="zh-CN" dirty="0"/>
              <a:t>The</a:t>
            </a:r>
            <a:r>
              <a:rPr lang="zh-CN" altLang="en-US" dirty="0"/>
              <a:t> </a:t>
            </a:r>
            <a:r>
              <a:rPr lang="en-US" altLang="zh-CN" dirty="0"/>
              <a:t>DBMS</a:t>
            </a:r>
            <a:r>
              <a:rPr lang="zh-CN" altLang="en-US" dirty="0"/>
              <a:t> </a:t>
            </a:r>
            <a:r>
              <a:rPr lang="en-US" altLang="zh-CN" dirty="0"/>
              <a:t>users</a:t>
            </a:r>
            <a:r>
              <a:rPr lang="en-US" dirty="0"/>
              <a:t> asks </a:t>
            </a:r>
            <a:r>
              <a:rPr lang="en-US" altLang="zh-CN" dirty="0"/>
              <a:t>analytical</a:t>
            </a:r>
            <a:r>
              <a:rPr lang="zh-CN" altLang="en-US" dirty="0"/>
              <a:t> </a:t>
            </a:r>
            <a:r>
              <a:rPr lang="en-US" altLang="zh-CN" dirty="0"/>
              <a:t>questions</a:t>
            </a:r>
            <a:r>
              <a:rPr lang="zh-CN" altLang="en-US" dirty="0"/>
              <a:t> </a:t>
            </a:r>
            <a:r>
              <a:rPr lang="en-US" dirty="0"/>
              <a:t>in natural language, and the system should return the answer directly. Even non-experts with minimal database knowledge can query their data.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dirty="0"/>
              <a:t>• </a:t>
            </a:r>
            <a:r>
              <a:rPr lang="en-US" dirty="0"/>
              <a:t>The goal of this task is to let the LLM do the planning. It receives the system's representation of three things: what the user actually wants, what data lives in the database, and what operators it has in the toolbox.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zh-CN" altLang="en-US" dirty="0"/>
              <a:t> </a:t>
            </a:r>
            <a:r>
              <a:rPr lang="en-US" dirty="0"/>
              <a:t>From these, it generates a query, and the engine parses it into an executable plan, which it can then ground, optimize, verify, and execute.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 </a:t>
            </a:r>
            <a:r>
              <a:rPr lang="en-US" dirty="0"/>
              <a:t>To generate plans, the system needs a formalized operator set. Each operator here corresponds to one LRO from the taxonomy.</a:t>
            </a:r>
          </a:p>
          <a:p>
            <a:endParaRPr lang="en-US" dirty="0"/>
          </a:p>
          <a:p>
            <a:r>
              <a:rPr lang="en-US" dirty="0"/>
              <a:t>Under the hood, each operator wraps the LLM inference as a user-defined function, so that LLM calls plug into the engine just like any built-in function.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Each operator declares its semantics and its return type, so a plan can be checked before it runs.</a:t>
            </a:r>
          </a:p>
          <a:p>
            <a:pPr rtl="0"/>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 </a:t>
            </a:r>
            <a:r>
              <a:rPr lang="en-US" dirty="0"/>
              <a:t>Today, many frameworks embed LLM calls into pandas-like analytical programs. To write such a program, the model needs to know the API documentation, and it also has to worry about efficient execution while writing the query.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dirty="0"/>
              <a:t>• </a:t>
            </a:r>
            <a:r>
              <a:rPr lang="en-US" dirty="0"/>
              <a:t>In SEMA-SQL, the model's planning output is a hybrid relational algebra expression. This has two advantages. First, the LLM is already familiar with relational algebra from its training, so generation is </a:t>
            </a:r>
            <a:r>
              <a:rPr lang="en-US" altLang="zh-CN" dirty="0"/>
              <a:t>more</a:t>
            </a:r>
            <a:r>
              <a:rPr lang="zh-CN" altLang="en-US" dirty="0"/>
              <a:t> </a:t>
            </a:r>
            <a:r>
              <a:rPr lang="en-US" dirty="0"/>
              <a:t>reliable. Second, the LLM only declares WHAT to compute, and let the engine decides HOW to execute it.</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dirty="0"/>
              <a:t>• </a:t>
            </a:r>
            <a:r>
              <a:rPr lang="en-US" dirty="0"/>
              <a:t>To generate such a query, the first question is: what is the best way to represent the data's semantics? The DDL alone gives structure without meaning. Nothing tells the model what the </a:t>
            </a:r>
            <a:r>
              <a:rPr lang="en-US" dirty="0" err="1"/>
              <a:t>CDSCode</a:t>
            </a:r>
            <a:r>
              <a:rPr lang="en-US" dirty="0"/>
              <a:t> means, or how the tables are related to each other.</a:t>
            </a:r>
          </a:p>
          <a:p>
            <a:endParaRPr lang="en-US" dirty="0"/>
          </a:p>
          <a:p>
            <a:r>
              <a:rPr dirty="0"/>
              <a:t>• </a:t>
            </a:r>
            <a:r>
              <a:rPr lang="en-US" dirty="0"/>
              <a:t>The semantic data model, instead, specifies what each column means, how tables connect, and which external facts a </a:t>
            </a:r>
            <a:r>
              <a:rPr lang="en-US" altLang="zh-CN" dirty="0"/>
              <a:t>database</a:t>
            </a:r>
            <a:r>
              <a:rPr lang="zh-CN" altLang="en-US" dirty="0"/>
              <a:t> </a:t>
            </a:r>
            <a:r>
              <a:rPr lang="en-US" altLang="zh-CN" dirty="0"/>
              <a:t>have</a:t>
            </a:r>
            <a:r>
              <a:rPr lang="en-US" dirty="0"/>
              <a:t>. </a:t>
            </a:r>
          </a:p>
          <a:p>
            <a:r>
              <a:rPr lang="en-US" dirty="0"/>
              <a:t>It is generated automatically,</a:t>
            </a:r>
            <a:r>
              <a:rPr lang="zh-CN" altLang="en-US" dirty="0"/>
              <a:t> </a:t>
            </a:r>
            <a:r>
              <a:rPr lang="en-US" altLang="zh-CN" dirty="0"/>
              <a:t>and</a:t>
            </a:r>
            <a:r>
              <a:rPr lang="zh-CN" altLang="en-US" dirty="0"/>
              <a:t> </a:t>
            </a:r>
            <a:r>
              <a:rPr lang="en-US" dirty="0"/>
              <a:t>we organize it in YAML form</a:t>
            </a:r>
            <a:r>
              <a:rPr lang="en-US" altLang="zh-CN" dirty="0"/>
              <a:t>,</a:t>
            </a:r>
            <a:r>
              <a:rPr lang="zh-CN" altLang="en-US" dirty="0"/>
              <a:t> </a:t>
            </a:r>
            <a:r>
              <a:rPr lang="en-US" altLang="zh-CN" dirty="0"/>
              <a:t>which</a:t>
            </a:r>
            <a:r>
              <a:rPr lang="zh-CN" altLang="en-US" dirty="0"/>
              <a:t> </a:t>
            </a:r>
            <a:r>
              <a:rPr lang="en-US" altLang="zh-CN" dirty="0"/>
              <a:t>is</a:t>
            </a:r>
            <a:r>
              <a:rPr lang="zh-CN" altLang="en-US" dirty="0"/>
              <a:t> </a:t>
            </a:r>
            <a:r>
              <a:rPr lang="en-US" altLang="zh-CN" dirty="0"/>
              <a:t>good</a:t>
            </a:r>
            <a:r>
              <a:rPr lang="zh-CN" altLang="en-US" dirty="0"/>
              <a:t> </a:t>
            </a:r>
            <a:r>
              <a:rPr lang="en-US" dirty="0"/>
              <a:t>for users to inspect and interact with, and </a:t>
            </a:r>
            <a:r>
              <a:rPr lang="en-US" altLang="zh-CN" dirty="0"/>
              <a:t>easy</a:t>
            </a:r>
            <a:r>
              <a:rPr lang="en-US" dirty="0"/>
              <a:t> for the model to understand.</a:t>
            </a:r>
          </a:p>
          <a:p>
            <a:endParaRPr dirty="0"/>
          </a:p>
          <a:p>
            <a:r>
              <a:rPr dirty="0"/>
              <a:t>• </a:t>
            </a:r>
            <a:r>
              <a:rPr lang="en-US" dirty="0"/>
              <a:t>We also filter it before generation. A real database has far more tables and columns than any single question needs, and the irrelevant ones distract the query generation. So only the tables, columns, and relationships relevant to the question go into the prompt.</a:t>
            </a:r>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206631902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 </a:t>
            </a:r>
            <a:r>
              <a:rPr lang="en-US" dirty="0"/>
              <a:t>The second question is how to select the few-shot examples. In-context examples teach the model how to map a natural language question into a query, and their selection affects the generation accuracy. </a:t>
            </a:r>
          </a:p>
          <a:p>
            <a:endParaRPr lang="en-US" dirty="0"/>
          </a:p>
          <a:p>
            <a:pPr rtl="0"/>
            <a:r>
              <a:rPr dirty="0"/>
              <a:t>• </a:t>
            </a:r>
            <a:r>
              <a:rPr lang="en-US" dirty="0"/>
              <a:t>Our prior work, DAIL-SQL, benchmarks this example-selection systematically, and finds that two signals work. The first is question similarity: abstract away the entities, and compare the question skeletons. The second is SQL similarity: we pre-generate a query for the new question first, then compare its query skeleton against the example pool.</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dirty="0"/>
              <a:t>• </a:t>
            </a:r>
            <a:r>
              <a:rPr lang="en-US" dirty="0"/>
              <a:t>The third question is how to actually generate the plan. One-shot generation, where we just ask the model to "write the query", often fails in common patterns: hallucinated columns, wrong join paths, semantic operators skipped or overused, and untyped calls that the parser cannot validate. </a:t>
            </a:r>
          </a:p>
          <a:p>
            <a:pPr rtl="0"/>
            <a:endParaRPr lang="en-US" dirty="0"/>
          </a:p>
          <a:p>
            <a:pPr rtl="0"/>
            <a:r>
              <a:rPr dirty="0"/>
              <a:t>• </a:t>
            </a:r>
            <a:r>
              <a:rPr lang="en-US" dirty="0"/>
              <a:t>We find that guiding the model in a chain-of-thought style works much better. It involves two LLM calls. The first call reasons through the task step by step: pick one operator at a time, bind real columns, justify the choice, and write out the operator call with explicit parameters and types. This call outputs the decomposed steps.</a:t>
            </a:r>
          </a:p>
          <a:p>
            <a:pPr rtl="0"/>
            <a:endParaRPr lang="en-US" dirty="0"/>
          </a:p>
          <a:p>
            <a:pPr rtl="0"/>
            <a:r>
              <a:rPr lang="en-US" dirty="0"/>
              <a:t>• The second call then compiles these steps into an HRA plan. One large leap becomes small, auditable decisions.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 </a:t>
            </a:r>
            <a:r>
              <a:rPr lang="en-US" dirty="0"/>
              <a:t>We evaluate each component's contribution to query-generation accuracy on TAG, </a:t>
            </a:r>
            <a:r>
              <a:rPr lang="en-US" altLang="zh-CN" dirty="0"/>
              <a:t>which</a:t>
            </a:r>
            <a:r>
              <a:rPr lang="zh-CN" altLang="en-US" dirty="0"/>
              <a:t> </a:t>
            </a:r>
            <a:r>
              <a:rPr lang="en-US" altLang="zh-CN" dirty="0"/>
              <a:t>is</a:t>
            </a:r>
            <a:r>
              <a:rPr lang="zh-CN" altLang="en-US" dirty="0"/>
              <a:t> </a:t>
            </a:r>
            <a:r>
              <a:rPr lang="en-US" dirty="0"/>
              <a:t>a benchmark built on BIRD databases, with questions rewritten to require </a:t>
            </a:r>
            <a:r>
              <a:rPr lang="en-US" altLang="zh-CN" dirty="0"/>
              <a:t>LLM</a:t>
            </a:r>
            <a:r>
              <a:rPr lang="en-US" dirty="0"/>
              <a:t> operators. </a:t>
            </a:r>
          </a:p>
          <a:p>
            <a:r>
              <a:rPr dirty="0"/>
              <a:t>• </a:t>
            </a:r>
            <a:r>
              <a:rPr lang="en-US" dirty="0"/>
              <a:t>The full system reaches 90 percent</a:t>
            </a:r>
            <a:r>
              <a:rPr lang="zh-CN" altLang="en-US" dirty="0"/>
              <a:t> </a:t>
            </a:r>
            <a:r>
              <a:rPr lang="en-US" altLang="zh-CN" dirty="0"/>
              <a:t>of</a:t>
            </a:r>
            <a:r>
              <a:rPr lang="zh-CN" altLang="en-US" dirty="0"/>
              <a:t> </a:t>
            </a:r>
            <a:r>
              <a:rPr lang="en-US" altLang="zh-CN" dirty="0"/>
              <a:t>query generation accuracy</a:t>
            </a:r>
            <a:r>
              <a:rPr lang="en-US" dirty="0"/>
              <a:t>. Remove any single component, whether the semantic data model, model filtering, few-shot examples, or question decomposition, and accuracy drops to the low sixties.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dirty="0"/>
              <a:t>• </a:t>
            </a:r>
            <a:r>
              <a:rPr lang="en-US" dirty="0"/>
              <a:t>So far, we have assumed the user's question is clear. But in practice, a question rarely maps to just one correct query. </a:t>
            </a:r>
          </a:p>
          <a:p>
            <a:pPr rtl="0"/>
            <a:r>
              <a:rPr lang="en-US" dirty="0"/>
              <a:t>Natural language is inherently ambiguous, and users often don't know how their data is organized in the database. Our system, </a:t>
            </a:r>
            <a:r>
              <a:rPr lang="en-US" dirty="0" err="1"/>
              <a:t>AmbiSQL</a:t>
            </a:r>
            <a:r>
              <a:rPr lang="en-US" dirty="0"/>
              <a:t>, aims to clarify user intent in natural language queries.</a:t>
            </a:r>
          </a:p>
          <a:p>
            <a:pPr rtl="0"/>
            <a:endParaRPr lang="en-US" dirty="0"/>
          </a:p>
          <a:p>
            <a:pPr rtl="0"/>
            <a:r>
              <a:rPr lang="en-US" dirty="0"/>
              <a:t>• We define a taxonomy of ambiguities, so each case can be classified and then resolved accordingly. At the top level, ambiguity comes from two sources. The first is the database side: which table and which column is the user referring to, and does the user's wording match the stored values? The second is the knowledge side: what must the model reason about, and is the answer already in the database?</a:t>
            </a:r>
          </a:p>
          <a:p>
            <a:pPr marL="0" marR="0" lvl="0" indent="0" algn="l" defTabSz="914400" rtl="0" eaLnBrk="1" fontAlgn="auto" latinLnBrk="0" hangingPunct="1">
              <a:lnSpc>
                <a:spcPct val="100000"/>
              </a:lnSpc>
              <a:spcBef>
                <a:spcPts val="0"/>
              </a:spcBef>
              <a:spcAft>
                <a:spcPts val="0"/>
              </a:spcAft>
              <a:buClrTx/>
              <a:buSzTx/>
              <a:buFontTx/>
              <a:buNone/>
              <a:tabLst/>
              <a:defRPr/>
            </a:pPr>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053539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dirty="0"/>
              <a:t>• </a:t>
            </a:r>
            <a:r>
              <a:rPr lang="en-US" dirty="0"/>
              <a:t>We built a tool for clarifying the query intent. Even non-experts can use it to make sure the query matches what they actually want — just by answering plain-language multiple-choice questions.</a:t>
            </a:r>
          </a:p>
          <a:p>
            <a:pPr rtl="0"/>
            <a:endParaRPr lang="en-US" dirty="0"/>
          </a:p>
          <a:p>
            <a:pPr rtl="0"/>
            <a:r>
              <a:rPr dirty="0"/>
              <a:t>• </a:t>
            </a:r>
            <a:r>
              <a:rPr lang="en-US" dirty="0"/>
              <a:t>Next, let me play a short demo video</a:t>
            </a:r>
            <a:r>
              <a:rPr lang="zh-CN" altLang="en-US" dirty="0"/>
              <a:t> </a:t>
            </a:r>
            <a:r>
              <a:rPr lang="en-US" altLang="zh-CN" dirty="0"/>
              <a:t>of</a:t>
            </a:r>
            <a:r>
              <a:rPr lang="zh-CN" altLang="en-US" dirty="0"/>
              <a:t> </a:t>
            </a:r>
            <a:r>
              <a:rPr lang="en-US" altLang="zh-CN" dirty="0" err="1"/>
              <a:t>AmbiSQL</a:t>
            </a:r>
            <a:r>
              <a:rPr lang="en-US" altLang="zh-CN" dirty="0"/>
              <a:t>.</a:t>
            </a:r>
            <a:endParaRPr dirty="0"/>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54986904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dirty="0"/>
              <a:t>• </a:t>
            </a:r>
            <a:r>
              <a:rPr lang="en-US" dirty="0"/>
              <a:t>After generating the query plan, we now look into how the query engine can optimize its execution.</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 </a:t>
            </a:r>
            <a:r>
              <a:rPr lang="en-US" dirty="0"/>
              <a:t>We first define a cost model for the LLM-enhanced queries. The objective is to minimize the SQL cost plus the LLM cost, across all equivalent plans. And the LLM term dominates the cost function, since the model inference is orders of magnitude more expensive than a relational operation. </a:t>
            </a:r>
          </a:p>
          <a:p>
            <a:endParaRPr dirty="0"/>
          </a:p>
          <a:p>
            <a:pPr rtl="0"/>
            <a:r>
              <a:rPr dirty="0"/>
              <a:t>• </a:t>
            </a:r>
            <a:r>
              <a:rPr lang="en-US" dirty="0"/>
              <a:t>We consider two types of optimizations: logical and physical. </a:t>
            </a:r>
          </a:p>
          <a:p>
            <a:pPr rtl="0"/>
            <a:r>
              <a:rPr lang="en-US" dirty="0"/>
              <a:t>The logical layer rewrites the plan: </a:t>
            </a:r>
            <a:r>
              <a:rPr lang="en-US" altLang="zh-CN" dirty="0"/>
              <a:t>(1)</a:t>
            </a:r>
            <a:r>
              <a:rPr lang="zh-CN" altLang="en-US" dirty="0"/>
              <a:t> </a:t>
            </a:r>
            <a:r>
              <a:rPr lang="en-US" dirty="0"/>
              <a:t>we push LLM operators onto smaller inputs, and </a:t>
            </a:r>
            <a:r>
              <a:rPr lang="en-US" altLang="zh-CN" dirty="0"/>
              <a:t>(2)</a:t>
            </a:r>
            <a:r>
              <a:rPr lang="zh-CN" altLang="en-US" dirty="0"/>
              <a:t> </a:t>
            </a:r>
            <a:r>
              <a:rPr lang="en-US" dirty="0"/>
              <a:t>when an LLM operator can be replaced by a deterministic predicate, we rewrite it, to avoid row-level inference. </a:t>
            </a:r>
          </a:p>
          <a:p>
            <a:pPr rtl="0"/>
            <a:endParaRPr lang="en-US" dirty="0"/>
          </a:p>
          <a:p>
            <a:pPr rtl="0"/>
            <a:r>
              <a:rPr lang="en-US" dirty="0"/>
              <a:t>The physical layer determines how each LLM operator is executed</a:t>
            </a:r>
            <a:r>
              <a:rPr lang="en-US" altLang="zh-CN" dirty="0"/>
              <a:t>,</a:t>
            </a:r>
            <a:r>
              <a:rPr lang="zh-CN" altLang="en-US" dirty="0"/>
              <a:t> </a:t>
            </a:r>
            <a:r>
              <a:rPr lang="en-US" altLang="zh-CN" dirty="0"/>
              <a:t>which</a:t>
            </a:r>
            <a:r>
              <a:rPr lang="zh-CN" altLang="en-US" dirty="0"/>
              <a:t> </a:t>
            </a:r>
            <a:r>
              <a:rPr lang="en-US" altLang="zh-CN" dirty="0"/>
              <a:t>includes</a:t>
            </a:r>
            <a:r>
              <a:rPr lang="zh-CN" altLang="en-US" dirty="0"/>
              <a:t> </a:t>
            </a:r>
            <a:r>
              <a:rPr lang="en-US" dirty="0"/>
              <a:t>its execution algorithm, and the backbone model it uses.</a:t>
            </a:r>
          </a:p>
          <a:p>
            <a:pPr rtl="0"/>
            <a:endParaRPr lang="en-US" dirty="0"/>
          </a:p>
          <a:p>
            <a:pPr rtl="0"/>
            <a:r>
              <a:rPr dirty="0"/>
              <a:t>• </a:t>
            </a:r>
            <a:r>
              <a:rPr lang="en-US" sz="1200" b="0" i="0" kern="1200" dirty="0">
                <a:solidFill>
                  <a:schemeClr val="tx1"/>
                </a:solidFill>
                <a:effectLst/>
                <a:latin typeface="+mn-lt"/>
                <a:ea typeface="+mn-ea"/>
                <a:cs typeface="+mn-cs"/>
              </a:rPr>
              <a:t>Overall, </a:t>
            </a:r>
            <a:r>
              <a:rPr lang="en-US" altLang="zh-CN" sz="1200" b="0" i="0" kern="1200" dirty="0">
                <a:solidFill>
                  <a:schemeClr val="tx1"/>
                </a:solidFill>
                <a:effectLst/>
                <a:latin typeface="+mn-lt"/>
                <a:ea typeface="+mn-ea"/>
                <a:cs typeface="+mn-cs"/>
              </a:rPr>
              <a:t>in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our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evaluation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these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techniques</a:t>
            </a:r>
            <a:r>
              <a:rPr lang="en-US" sz="1200" b="0" i="0" kern="1200" dirty="0">
                <a:solidFill>
                  <a:schemeClr val="tx1"/>
                </a:solidFill>
                <a:effectLst/>
                <a:latin typeface="+mn-lt"/>
                <a:ea typeface="+mn-ea"/>
                <a:cs typeface="+mn-cs"/>
              </a:rPr>
              <a:t> brings 28 percent less execution time and 21 percent fewer tokens</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in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SEMA-SQL</a:t>
            </a:r>
            <a:r>
              <a:rPr lang="en-US" sz="1200" b="0" i="0" kern="1200" dirty="0">
                <a:solidFill>
                  <a:schemeClr val="tx1"/>
                </a:solidFill>
                <a:effectLst/>
                <a:latin typeface="+mn-lt"/>
                <a:ea typeface="+mn-ea"/>
                <a:cs typeface="+mn-cs"/>
              </a:rPr>
              <a:t>.</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 </a:t>
            </a:r>
            <a:r>
              <a:rPr lang="en-US" dirty="0"/>
              <a:t>We first talk about the lazy LLM evaluation algorithm. Consider these two equivalent plans, both computing the number of drivers that competed in the 2008 Malaysian Grand Prix. </a:t>
            </a:r>
          </a:p>
          <a:p>
            <a:endParaRPr lang="en-US" dirty="0"/>
          </a:p>
          <a:p>
            <a:r>
              <a:rPr lang="en-US" dirty="0"/>
              <a:t>• The plan on the right applies the LLM selection first, and then joins the two tables. The plan on the left joins the tables first, and then applies the LLM selection on the join output, which is much smaller. </a:t>
            </a:r>
          </a:p>
          <a:p>
            <a:endParaRPr lang="en-US" dirty="0"/>
          </a:p>
          <a:p>
            <a:r>
              <a:rPr lang="en-US" dirty="0"/>
              <a:t>• Our algorithm </a:t>
            </a:r>
            <a:r>
              <a:rPr lang="en-US" sz="1200" b="0" dirty="0">
                <a:solidFill>
                  <a:schemeClr val="accent3"/>
                </a:solidFill>
                <a:latin typeface="Arial"/>
                <a:ea typeface="Arial"/>
                <a:cs typeface="Arial"/>
              </a:rPr>
              <a:t>searches valid operator placements and verifies equivalence through symbolic execution.</a:t>
            </a:r>
            <a:r>
              <a:rPr lang="zh-CN" altLang="en-US" sz="1200" b="0" dirty="0">
                <a:solidFill>
                  <a:schemeClr val="accent3"/>
                </a:solidFill>
                <a:latin typeface="Arial"/>
                <a:ea typeface="Arial"/>
                <a:cs typeface="Arial"/>
              </a:rPr>
              <a:t> </a:t>
            </a:r>
            <a:r>
              <a:rPr lang="en-US" dirty="0"/>
              <a:t>The cost model is used to determine the cheapest plan.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dirty="0"/>
              <a:t>• </a:t>
            </a:r>
            <a:r>
              <a:rPr lang="en-US" dirty="0"/>
              <a:t>On the physical side, let's look at the semantic join. This is where the cost explodes. The naive way evaluates it pair by pair, so the number of calls is the product of the two key sets.</a:t>
            </a:r>
          </a:p>
          <a:p>
            <a:endParaRPr lang="en-US" dirty="0"/>
          </a:p>
          <a:p>
            <a:r>
              <a:rPr dirty="0"/>
              <a:t>• </a:t>
            </a:r>
            <a:r>
              <a:rPr lang="en-US" dirty="0"/>
              <a:t>Smart batching</a:t>
            </a:r>
            <a:r>
              <a:rPr lang="en-US" altLang="zh-CN" dirty="0"/>
              <a:t>,</a:t>
            </a:r>
            <a:r>
              <a:rPr lang="zh-CN" altLang="en-US" dirty="0"/>
              <a:t> </a:t>
            </a:r>
            <a:r>
              <a:rPr lang="en-US" altLang="zh-CN" dirty="0"/>
              <a:t>instead,</a:t>
            </a:r>
            <a:r>
              <a:rPr lang="en-US" dirty="0"/>
              <a:t> first makes a sizing call, which probes the task and picks a batch size the model can handle reliably. Then, for each batch, a matching call reads the keys and returns all matching pairs.</a:t>
            </a:r>
          </a:p>
          <a:p>
            <a:r>
              <a:rPr lang="en-US"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zh-CN" altLang="en-US" dirty="0"/>
              <a:t> </a:t>
            </a:r>
            <a:r>
              <a:rPr lang="en-US" dirty="0"/>
              <a:t>In our evaluation, this cuts LLM calls by 93 percent, at 100 percent execution accuracy.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a:t>
            </a:r>
            <a:r>
              <a:rPr lang="en-US" altLang="zh-CN" dirty="0"/>
              <a:t>the</a:t>
            </a:r>
            <a:r>
              <a:rPr lang="en-US" dirty="0"/>
              <a:t> similar batching idea can</a:t>
            </a:r>
            <a:r>
              <a:rPr lang="zh-CN" altLang="en-US" dirty="0"/>
              <a:t> </a:t>
            </a:r>
            <a:r>
              <a:rPr lang="en-US" dirty="0"/>
              <a:t>also appl</a:t>
            </a:r>
            <a:r>
              <a:rPr lang="en-US" altLang="zh-CN" dirty="0"/>
              <a:t>y</a:t>
            </a:r>
            <a:r>
              <a:rPr lang="en-US" dirty="0"/>
              <a:t> to the other LLM operators.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dirty="0"/>
              <a:t>• </a:t>
            </a:r>
            <a:r>
              <a:rPr lang="en-US" dirty="0"/>
              <a:t>There is another active direction that the community is exploring. The motivation is that not every task needs a frontier model to handle it. </a:t>
            </a:r>
          </a:p>
          <a:p>
            <a:pPr rtl="0"/>
            <a:endParaRPr lang="en-US" dirty="0"/>
          </a:p>
          <a:p>
            <a:pPr rtl="0"/>
            <a:r>
              <a:rPr dirty="0"/>
              <a:t>• </a:t>
            </a:r>
            <a:r>
              <a:rPr lang="en-US" dirty="0"/>
              <a:t>Consider the easy rows, for example, asking whether the text mentions the food. These can be handled by simple keyword matching, without any API call, or by a small model running in batches. </a:t>
            </a:r>
          </a:p>
          <a:p>
            <a:pPr rtl="0"/>
            <a:r>
              <a:rPr lang="en-US" dirty="0"/>
              <a:t>• Harder rows escalate to </a:t>
            </a:r>
            <a:r>
              <a:rPr lang="en-US" altLang="zh-CN" dirty="0"/>
              <a:t>larger</a:t>
            </a:r>
            <a:r>
              <a:rPr lang="en-US" dirty="0"/>
              <a:t> models, and only the hardest tasks are routed to a reasoning model. </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rtl="0"/>
            <a:r>
              <a:rPr lang="en-US" dirty="0"/>
              <a:t>We also evaluate the existing systems on our benchmark.</a:t>
            </a:r>
          </a:p>
        </p:txBody>
      </p:sp>
      <p:sp>
        <p:nvSpPr>
          <p:cNvPr id="4" name="Slide Number Placeholder 3"/>
          <p:cNvSpPr>
            <a:spLocks noGrp="1"/>
          </p:cNvSpPr>
          <p:nvPr>
            <p:ph type="sldNum" sz="quarter" idx="5"/>
          </p:nvPr>
        </p:nvSpPr>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t>• The aim of this evaluation is to explore how multi-LRO systems should be designed to incorporate the operator-level best practices, and to compare such a design with the existing systems.</a:t>
            </a:r>
          </a:p>
          <a:p>
            <a:endParaRPr lang="en-US" dirty="0"/>
          </a:p>
          <a:p>
            <a:r>
              <a:rPr dirty="0"/>
              <a:t>• </a:t>
            </a:r>
            <a:r>
              <a:rPr lang="en-US" dirty="0"/>
              <a:t>For the setup, we use 60 multi-LRO queries from </a:t>
            </a:r>
            <a:r>
              <a:rPr lang="en-US" dirty="0" err="1"/>
              <a:t>LROBench</a:t>
            </a:r>
            <a:r>
              <a:rPr lang="en-US" dirty="0"/>
              <a:t>, which </a:t>
            </a:r>
            <a:r>
              <a:rPr lang="en-US" dirty="0" err="1"/>
              <a:t>Tianjing</a:t>
            </a:r>
            <a:r>
              <a:rPr lang="en-US" dirty="0"/>
              <a:t> just introduced, with three backbone models, GPT-5, Qwen3-Max, and Claude Sonnet 4.5. And we use exact match as the metric, where an output is correct only if the output table and the ground-truth table are identical.</a:t>
            </a:r>
          </a:p>
          <a:p>
            <a:endParaRPr dirty="0"/>
          </a:p>
        </p:txBody>
      </p:sp>
      <p:sp>
        <p:nvSpPr>
          <p:cNvPr id="4" name="Slide Number Placeholder 3"/>
          <p:cNvSpPr>
            <a:spLocks noGrp="1"/>
          </p:cNvSpPr>
          <p:nvPr>
            <p:ph type="sldNum" sz="quarter" idx="5"/>
          </p:nvPr>
        </p:nvSpPr>
        <p:spPr/>
        <p:txBody>
          <a:bodyPr/>
          <a:lstStyle/>
          <a:p>
            <a:fld id="{2ED8702C-F20F-204C-8DB2-48200120AC4E}" type="slidenum">
              <a:rPr lang="en-CN" smtClean="0"/>
              <a:t>75</a:t>
            </a:fld>
            <a:endParaRPr lang="en-CN"/>
          </a:p>
        </p:txBody>
      </p:sp>
    </p:spTree>
    <p:extLst>
      <p:ext uri="{BB962C8B-B14F-4D97-AF65-F5344CB8AC3E}">
        <p14:creationId xmlns:p14="http://schemas.microsoft.com/office/powerpoint/2010/main" val="82636767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dirty="0"/>
              <a:t>• </a:t>
            </a:r>
            <a:r>
              <a:rPr lang="en-US" dirty="0"/>
              <a:t>We first overview the operator coverage of these systems. We map each system's operators onto the five LROs in our taxonomy. As the table shows, not all systems support all five LROs, and half of them fail to cover all the benchmark queries.</a:t>
            </a:r>
          </a:p>
          <a:p>
            <a:endParaRPr dirty="0"/>
          </a:p>
        </p:txBody>
      </p:sp>
      <p:sp>
        <p:nvSpPr>
          <p:cNvPr id="4" name="Slide Number Placeholder 3"/>
          <p:cNvSpPr>
            <a:spLocks noGrp="1"/>
          </p:cNvSpPr>
          <p:nvPr>
            <p:ph type="sldNum" sz="quarter" idx="5"/>
          </p:nvPr>
        </p:nvSpPr>
        <p:spPr/>
        <p:txBody>
          <a:bodyPr/>
          <a:lstStyle/>
          <a:p>
            <a:fld id="{2ED8702C-F20F-204C-8DB2-48200120AC4E}" type="slidenum">
              <a:rPr lang="en-CN" smtClean="0"/>
              <a:t>76</a:t>
            </a:fld>
            <a:endParaRPr lang="en-CN"/>
          </a:p>
        </p:txBody>
      </p:sp>
    </p:spTree>
    <p:extLst>
      <p:ext uri="{BB962C8B-B14F-4D97-AF65-F5344CB8AC3E}">
        <p14:creationId xmlns:p14="http://schemas.microsoft.com/office/powerpoint/2010/main" val="386351153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 </a:t>
            </a:r>
            <a:r>
              <a:rPr lang="en-US" dirty="0"/>
              <a:t>We compare the query execution accuracy of the existing systems. We classify them into two groups: LLM-planning systems, where the LLM generates the query plan, and manual-planning systems, where the user writes the analytical query. </a:t>
            </a:r>
          </a:p>
          <a:p>
            <a:endParaRPr lang="en-US" dirty="0"/>
          </a:p>
          <a:p>
            <a:pPr rtl="0"/>
            <a:r>
              <a:rPr lang="en-US" dirty="0"/>
              <a:t>• We find that the LLM-planning systems stay below 15 percent accuracy, and fail on complex queries. And even with expert-annotated plans, most manual-planning systems remain below 55 percent, with </a:t>
            </a:r>
            <a:r>
              <a:rPr lang="en-US" dirty="0" err="1"/>
              <a:t>Palimpzest</a:t>
            </a:r>
            <a:r>
              <a:rPr lang="en-US" dirty="0"/>
              <a:t> as the only exception.</a:t>
            </a:r>
          </a:p>
          <a:p>
            <a:endParaRPr lang="en-US" dirty="0"/>
          </a:p>
          <a:p>
            <a:pPr rtl="0"/>
            <a:r>
              <a:rPr lang="en-US" dirty="0"/>
              <a:t>• We also build a baseline that combines our operator-level best practices. It reaches around 80 percent across all three models. </a:t>
            </a:r>
          </a:p>
          <a:p>
            <a:pPr rtl="0"/>
            <a:endParaRPr lang="en-US" dirty="0"/>
          </a:p>
          <a:p>
            <a:pPr rtl="0"/>
            <a:r>
              <a:rPr lang="en-US" dirty="0"/>
              <a:t>So there is still substantial room for improvement, and the operator-level findings do transfer to the system level.</a:t>
            </a:r>
          </a:p>
          <a:p>
            <a:endParaRPr dirty="0"/>
          </a:p>
        </p:txBody>
      </p:sp>
      <p:sp>
        <p:nvSpPr>
          <p:cNvPr id="4" name="Slide Number Placeholder 3"/>
          <p:cNvSpPr>
            <a:spLocks noGrp="1"/>
          </p:cNvSpPr>
          <p:nvPr>
            <p:ph type="sldNum" sz="quarter" idx="5"/>
          </p:nvPr>
        </p:nvSpPr>
        <p:spPr/>
        <p:txBody>
          <a:bodyPr/>
          <a:lstStyle/>
          <a:p>
            <a:fld id="{2ED8702C-F20F-204C-8DB2-48200120AC4E}" type="slidenum">
              <a:rPr lang="en-CN" smtClean="0"/>
              <a:t>77</a:t>
            </a:fld>
            <a:endParaRPr lang="en-CN"/>
          </a:p>
        </p:txBody>
      </p:sp>
    </p:spTree>
    <p:extLst>
      <p:ext uri="{BB962C8B-B14F-4D97-AF65-F5344CB8AC3E}">
        <p14:creationId xmlns:p14="http://schemas.microsoft.com/office/powerpoint/2010/main" val="185246742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rtl="0">
              <a:buFont typeface="Arial" panose="020B0604020202020204" pitchFamily="34" charset="0"/>
              <a:buChar char="•"/>
            </a:pPr>
            <a:r>
              <a:rPr lang="en-US" dirty="0"/>
              <a:t>We also see that LRO implementations that follow our best practices perform better, like </a:t>
            </a:r>
            <a:r>
              <a:rPr lang="en-US" dirty="0" err="1"/>
              <a:t>Palimpzest</a:t>
            </a:r>
            <a:r>
              <a:rPr lang="en-US" dirty="0"/>
              <a:t>, while overly general, one-size-fits-all LROs have lower accuracy and higher cost, like HQDL.</a:t>
            </a:r>
          </a:p>
          <a:p>
            <a:pPr rtl="0"/>
            <a:endParaRPr lang="en-US" dirty="0"/>
          </a:p>
          <a:p>
            <a:pPr rtl="0"/>
            <a:endParaRPr lang="en-US" dirty="0"/>
          </a:p>
        </p:txBody>
      </p:sp>
      <p:sp>
        <p:nvSpPr>
          <p:cNvPr id="4" name="Slide Number Placeholder 3"/>
          <p:cNvSpPr>
            <a:spLocks noGrp="1"/>
          </p:cNvSpPr>
          <p:nvPr>
            <p:ph type="sldNum" sz="quarter" idx="5"/>
          </p:nvPr>
        </p:nvSpPr>
        <p:spPr/>
        <p:txBody>
          <a:bodyPr/>
          <a:lstStyle/>
          <a:p>
            <a:fld id="{2ED8702C-F20F-204C-8DB2-48200120AC4E}" type="slidenum">
              <a:rPr lang="en-CN" smtClean="0"/>
              <a:t>78</a:t>
            </a:fld>
            <a:endParaRPr lang="en-CN"/>
          </a:p>
        </p:txBody>
      </p:sp>
    </p:spTree>
    <p:extLst>
      <p:ext uri="{BB962C8B-B14F-4D97-AF65-F5344CB8AC3E}">
        <p14:creationId xmlns:p14="http://schemas.microsoft.com/office/powerpoint/2010/main" val="348527112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dirty="0"/>
              <a:t>• </a:t>
            </a:r>
            <a:r>
              <a:rPr lang="en-US" dirty="0"/>
              <a:t>And our best-practice baseline consistently performs the best across all three model. This suggests that these operator-level best practices can serve as useful guidelines for designing future analytical systems.</a:t>
            </a:r>
          </a:p>
          <a:p>
            <a:endParaRPr dirty="0"/>
          </a:p>
        </p:txBody>
      </p:sp>
      <p:sp>
        <p:nvSpPr>
          <p:cNvPr id="4" name="Slide Number Placeholder 3"/>
          <p:cNvSpPr>
            <a:spLocks noGrp="1"/>
          </p:cNvSpPr>
          <p:nvPr>
            <p:ph type="sldNum" sz="quarter" idx="5"/>
          </p:nvPr>
        </p:nvSpPr>
        <p:spPr/>
        <p:txBody>
          <a:bodyPr/>
          <a:lstStyle/>
          <a:p>
            <a:fld id="{2ED8702C-F20F-204C-8DB2-48200120AC4E}" type="slidenum">
              <a:rPr lang="en-CN" smtClean="0"/>
              <a:t>79</a:t>
            </a:fld>
            <a:endParaRPr lang="en-CN"/>
          </a:p>
        </p:txBody>
      </p:sp>
    </p:spTree>
    <p:extLst>
      <p:ext uri="{BB962C8B-B14F-4D97-AF65-F5344CB8AC3E}">
        <p14:creationId xmlns:p14="http://schemas.microsoft.com/office/powerpoint/2010/main" val="349083915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Thank you, Yin. Let me close the tutorial. Where all of this goes next.</a:t>
            </a:r>
          </a:p>
        </p:txBody>
      </p:sp>
      <p:sp>
        <p:nvSpPr>
          <p:cNvPr id="4" name="Slide Number Placeholder 3"/>
          <p:cNvSpPr>
            <a:spLocks noGrp="1"/>
          </p:cNvSpPr>
          <p:nvPr>
            <p:ph type="sldNum" sz="quarter" idx="5"/>
          </p:nvPr>
        </p:nvSpPr>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 opened this tutorial with four questions. Let me close with three lines.</a:t>
            </a:r>
          </a:p>
          <a:p>
            <a:endParaRPr/>
          </a:p>
          <a:p>
            <a:r>
              <a:t>One. The operator zoo is aligned. Five intents. Four granularities. A handful of variants. One taxonomy. Question one, answered.</a:t>
            </a:r>
          </a:p>
          <a:p>
            <a:endParaRPr/>
          </a:p>
          <a:p>
            <a:r>
              <a:t>Two. The best practices are measured. For every intent-by-operand cell, there is now a tested default. A quality number. A price tag. Question two, answered.</a:t>
            </a:r>
          </a:p>
          <a:p>
            <a:endParaRPr/>
          </a:p>
          <a:p>
            <a:r>
              <a:t>Three. And this is where it gets interesting. Systems remain early-stage. For planning, coordination, and optimization, we have answers. But not yet solutions.</a:t>
            </a:r>
          </a:p>
          <a:p>
            <a:endParaRPr/>
          </a:p>
          <a:p>
            <a:r>
              <a:t>So the field is organized. And unfinished. And we can tell you exactly where.</a:t>
            </a:r>
          </a:p>
        </p:txBody>
      </p:sp>
      <p:sp>
        <p:nvSpPr>
          <p:cNvPr id="4" name="Slide Number Placeholder 3"/>
          <p:cNvSpPr>
            <a:spLocks noGrp="1"/>
          </p:cNvSpPr>
          <p:nvPr>
            <p:ph type="sldNum" sz="quarter" idx="5"/>
          </p:nvPr>
        </p:nvSpPr>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Three walls. And every number here is one you have already seen today.</a:t>
            </a:r>
          </a:p>
          <a:p>
            <a:endParaRPr/>
          </a:p>
          <a:p>
            <a:r>
              <a:t>The planning wall. Ask an LLM to plan a multi-operator query on its own, and you get below fifteen percent accuracy. On the ten hard queries, not a single automatic planner solved even one. The plan is the first thing to break.</a:t>
            </a:r>
          </a:p>
          <a:p>
            <a:endParaRPr/>
          </a:p>
          <a:p>
            <a:r>
              <a:t>The hallucination wall. Take our best-practice configuration. Full coverage. Measured implementations. Expert plans. It still fails sometimes. And when it fails, one hundred percent of those failures are hallucination. Everything else has been engineered away.</a:t>
            </a:r>
          </a:p>
          <a:p>
            <a:endParaRPr/>
          </a:p>
          <a:p>
            <a:r>
              <a:t>The context wall. LLM-ALL wins almost everywhere. Until the input grows. It collapses at around two thousand rows. Nowhere near the four-hundred-thousand-token window. And across implementation choices, cost spreads up to ninety times.</a:t>
            </a:r>
          </a:p>
          <a:p>
            <a:endParaRPr/>
          </a:p>
          <a:p>
            <a:r>
              <a:t>Three walls. Three research agendas. One direction each.</a:t>
            </a:r>
          </a:p>
        </p:txBody>
      </p:sp>
      <p:sp>
        <p:nvSpPr>
          <p:cNvPr id="4" name="Slide Number Placeholder 3"/>
          <p:cNvSpPr>
            <a:spLocks noGrp="1"/>
          </p:cNvSpPr>
          <p:nvPr>
            <p:ph type="sldNum" sz="quarter" idx="5"/>
          </p:nvPr>
        </p:nvSpPr>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Direction one: robust LLM planning.</a:t>
            </a:r>
          </a:p>
          <a:p>
            <a:endParaRPr/>
          </a:p>
          <a:p>
            <a:r>
              <a:t>The principle: trust no single model by default. Plans should come from a generate, verify, repair loop. A candidate plan is checked against the schema and the intent. Repaired if possible. Regenerated if not.</a:t>
            </a:r>
          </a:p>
          <a:p>
            <a:endParaRPr/>
          </a:p>
          <a:p>
            <a:r>
              <a:t>Second, planning is trainable. Reinforcement learning. Prompt optimization over plan traces. Our benchmark gives exactly that signal.</a:t>
            </a:r>
          </a:p>
          <a:p>
            <a:endParaRPr/>
          </a:p>
          <a:p>
            <a:r>
              <a:t>Third, plan equivalence checking. Before an optimizer moves a semantic operator, prove the rewrite keeps the answer.</a:t>
            </a:r>
          </a:p>
          <a:p>
            <a:endParaRPr/>
          </a:p>
          <a:p>
            <a:r>
              <a:t>One sentence to remember. A wrong plan cannot be optimized into a right one. Verification has to come first.</a:t>
            </a:r>
          </a:p>
        </p:txBody>
      </p:sp>
      <p:sp>
        <p:nvSpPr>
          <p:cNvPr id="4" name="Slide Number Placeholder 3"/>
          <p:cNvSpPr>
            <a:spLocks noGrp="1"/>
          </p:cNvSpPr>
          <p:nvPr>
            <p:ph type="sldNum" sz="quarter" idx="5"/>
          </p:nvPr>
        </p:nvSpPr>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Direction two: verification.</a:t>
            </a:r>
          </a:p>
          <a:p>
            <a:endParaRPr/>
          </a:p>
          <a:p>
            <a:r>
              <a:t>Here is what makes data different from code. A coding agent has a compiler and tests. A data agent has neither. No oracle says the number is right. So we need verification without an oracle. Semantic checks. Sampled validation. Redundancy across models.</a:t>
            </a:r>
          </a:p>
          <a:p>
            <a:endParaRPr/>
          </a:p>
          <a:p>
            <a:r>
              <a:t>Second, traceability. Every result should carry its evidence. Which rows. Which calls. Which prompt. If you cannot audit it, you cannot trust it.</a:t>
            </a:r>
          </a:p>
          <a:p>
            <a:endParaRPr/>
          </a:p>
          <a:p>
            <a:r>
              <a:t>Third, containment at the operator boundary. Typed outputs. Constrained decoding. Cross-checking. Catch hallucination where it enters. Not three joins later.</a:t>
            </a:r>
          </a:p>
        </p:txBody>
      </p:sp>
      <p:sp>
        <p:nvSpPr>
          <p:cNvPr id="4" name="Slide Number Placeholder 3"/>
          <p:cNvSpPr>
            <a:spLocks noGrp="1"/>
          </p:cNvSpPr>
          <p:nvPr>
            <p:ph type="sldNum" sz="quarter" idx="5"/>
          </p:nvPr>
        </p:nvSpPr>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Direction three: cost-aware execution.</a:t>
            </a:r>
          </a:p>
          <a:p>
            <a:endParaRPr/>
          </a:p>
          <a:p>
            <a:r>
              <a:t>Every model has its own quality-cost curve. Its own effective-context frontier. We found GPT-5's sweet spot by hand: fifty to a hundred tuples per batch. Engines should find that point automatically.</a:t>
            </a:r>
          </a:p>
          <a:p>
            <a:endParaRPr/>
          </a:p>
          <a:p>
            <a:r>
              <a:t>Second, smart batching as a first-class operator strategy. Neither extreme wins.</a:t>
            </a:r>
          </a:p>
          <a:p>
            <a:endParaRPr/>
          </a:p>
          <a:p>
            <a:r>
              <a:t>Third, joint optimization. A plan mixes relational operators that cost microseconds with model calls that cost cents. One planner has to reason about both at once.</a:t>
            </a:r>
          </a:p>
          <a:p>
            <a:endParaRPr/>
          </a:p>
          <a:p>
            <a:r>
              <a:t>Yin showed you the systems side. The agenda is to make it principled, and automatic.</a:t>
            </a:r>
          </a:p>
        </p:txBody>
      </p:sp>
      <p:sp>
        <p:nvSpPr>
          <p:cNvPr id="4" name="Slide Number Placeholder 3"/>
          <p:cNvSpPr>
            <a:spLocks noGrp="1"/>
          </p:cNvSpPr>
          <p:nvPr>
            <p:ph type="sldNum" sz="quarter" idx="5"/>
          </p:nvPr>
        </p:nvSpPr>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Those three are the short term. Let me end with where we think this converges.</a:t>
            </a:r>
          </a:p>
          <a:p>
            <a:endParaRPr/>
          </a:p>
          <a:p>
            <a:r>
              <a:t>Today, the LLM is a plugin. A UDF bolted onto an engine designed fifty years ago. The long-term direction is the reverse. Databases rebuilt around operators that reason. We call these LLM-centric databases. Four pillars.</a:t>
            </a:r>
          </a:p>
          <a:p>
            <a:endParaRPr/>
          </a:p>
          <a:p>
            <a:r>
              <a:t>Multi-modal unified storage. Tables, text, images, video on one substrate.</a:t>
            </a:r>
          </a:p>
          <a:p>
            <a:endParaRPr/>
          </a:p>
          <a:p>
            <a:r>
              <a:t>Semantic-aware indexing. Beyond B-trees. Beyond vanilla RAG.</a:t>
            </a:r>
          </a:p>
          <a:p>
            <a:endParaRPr/>
          </a:p>
          <a:p>
            <a:r>
              <a:t>Adaptive context management. The prompt becomes a runtime structure, per query, per operator.</a:t>
            </a:r>
          </a:p>
          <a:p>
            <a:endParaRPr/>
          </a:p>
          <a:p>
            <a:r>
              <a:t>And holistic optimization. Storage, indexing, planning, model invocation. Optimized together, because we have seen today what happens when they are not.</a:t>
            </a:r>
          </a:p>
          <a:p>
            <a:endParaRPr/>
          </a:p>
          <a:p>
            <a:r>
              <a:t>At the core of all four sits the LRO.</a:t>
            </a:r>
          </a:p>
        </p:txBody>
      </p:sp>
      <p:sp>
        <p:nvSpPr>
          <p:cNvPr id="4" name="Slide Number Placeholder 3"/>
          <p:cNvSpPr>
            <a:spLocks noGrp="1"/>
          </p:cNvSpPr>
          <p:nvPr>
            <p:ph type="sldNum" sz="quarter" idx="5"/>
          </p:nvPr>
        </p:nvSpPr>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Everything you saw today is open. The benchmark data. The evaluation code. Every query plan. Every ground truth. At </a:t>
            </a:r>
            <a:r>
              <a:rPr lang="en-US" altLang="zh-CN" dirty="0"/>
              <a:t>this</a:t>
            </a:r>
            <a:r>
              <a:rPr lang="zh-CN" altLang="en-US" dirty="0"/>
              <a:t> </a:t>
            </a:r>
            <a:r>
              <a:rPr lang="en-US" altLang="zh-CN"/>
              <a:t>link</a:t>
            </a:r>
            <a:r>
              <a:t>.</a:t>
            </a:r>
            <a:endParaRPr dirty="0"/>
          </a:p>
          <a:p>
            <a:endParaRPr dirty="0"/>
          </a:p>
          <a:p>
            <a:r>
              <a:rPr dirty="0"/>
              <a:t>And remember the blank cells in the matrix. Those are open problems. Fill one, and the benchmark is ready to keep score.</a:t>
            </a:r>
          </a:p>
          <a:p>
            <a:endParaRPr dirty="0"/>
          </a:p>
          <a:p>
            <a:r>
              <a:rPr dirty="0"/>
              <a:t>Yin opened with Codd. Fifty years ago, a closed algebra over exact predicates built an entire industry.</a:t>
            </a:r>
          </a:p>
          <a:p>
            <a:endParaRPr dirty="0"/>
          </a:p>
          <a:p>
            <a:r>
              <a:rPr dirty="0"/>
              <a:t>Today you have seen the same algebra learn a new kind of function. One that reasons. One that knows. It still composes. It still rewrites. It still optimizes. That is the bridge between LLMs and database systems.</a:t>
            </a:r>
          </a:p>
          <a:p>
            <a:endParaRPr dirty="0"/>
          </a:p>
          <a:p>
            <a:r>
              <a:rPr dirty="0"/>
              <a:t>The next fifty years may be built on operators that reason. We hope some of that gets built by people in this room.</a:t>
            </a:r>
          </a:p>
          <a:p>
            <a:endParaRPr dirty="0"/>
          </a:p>
          <a:p>
            <a:r>
              <a:rPr dirty="0"/>
              <a:t>Thank you all. Happy to take your questions.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97293E-3B73-E14F-908A-1A416A25B8C5}"/>
              </a:ext>
            </a:extLst>
          </p:cNvPr>
          <p:cNvSpPr>
            <a:spLocks noGrp="1"/>
          </p:cNvSpPr>
          <p:nvPr>
            <p:ph type="ctrTitle"/>
          </p:nvPr>
        </p:nvSpPr>
        <p:spPr>
          <a:xfrm>
            <a:off x="1524000" y="1122363"/>
            <a:ext cx="9144000" cy="2387600"/>
          </a:xfrm>
        </p:spPr>
        <p:txBody>
          <a:bodyPr anchor="b">
            <a:normAutofit/>
          </a:bodyPr>
          <a:lstStyle>
            <a:lvl1pPr algn="ctr">
              <a:defRPr sz="4400" b="1"/>
            </a:lvl1pPr>
          </a:lstStyle>
          <a:p>
            <a:r>
              <a:rPr kumimoji="1" lang="en-US" altLang="zh-CN"/>
              <a:t>Click to edit Master title style</a:t>
            </a:r>
            <a:endParaRPr kumimoji="1" lang="zh-CN" altLang="en-US" dirty="0"/>
          </a:p>
        </p:txBody>
      </p:sp>
      <p:sp>
        <p:nvSpPr>
          <p:cNvPr id="3" name="副标题 2">
            <a:extLst>
              <a:ext uri="{FF2B5EF4-FFF2-40B4-BE49-F238E27FC236}">
                <a16:creationId xmlns:a16="http://schemas.microsoft.com/office/drawing/2014/main" id="{8143E12F-A1FE-BE45-8E17-38C09A40FFE1}"/>
              </a:ext>
            </a:extLst>
          </p:cNvPr>
          <p:cNvSpPr>
            <a:spLocks noGrp="1"/>
          </p:cNvSpPr>
          <p:nvPr>
            <p:ph type="subTitle" idx="1"/>
          </p:nvPr>
        </p:nvSpPr>
        <p:spPr>
          <a:xfrm>
            <a:off x="1524000" y="3602038"/>
            <a:ext cx="9144000" cy="1655762"/>
          </a:xfrm>
        </p:spPr>
        <p:txBody>
          <a:bodyPr>
            <a:normAutofit/>
          </a:bodyPr>
          <a:lstStyle>
            <a:lvl1pPr marL="0" indent="0" algn="ctr">
              <a:buNone/>
              <a:defRPr sz="24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en-US" altLang="zh-CN"/>
              <a:t>Click to edit Master subtitle style</a:t>
            </a:r>
            <a:endParaRPr kumimoji="1" lang="zh-CN" altLang="en-US" dirty="0"/>
          </a:p>
        </p:txBody>
      </p:sp>
      <p:sp>
        <p:nvSpPr>
          <p:cNvPr id="4" name="日期占位符 3">
            <a:extLst>
              <a:ext uri="{FF2B5EF4-FFF2-40B4-BE49-F238E27FC236}">
                <a16:creationId xmlns:a16="http://schemas.microsoft.com/office/drawing/2014/main" id="{082ED156-2061-804B-A970-222FCD70B6DF}"/>
              </a:ext>
            </a:extLst>
          </p:cNvPr>
          <p:cNvSpPr>
            <a:spLocks noGrp="1"/>
          </p:cNvSpPr>
          <p:nvPr>
            <p:ph type="dt" sz="half" idx="10"/>
          </p:nvPr>
        </p:nvSpPr>
        <p:spPr/>
        <p:txBody>
          <a:bodyPr/>
          <a:lstStyle/>
          <a:p>
            <a:fld id="{87239BE1-0BA3-9345-A8F6-984D6464D8FB}" type="datetime1">
              <a:rPr lang="en-US" smtClean="0"/>
              <a:t>10/20/26</a:t>
            </a:fld>
            <a:endParaRPr lang="en-CN"/>
          </a:p>
        </p:txBody>
      </p:sp>
      <p:sp>
        <p:nvSpPr>
          <p:cNvPr id="5" name="页脚占位符 4">
            <a:extLst>
              <a:ext uri="{FF2B5EF4-FFF2-40B4-BE49-F238E27FC236}">
                <a16:creationId xmlns:a16="http://schemas.microsoft.com/office/drawing/2014/main" id="{91C0650D-F76B-8A49-858D-BC883EF54D8C}"/>
              </a:ext>
            </a:extLst>
          </p:cNvPr>
          <p:cNvSpPr>
            <a:spLocks noGrp="1"/>
          </p:cNvSpPr>
          <p:nvPr>
            <p:ph type="ftr" sz="quarter" idx="11"/>
          </p:nvPr>
        </p:nvSpPr>
        <p:spPr/>
        <p:txBody>
          <a:bodyPr/>
          <a:lstStyle/>
          <a:p>
            <a:endParaRPr lang="en-CN"/>
          </a:p>
        </p:txBody>
      </p:sp>
      <p:sp>
        <p:nvSpPr>
          <p:cNvPr id="6" name="灯片编号占位符 5">
            <a:extLst>
              <a:ext uri="{FF2B5EF4-FFF2-40B4-BE49-F238E27FC236}">
                <a16:creationId xmlns:a16="http://schemas.microsoft.com/office/drawing/2014/main" id="{D48A5641-C049-884B-872F-7E5786655D4E}"/>
              </a:ext>
            </a:extLst>
          </p:cNvPr>
          <p:cNvSpPr>
            <a:spLocks noGrp="1"/>
          </p:cNvSpPr>
          <p:nvPr>
            <p:ph type="sldNum" sz="quarter" idx="12"/>
          </p:nvPr>
        </p:nvSpPr>
        <p:spPr/>
        <p:txBody>
          <a:bodyPr/>
          <a:lstStyle/>
          <a:p>
            <a:fld id="{BCFAA6ED-95C3-9546-BFD5-25AB245E25B8}" type="slidenum">
              <a:rPr lang="en-CN" smtClean="0"/>
              <a:t>‹#›</a:t>
            </a:fld>
            <a:endParaRPr lang="en-CN"/>
          </a:p>
        </p:txBody>
      </p:sp>
    </p:spTree>
    <p:extLst>
      <p:ext uri="{BB962C8B-B14F-4D97-AF65-F5344CB8AC3E}">
        <p14:creationId xmlns:p14="http://schemas.microsoft.com/office/powerpoint/2010/main" val="18742885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双行重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C884AA-D264-6C42-B5C2-4BE4C268394C}"/>
              </a:ext>
            </a:extLst>
          </p:cNvPr>
          <p:cNvSpPr>
            <a:spLocks noGrp="1"/>
          </p:cNvSpPr>
          <p:nvPr>
            <p:ph type="title"/>
          </p:nvPr>
        </p:nvSpPr>
        <p:spPr>
          <a:xfrm>
            <a:off x="455999" y="360000"/>
            <a:ext cx="11279999" cy="1080000"/>
          </a:xfrm>
        </p:spPr>
        <p:txBody>
          <a:bodyPr/>
          <a:lstStyle/>
          <a:p>
            <a:r>
              <a:rPr kumimoji="1" lang="en-US" altLang="zh-CN"/>
              <a:t>Click to edit Master title style</a:t>
            </a:r>
            <a:endParaRPr kumimoji="1" lang="zh-CN" altLang="en-US" dirty="0"/>
          </a:p>
        </p:txBody>
      </p:sp>
      <p:sp>
        <p:nvSpPr>
          <p:cNvPr id="4" name="日期占位符 3">
            <a:extLst>
              <a:ext uri="{FF2B5EF4-FFF2-40B4-BE49-F238E27FC236}">
                <a16:creationId xmlns:a16="http://schemas.microsoft.com/office/drawing/2014/main" id="{4D69D670-7200-D043-A3EB-C1CE2B829AB0}"/>
              </a:ext>
            </a:extLst>
          </p:cNvPr>
          <p:cNvSpPr>
            <a:spLocks noGrp="1"/>
          </p:cNvSpPr>
          <p:nvPr>
            <p:ph type="dt" sz="half" idx="10"/>
          </p:nvPr>
        </p:nvSpPr>
        <p:spPr/>
        <p:txBody>
          <a:bodyPr/>
          <a:lstStyle/>
          <a:p>
            <a:fld id="{62F183E5-1FAC-074D-BEBD-587C6DC62E3F}" type="datetime1">
              <a:rPr lang="en-US" smtClean="0"/>
              <a:t>10/20/26</a:t>
            </a:fld>
            <a:endParaRPr lang="en-CN"/>
          </a:p>
        </p:txBody>
      </p:sp>
      <p:sp>
        <p:nvSpPr>
          <p:cNvPr id="5" name="页脚占位符 4">
            <a:extLst>
              <a:ext uri="{FF2B5EF4-FFF2-40B4-BE49-F238E27FC236}">
                <a16:creationId xmlns:a16="http://schemas.microsoft.com/office/drawing/2014/main" id="{7F871F37-B3F7-1645-95E0-1EEB8DB22E6D}"/>
              </a:ext>
            </a:extLst>
          </p:cNvPr>
          <p:cNvSpPr>
            <a:spLocks noGrp="1"/>
          </p:cNvSpPr>
          <p:nvPr>
            <p:ph type="ftr" sz="quarter" idx="11"/>
          </p:nvPr>
        </p:nvSpPr>
        <p:spPr/>
        <p:txBody>
          <a:bodyPr/>
          <a:lstStyle/>
          <a:p>
            <a:endParaRPr lang="en-CN"/>
          </a:p>
        </p:txBody>
      </p:sp>
      <p:sp>
        <p:nvSpPr>
          <p:cNvPr id="6" name="灯片编号占位符 5">
            <a:extLst>
              <a:ext uri="{FF2B5EF4-FFF2-40B4-BE49-F238E27FC236}">
                <a16:creationId xmlns:a16="http://schemas.microsoft.com/office/drawing/2014/main" id="{5D8A29FC-6206-4C4E-AD08-7C73EFC7A9C5}"/>
              </a:ext>
            </a:extLst>
          </p:cNvPr>
          <p:cNvSpPr>
            <a:spLocks noGrp="1"/>
          </p:cNvSpPr>
          <p:nvPr>
            <p:ph type="sldNum" sz="quarter" idx="12"/>
          </p:nvPr>
        </p:nvSpPr>
        <p:spPr/>
        <p:txBody>
          <a:bodyPr/>
          <a:lstStyle/>
          <a:p>
            <a:fld id="{BCFAA6ED-95C3-9546-BFD5-25AB245E25B8}" type="slidenum">
              <a:rPr lang="en-CN" smtClean="0"/>
              <a:t>‹#›</a:t>
            </a:fld>
            <a:endParaRPr lang="en-CN"/>
          </a:p>
        </p:txBody>
      </p:sp>
      <p:sp>
        <p:nvSpPr>
          <p:cNvPr id="3" name="内容占位符 2">
            <a:extLst>
              <a:ext uri="{FF2B5EF4-FFF2-40B4-BE49-F238E27FC236}">
                <a16:creationId xmlns:a16="http://schemas.microsoft.com/office/drawing/2014/main" id="{6E1DF9A6-B37A-B249-BCA2-8DAC0421F29E}"/>
              </a:ext>
            </a:extLst>
          </p:cNvPr>
          <p:cNvSpPr>
            <a:spLocks noGrp="1"/>
          </p:cNvSpPr>
          <p:nvPr>
            <p:ph idx="1"/>
          </p:nvPr>
        </p:nvSpPr>
        <p:spPr>
          <a:xfrm>
            <a:off x="455999" y="1440001"/>
            <a:ext cx="11279999" cy="779217"/>
          </a:xfrm>
        </p:spPr>
        <p:txBody>
          <a:bodyPr/>
          <a:lstStyle>
            <a:lvl1pPr marL="0">
              <a:buNone/>
              <a:defRPr/>
            </a:lvl1pPr>
          </a:lstStyle>
          <a:p>
            <a:pPr lvl="0"/>
            <a:r>
              <a:rPr kumimoji="1" lang="en-US" altLang="zh-CN" dirty="0"/>
              <a:t>Click to edit Master text styles</a:t>
            </a:r>
          </a:p>
        </p:txBody>
      </p:sp>
      <p:sp>
        <p:nvSpPr>
          <p:cNvPr id="8" name="内容占位符 2">
            <a:extLst>
              <a:ext uri="{FF2B5EF4-FFF2-40B4-BE49-F238E27FC236}">
                <a16:creationId xmlns:a16="http://schemas.microsoft.com/office/drawing/2014/main" id="{1D167475-C9DA-4403-B851-573E2A97F5FB}"/>
              </a:ext>
            </a:extLst>
          </p:cNvPr>
          <p:cNvSpPr>
            <a:spLocks noGrp="1"/>
          </p:cNvSpPr>
          <p:nvPr>
            <p:ph idx="13"/>
          </p:nvPr>
        </p:nvSpPr>
        <p:spPr>
          <a:xfrm>
            <a:off x="455999" y="2369127"/>
            <a:ext cx="11279999" cy="3987225"/>
          </a:xfrm>
        </p:spPr>
        <p:txBody>
          <a:bodyPr/>
          <a:lstStyle/>
          <a:p>
            <a:pPr lvl="0"/>
            <a:r>
              <a:rPr kumimoji="1" lang="en-US" altLang="zh-CN" dirty="0"/>
              <a:t>Click to edit Master text styles</a:t>
            </a:r>
          </a:p>
          <a:p>
            <a:pPr lvl="1"/>
            <a:r>
              <a:rPr kumimoji="1" lang="en-US" altLang="zh-CN" dirty="0"/>
              <a:t>Second level</a:t>
            </a:r>
          </a:p>
          <a:p>
            <a:pPr lvl="2"/>
            <a:r>
              <a:rPr kumimoji="1" lang="en-US" altLang="zh-CN" dirty="0"/>
              <a:t>Third level</a:t>
            </a:r>
          </a:p>
          <a:p>
            <a:pPr lvl="3"/>
            <a:r>
              <a:rPr kumimoji="1" lang="en-US" altLang="zh-CN" dirty="0"/>
              <a:t>Fourth level</a:t>
            </a:r>
          </a:p>
          <a:p>
            <a:pPr lvl="4"/>
            <a:r>
              <a:rPr kumimoji="1" lang="en-US" altLang="zh-CN" dirty="0"/>
              <a:t>Fifth level</a:t>
            </a:r>
            <a:endParaRPr kumimoji="1" lang="zh-CN" altLang="en-US" dirty="0"/>
          </a:p>
        </p:txBody>
      </p:sp>
    </p:spTree>
    <p:extLst>
      <p:ext uri="{BB962C8B-B14F-4D97-AF65-F5344CB8AC3E}">
        <p14:creationId xmlns:p14="http://schemas.microsoft.com/office/powerpoint/2010/main" val="747676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单行重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C884AA-D264-6C42-B5C2-4BE4C268394C}"/>
              </a:ext>
            </a:extLst>
          </p:cNvPr>
          <p:cNvSpPr>
            <a:spLocks noGrp="1"/>
          </p:cNvSpPr>
          <p:nvPr>
            <p:ph type="title"/>
          </p:nvPr>
        </p:nvSpPr>
        <p:spPr>
          <a:xfrm>
            <a:off x="455999" y="360000"/>
            <a:ext cx="11279999" cy="1080000"/>
          </a:xfrm>
        </p:spPr>
        <p:txBody>
          <a:bodyPr/>
          <a:lstStyle/>
          <a:p>
            <a:r>
              <a:rPr kumimoji="1" lang="en-US" altLang="zh-CN"/>
              <a:t>Click to edit Master title style</a:t>
            </a:r>
            <a:endParaRPr kumimoji="1" lang="zh-CN" altLang="en-US" dirty="0"/>
          </a:p>
        </p:txBody>
      </p:sp>
      <p:sp>
        <p:nvSpPr>
          <p:cNvPr id="4" name="日期占位符 3">
            <a:extLst>
              <a:ext uri="{FF2B5EF4-FFF2-40B4-BE49-F238E27FC236}">
                <a16:creationId xmlns:a16="http://schemas.microsoft.com/office/drawing/2014/main" id="{4D69D670-7200-D043-A3EB-C1CE2B829AB0}"/>
              </a:ext>
            </a:extLst>
          </p:cNvPr>
          <p:cNvSpPr>
            <a:spLocks noGrp="1"/>
          </p:cNvSpPr>
          <p:nvPr>
            <p:ph type="dt" sz="half" idx="10"/>
          </p:nvPr>
        </p:nvSpPr>
        <p:spPr/>
        <p:txBody>
          <a:bodyPr/>
          <a:lstStyle/>
          <a:p>
            <a:fld id="{62F183E5-1FAC-074D-BEBD-587C6DC62E3F}" type="datetime1">
              <a:rPr lang="en-US" smtClean="0"/>
              <a:t>10/20/26</a:t>
            </a:fld>
            <a:endParaRPr lang="en-CN"/>
          </a:p>
        </p:txBody>
      </p:sp>
      <p:sp>
        <p:nvSpPr>
          <p:cNvPr id="5" name="页脚占位符 4">
            <a:extLst>
              <a:ext uri="{FF2B5EF4-FFF2-40B4-BE49-F238E27FC236}">
                <a16:creationId xmlns:a16="http://schemas.microsoft.com/office/drawing/2014/main" id="{7F871F37-B3F7-1645-95E0-1EEB8DB22E6D}"/>
              </a:ext>
            </a:extLst>
          </p:cNvPr>
          <p:cNvSpPr>
            <a:spLocks noGrp="1"/>
          </p:cNvSpPr>
          <p:nvPr>
            <p:ph type="ftr" sz="quarter" idx="11"/>
          </p:nvPr>
        </p:nvSpPr>
        <p:spPr/>
        <p:txBody>
          <a:bodyPr/>
          <a:lstStyle/>
          <a:p>
            <a:endParaRPr lang="en-CN"/>
          </a:p>
        </p:txBody>
      </p:sp>
      <p:sp>
        <p:nvSpPr>
          <p:cNvPr id="6" name="灯片编号占位符 5">
            <a:extLst>
              <a:ext uri="{FF2B5EF4-FFF2-40B4-BE49-F238E27FC236}">
                <a16:creationId xmlns:a16="http://schemas.microsoft.com/office/drawing/2014/main" id="{5D8A29FC-6206-4C4E-AD08-7C73EFC7A9C5}"/>
              </a:ext>
            </a:extLst>
          </p:cNvPr>
          <p:cNvSpPr>
            <a:spLocks noGrp="1"/>
          </p:cNvSpPr>
          <p:nvPr>
            <p:ph type="sldNum" sz="quarter" idx="12"/>
          </p:nvPr>
        </p:nvSpPr>
        <p:spPr/>
        <p:txBody>
          <a:bodyPr/>
          <a:lstStyle/>
          <a:p>
            <a:fld id="{BCFAA6ED-95C3-9546-BFD5-25AB245E25B8}" type="slidenum">
              <a:rPr lang="en-CN" smtClean="0"/>
              <a:t>‹#›</a:t>
            </a:fld>
            <a:endParaRPr lang="en-CN"/>
          </a:p>
        </p:txBody>
      </p:sp>
      <p:sp>
        <p:nvSpPr>
          <p:cNvPr id="3" name="内容占位符 2">
            <a:extLst>
              <a:ext uri="{FF2B5EF4-FFF2-40B4-BE49-F238E27FC236}">
                <a16:creationId xmlns:a16="http://schemas.microsoft.com/office/drawing/2014/main" id="{6E1DF9A6-B37A-B249-BCA2-8DAC0421F29E}"/>
              </a:ext>
            </a:extLst>
          </p:cNvPr>
          <p:cNvSpPr>
            <a:spLocks noGrp="1"/>
          </p:cNvSpPr>
          <p:nvPr>
            <p:ph idx="1"/>
          </p:nvPr>
        </p:nvSpPr>
        <p:spPr>
          <a:xfrm>
            <a:off x="455999" y="1440002"/>
            <a:ext cx="11279999" cy="481266"/>
          </a:xfrm>
        </p:spPr>
        <p:txBody>
          <a:bodyPr/>
          <a:lstStyle>
            <a:lvl1pPr>
              <a:buNone/>
              <a:defRPr/>
            </a:lvl1pPr>
          </a:lstStyle>
          <a:p>
            <a:pPr lvl="0"/>
            <a:r>
              <a:rPr kumimoji="1" lang="en-US" altLang="zh-CN" dirty="0"/>
              <a:t>Click to edit Master text styles</a:t>
            </a:r>
          </a:p>
        </p:txBody>
      </p:sp>
      <p:sp>
        <p:nvSpPr>
          <p:cNvPr id="8" name="内容占位符 2">
            <a:extLst>
              <a:ext uri="{FF2B5EF4-FFF2-40B4-BE49-F238E27FC236}">
                <a16:creationId xmlns:a16="http://schemas.microsoft.com/office/drawing/2014/main" id="{77A2E3CE-3DF2-1BFA-7B75-976ECEB75550}"/>
              </a:ext>
            </a:extLst>
          </p:cNvPr>
          <p:cNvSpPr>
            <a:spLocks noGrp="1"/>
          </p:cNvSpPr>
          <p:nvPr>
            <p:ph idx="13"/>
          </p:nvPr>
        </p:nvSpPr>
        <p:spPr>
          <a:xfrm>
            <a:off x="455999" y="2050473"/>
            <a:ext cx="11279999" cy="4305879"/>
          </a:xfrm>
        </p:spPr>
        <p:txBody>
          <a:bodyPr/>
          <a:lstStyle/>
          <a:p>
            <a:pPr lvl="0"/>
            <a:r>
              <a:rPr kumimoji="1" lang="en-US" altLang="zh-CN" dirty="0"/>
              <a:t>Click to edit Master text styles</a:t>
            </a:r>
          </a:p>
          <a:p>
            <a:pPr lvl="1"/>
            <a:r>
              <a:rPr kumimoji="1" lang="en-US" altLang="zh-CN" dirty="0"/>
              <a:t>Second level</a:t>
            </a:r>
          </a:p>
          <a:p>
            <a:pPr lvl="2"/>
            <a:r>
              <a:rPr kumimoji="1" lang="en-US" altLang="zh-CN" dirty="0"/>
              <a:t>Third level</a:t>
            </a:r>
          </a:p>
          <a:p>
            <a:pPr lvl="3"/>
            <a:r>
              <a:rPr kumimoji="1" lang="en-US" altLang="zh-CN" dirty="0"/>
              <a:t>Fourth level</a:t>
            </a:r>
          </a:p>
          <a:p>
            <a:pPr lvl="4"/>
            <a:r>
              <a:rPr kumimoji="1" lang="en-US" altLang="zh-CN" dirty="0"/>
              <a:t>Fifth level</a:t>
            </a:r>
            <a:endParaRPr kumimoji="1" lang="zh-CN" altLang="en-US" dirty="0"/>
          </a:p>
        </p:txBody>
      </p:sp>
    </p:spTree>
    <p:extLst>
      <p:ext uri="{BB962C8B-B14F-4D97-AF65-F5344CB8AC3E}">
        <p14:creationId xmlns:p14="http://schemas.microsoft.com/office/powerpoint/2010/main" val="3981112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C884AA-D264-6C42-B5C2-4BE4C268394C}"/>
              </a:ext>
            </a:extLst>
          </p:cNvPr>
          <p:cNvSpPr>
            <a:spLocks noGrp="1"/>
          </p:cNvSpPr>
          <p:nvPr>
            <p:ph type="title"/>
          </p:nvPr>
        </p:nvSpPr>
        <p:spPr>
          <a:xfrm>
            <a:off x="455999" y="360000"/>
            <a:ext cx="11279999" cy="1080000"/>
          </a:xfrm>
        </p:spPr>
        <p:txBody>
          <a:bodyPr/>
          <a:lstStyle/>
          <a:p>
            <a:r>
              <a:rPr kumimoji="1" lang="en-US" altLang="zh-CN"/>
              <a:t>Click to edit Master title style</a:t>
            </a:r>
            <a:endParaRPr kumimoji="1" lang="zh-CN" altLang="en-US" dirty="0"/>
          </a:p>
        </p:txBody>
      </p:sp>
      <p:sp>
        <p:nvSpPr>
          <p:cNvPr id="3" name="内容占位符 2">
            <a:extLst>
              <a:ext uri="{FF2B5EF4-FFF2-40B4-BE49-F238E27FC236}">
                <a16:creationId xmlns:a16="http://schemas.microsoft.com/office/drawing/2014/main" id="{6E1DF9A6-B37A-B249-BCA2-8DAC0421F29E}"/>
              </a:ext>
            </a:extLst>
          </p:cNvPr>
          <p:cNvSpPr>
            <a:spLocks noGrp="1"/>
          </p:cNvSpPr>
          <p:nvPr>
            <p:ph idx="1"/>
          </p:nvPr>
        </p:nvSpPr>
        <p:spPr>
          <a:xfrm>
            <a:off x="455999" y="1440001"/>
            <a:ext cx="11279999" cy="4916351"/>
          </a:xfrm>
        </p:spPr>
        <p:txBody>
          <a:bodyPr/>
          <a:lstStyle/>
          <a:p>
            <a:pPr lvl="0"/>
            <a:r>
              <a:rPr kumimoji="1" lang="en-US" altLang="zh-CN" dirty="0"/>
              <a:t>Click to edit Master text styles</a:t>
            </a:r>
          </a:p>
          <a:p>
            <a:pPr lvl="1"/>
            <a:r>
              <a:rPr kumimoji="1" lang="en-US" altLang="zh-CN" dirty="0"/>
              <a:t>Second level</a:t>
            </a:r>
          </a:p>
          <a:p>
            <a:pPr lvl="2"/>
            <a:r>
              <a:rPr kumimoji="1" lang="en-US" altLang="zh-CN" dirty="0"/>
              <a:t>Third level</a:t>
            </a:r>
          </a:p>
          <a:p>
            <a:pPr lvl="3"/>
            <a:r>
              <a:rPr kumimoji="1" lang="en-US" altLang="zh-CN" dirty="0"/>
              <a:t>Fourth level</a:t>
            </a:r>
          </a:p>
          <a:p>
            <a:pPr lvl="4"/>
            <a:r>
              <a:rPr kumimoji="1" lang="en-US" altLang="zh-CN" dirty="0"/>
              <a:t>Fifth level</a:t>
            </a:r>
            <a:endParaRPr kumimoji="1" lang="zh-CN" altLang="en-US" dirty="0"/>
          </a:p>
        </p:txBody>
      </p:sp>
      <p:sp>
        <p:nvSpPr>
          <p:cNvPr id="4" name="日期占位符 3">
            <a:extLst>
              <a:ext uri="{FF2B5EF4-FFF2-40B4-BE49-F238E27FC236}">
                <a16:creationId xmlns:a16="http://schemas.microsoft.com/office/drawing/2014/main" id="{4D69D670-7200-D043-A3EB-C1CE2B829AB0}"/>
              </a:ext>
            </a:extLst>
          </p:cNvPr>
          <p:cNvSpPr>
            <a:spLocks noGrp="1"/>
          </p:cNvSpPr>
          <p:nvPr>
            <p:ph type="dt" sz="half" idx="10"/>
          </p:nvPr>
        </p:nvSpPr>
        <p:spPr/>
        <p:txBody>
          <a:bodyPr/>
          <a:lstStyle/>
          <a:p>
            <a:fld id="{62F183E5-1FAC-074D-BEBD-587C6DC62E3F}" type="datetime1">
              <a:rPr lang="en-US" smtClean="0"/>
              <a:t>10/20/26</a:t>
            </a:fld>
            <a:endParaRPr lang="en-CN"/>
          </a:p>
        </p:txBody>
      </p:sp>
      <p:sp>
        <p:nvSpPr>
          <p:cNvPr id="5" name="页脚占位符 4">
            <a:extLst>
              <a:ext uri="{FF2B5EF4-FFF2-40B4-BE49-F238E27FC236}">
                <a16:creationId xmlns:a16="http://schemas.microsoft.com/office/drawing/2014/main" id="{7F871F37-B3F7-1645-95E0-1EEB8DB22E6D}"/>
              </a:ext>
            </a:extLst>
          </p:cNvPr>
          <p:cNvSpPr>
            <a:spLocks noGrp="1"/>
          </p:cNvSpPr>
          <p:nvPr>
            <p:ph type="ftr" sz="quarter" idx="11"/>
          </p:nvPr>
        </p:nvSpPr>
        <p:spPr/>
        <p:txBody>
          <a:bodyPr/>
          <a:lstStyle/>
          <a:p>
            <a:endParaRPr lang="en-CN" dirty="0"/>
          </a:p>
        </p:txBody>
      </p:sp>
      <p:sp>
        <p:nvSpPr>
          <p:cNvPr id="6" name="灯片编号占位符 5">
            <a:extLst>
              <a:ext uri="{FF2B5EF4-FFF2-40B4-BE49-F238E27FC236}">
                <a16:creationId xmlns:a16="http://schemas.microsoft.com/office/drawing/2014/main" id="{5D8A29FC-6206-4C4E-AD08-7C73EFC7A9C5}"/>
              </a:ext>
            </a:extLst>
          </p:cNvPr>
          <p:cNvSpPr>
            <a:spLocks noGrp="1"/>
          </p:cNvSpPr>
          <p:nvPr>
            <p:ph type="sldNum" sz="quarter" idx="12"/>
          </p:nvPr>
        </p:nvSpPr>
        <p:spPr/>
        <p:txBody>
          <a:bodyPr/>
          <a:lstStyle/>
          <a:p>
            <a:fld id="{BCFAA6ED-95C3-9546-BFD5-25AB245E25B8}" type="slidenum">
              <a:rPr lang="en-CN" smtClean="0"/>
              <a:t>‹#›</a:t>
            </a:fld>
            <a:endParaRPr lang="en-CN"/>
          </a:p>
        </p:txBody>
      </p:sp>
    </p:spTree>
    <p:extLst>
      <p:ext uri="{BB962C8B-B14F-4D97-AF65-F5344CB8AC3E}">
        <p14:creationId xmlns:p14="http://schemas.microsoft.com/office/powerpoint/2010/main" val="2696484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accent1">
            <a:lumMod val="50000"/>
          </a:schemeClr>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311E0B1-9186-984E-B1EB-605EB1A0E88F}"/>
              </a:ext>
            </a:extLst>
          </p:cNvPr>
          <p:cNvSpPr>
            <a:spLocks noGrp="1"/>
          </p:cNvSpPr>
          <p:nvPr>
            <p:ph type="title"/>
          </p:nvPr>
        </p:nvSpPr>
        <p:spPr>
          <a:xfrm>
            <a:off x="838201" y="1709740"/>
            <a:ext cx="10515600" cy="1719261"/>
          </a:xfrm>
        </p:spPr>
        <p:txBody>
          <a:bodyPr anchor="b">
            <a:normAutofit/>
          </a:bodyPr>
          <a:lstStyle>
            <a:lvl1pPr algn="l">
              <a:defRPr sz="4000" b="1">
                <a:solidFill>
                  <a:schemeClr val="bg1"/>
                </a:solidFill>
              </a:defRPr>
            </a:lvl1pPr>
          </a:lstStyle>
          <a:p>
            <a:r>
              <a:rPr kumimoji="1" lang="en-US" altLang="zh-CN"/>
              <a:t>Click to edit Master title style</a:t>
            </a:r>
            <a:endParaRPr kumimoji="1" lang="zh-CN" altLang="en-US" dirty="0"/>
          </a:p>
        </p:txBody>
      </p:sp>
      <p:sp>
        <p:nvSpPr>
          <p:cNvPr id="3" name="文本占位符 2">
            <a:extLst>
              <a:ext uri="{FF2B5EF4-FFF2-40B4-BE49-F238E27FC236}">
                <a16:creationId xmlns:a16="http://schemas.microsoft.com/office/drawing/2014/main" id="{A5F1FA93-F04B-8847-9A9A-9A8A839F2A53}"/>
              </a:ext>
            </a:extLst>
          </p:cNvPr>
          <p:cNvSpPr>
            <a:spLocks noGrp="1"/>
          </p:cNvSpPr>
          <p:nvPr>
            <p:ph type="body" idx="1"/>
          </p:nvPr>
        </p:nvSpPr>
        <p:spPr>
          <a:xfrm>
            <a:off x="831851" y="3429000"/>
            <a:ext cx="10515600" cy="2660653"/>
          </a:xfrm>
        </p:spPr>
        <p:txBody>
          <a:bodyPr>
            <a:normAutofit/>
          </a:bodyPr>
          <a:lstStyle>
            <a:lvl1pPr marL="0" indent="0" algn="l">
              <a:lnSpc>
                <a:spcPct val="150000"/>
              </a:lnSpc>
              <a:spcBef>
                <a:spcPts val="0"/>
              </a:spcBef>
              <a:buNone/>
              <a:defRPr sz="2000">
                <a:solidFill>
                  <a:schemeClr val="bg1"/>
                </a:solidFill>
              </a:defRPr>
            </a:lvl1pPr>
            <a:lvl2pPr marL="342900" indent="0">
              <a:buNone/>
              <a:defRPr sz="2000">
                <a:solidFill>
                  <a:schemeClr val="bg1"/>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en-US" altLang="zh-CN"/>
              <a:t>Click to edit Master text styles</a:t>
            </a:r>
          </a:p>
          <a:p>
            <a:pPr lvl="1"/>
            <a:r>
              <a:rPr kumimoji="1" lang="en-US" altLang="zh-CN"/>
              <a:t>Second level</a:t>
            </a:r>
          </a:p>
        </p:txBody>
      </p:sp>
      <p:sp>
        <p:nvSpPr>
          <p:cNvPr id="4" name="日期占位符 3">
            <a:extLst>
              <a:ext uri="{FF2B5EF4-FFF2-40B4-BE49-F238E27FC236}">
                <a16:creationId xmlns:a16="http://schemas.microsoft.com/office/drawing/2014/main" id="{B9C03E26-74EA-B04F-A702-938B343BAD2E}"/>
              </a:ext>
            </a:extLst>
          </p:cNvPr>
          <p:cNvSpPr>
            <a:spLocks noGrp="1"/>
          </p:cNvSpPr>
          <p:nvPr>
            <p:ph type="dt" sz="half" idx="10"/>
          </p:nvPr>
        </p:nvSpPr>
        <p:spPr/>
        <p:txBody>
          <a:bodyPr/>
          <a:lstStyle>
            <a:lvl1pPr>
              <a:defRPr>
                <a:solidFill>
                  <a:srgbClr val="FFFFFF"/>
                </a:solidFill>
              </a:defRPr>
            </a:lvl1pPr>
          </a:lstStyle>
          <a:p>
            <a:fld id="{0E41E9B2-FFF8-A34B-B5F5-1F70C26A6F30}" type="datetime1">
              <a:rPr lang="en-US" smtClean="0"/>
              <a:t>10/20/26</a:t>
            </a:fld>
            <a:endParaRPr lang="en-CN"/>
          </a:p>
        </p:txBody>
      </p:sp>
      <p:sp>
        <p:nvSpPr>
          <p:cNvPr id="5" name="页脚占位符 4">
            <a:extLst>
              <a:ext uri="{FF2B5EF4-FFF2-40B4-BE49-F238E27FC236}">
                <a16:creationId xmlns:a16="http://schemas.microsoft.com/office/drawing/2014/main" id="{ED085B5F-3844-1D41-8DCD-8D3A72361F80}"/>
              </a:ext>
            </a:extLst>
          </p:cNvPr>
          <p:cNvSpPr>
            <a:spLocks noGrp="1"/>
          </p:cNvSpPr>
          <p:nvPr>
            <p:ph type="ftr" sz="quarter" idx="11"/>
          </p:nvPr>
        </p:nvSpPr>
        <p:spPr/>
        <p:txBody>
          <a:bodyPr/>
          <a:lstStyle>
            <a:lvl1pPr>
              <a:defRPr>
                <a:solidFill>
                  <a:srgbClr val="FFFFFF"/>
                </a:solidFill>
              </a:defRPr>
            </a:lvl1pPr>
          </a:lstStyle>
          <a:p>
            <a:endParaRPr lang="en-CN"/>
          </a:p>
        </p:txBody>
      </p:sp>
      <p:sp>
        <p:nvSpPr>
          <p:cNvPr id="6" name="灯片编号占位符 5">
            <a:extLst>
              <a:ext uri="{FF2B5EF4-FFF2-40B4-BE49-F238E27FC236}">
                <a16:creationId xmlns:a16="http://schemas.microsoft.com/office/drawing/2014/main" id="{B91AF813-E120-C74B-A812-0E748905FD47}"/>
              </a:ext>
            </a:extLst>
          </p:cNvPr>
          <p:cNvSpPr>
            <a:spLocks noGrp="1"/>
          </p:cNvSpPr>
          <p:nvPr>
            <p:ph type="sldNum" sz="quarter" idx="12"/>
          </p:nvPr>
        </p:nvSpPr>
        <p:spPr/>
        <p:txBody>
          <a:bodyPr/>
          <a:lstStyle>
            <a:lvl1pPr>
              <a:defRPr>
                <a:solidFill>
                  <a:srgbClr val="FFFFFF"/>
                </a:solidFill>
              </a:defRPr>
            </a:lvl1pPr>
          </a:lstStyle>
          <a:p>
            <a:fld id="{BCFAA6ED-95C3-9546-BFD5-25AB245E25B8}" type="slidenum">
              <a:rPr lang="en-CN" smtClean="0"/>
              <a:t>‹#›</a:t>
            </a:fld>
            <a:endParaRPr lang="en-CN"/>
          </a:p>
        </p:txBody>
      </p:sp>
    </p:spTree>
    <p:extLst>
      <p:ext uri="{BB962C8B-B14F-4D97-AF65-F5344CB8AC3E}">
        <p14:creationId xmlns:p14="http://schemas.microsoft.com/office/powerpoint/2010/main" val="4256538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BE2A2F6-801B-5D40-9F4E-99F2D530A32E}"/>
              </a:ext>
            </a:extLst>
          </p:cNvPr>
          <p:cNvSpPr>
            <a:spLocks noGrp="1"/>
          </p:cNvSpPr>
          <p:nvPr>
            <p:ph type="title"/>
          </p:nvPr>
        </p:nvSpPr>
        <p:spPr/>
        <p:txBody>
          <a:bodyPr/>
          <a:lstStyle/>
          <a:p>
            <a:r>
              <a:rPr kumimoji="1" lang="en-US" altLang="zh-CN"/>
              <a:t>Click to edit Master title style</a:t>
            </a:r>
            <a:endParaRPr kumimoji="1" lang="zh-CN" altLang="en-US"/>
          </a:p>
        </p:txBody>
      </p:sp>
      <p:sp>
        <p:nvSpPr>
          <p:cNvPr id="3" name="内容占位符 2">
            <a:extLst>
              <a:ext uri="{FF2B5EF4-FFF2-40B4-BE49-F238E27FC236}">
                <a16:creationId xmlns:a16="http://schemas.microsoft.com/office/drawing/2014/main" id="{3EB4C02B-F574-5944-9320-F9EC7E4C9680}"/>
              </a:ext>
            </a:extLst>
          </p:cNvPr>
          <p:cNvSpPr>
            <a:spLocks noGrp="1"/>
          </p:cNvSpPr>
          <p:nvPr>
            <p:ph sz="half" idx="1"/>
          </p:nvPr>
        </p:nvSpPr>
        <p:spPr>
          <a:xfrm>
            <a:off x="456001" y="1445127"/>
            <a:ext cx="5563800" cy="4911225"/>
          </a:xfrm>
        </p:spPr>
        <p:txBody>
          <a:bodyPr/>
          <a:lstStyle/>
          <a:p>
            <a:pPr lvl="0"/>
            <a:r>
              <a:rPr kumimoji="1" lang="en-US" altLang="zh-CN"/>
              <a:t>Click to edit Master text styles</a:t>
            </a:r>
          </a:p>
          <a:p>
            <a:pPr lvl="1"/>
            <a:r>
              <a:rPr kumimoji="1" lang="en-US" altLang="zh-CN"/>
              <a:t>Second level</a:t>
            </a:r>
          </a:p>
          <a:p>
            <a:pPr lvl="2"/>
            <a:r>
              <a:rPr kumimoji="1" lang="en-US" altLang="zh-CN"/>
              <a:t>Third level</a:t>
            </a:r>
          </a:p>
          <a:p>
            <a:pPr lvl="3"/>
            <a:r>
              <a:rPr kumimoji="1" lang="en-US" altLang="zh-CN"/>
              <a:t>Fourth level</a:t>
            </a:r>
          </a:p>
          <a:p>
            <a:pPr lvl="4"/>
            <a:r>
              <a:rPr kumimoji="1" lang="en-US" altLang="zh-CN"/>
              <a:t>Fifth level</a:t>
            </a:r>
            <a:endParaRPr kumimoji="1" lang="zh-CN" altLang="en-US"/>
          </a:p>
        </p:txBody>
      </p:sp>
      <p:sp>
        <p:nvSpPr>
          <p:cNvPr id="4" name="内容占位符 3">
            <a:extLst>
              <a:ext uri="{FF2B5EF4-FFF2-40B4-BE49-F238E27FC236}">
                <a16:creationId xmlns:a16="http://schemas.microsoft.com/office/drawing/2014/main" id="{E514050E-0C77-1845-9514-14DDB63172D9}"/>
              </a:ext>
            </a:extLst>
          </p:cNvPr>
          <p:cNvSpPr>
            <a:spLocks noGrp="1"/>
          </p:cNvSpPr>
          <p:nvPr>
            <p:ph sz="half" idx="2"/>
          </p:nvPr>
        </p:nvSpPr>
        <p:spPr>
          <a:xfrm>
            <a:off x="6172199" y="1445127"/>
            <a:ext cx="5563800" cy="4911225"/>
          </a:xfrm>
        </p:spPr>
        <p:txBody>
          <a:bodyPr/>
          <a:lstStyle/>
          <a:p>
            <a:pPr lvl="0"/>
            <a:r>
              <a:rPr kumimoji="1" lang="en-US" altLang="zh-CN"/>
              <a:t>Click to edit Master text styles</a:t>
            </a:r>
          </a:p>
          <a:p>
            <a:pPr lvl="1"/>
            <a:r>
              <a:rPr kumimoji="1" lang="en-US" altLang="zh-CN"/>
              <a:t>Second level</a:t>
            </a:r>
          </a:p>
          <a:p>
            <a:pPr lvl="2"/>
            <a:r>
              <a:rPr kumimoji="1" lang="en-US" altLang="zh-CN"/>
              <a:t>Third level</a:t>
            </a:r>
          </a:p>
          <a:p>
            <a:pPr lvl="3"/>
            <a:r>
              <a:rPr kumimoji="1" lang="en-US" altLang="zh-CN"/>
              <a:t>Fourth level</a:t>
            </a:r>
          </a:p>
          <a:p>
            <a:pPr lvl="4"/>
            <a:r>
              <a:rPr kumimoji="1" lang="en-US" altLang="zh-CN"/>
              <a:t>Fifth level</a:t>
            </a:r>
            <a:endParaRPr kumimoji="1" lang="zh-CN" altLang="en-US" dirty="0"/>
          </a:p>
        </p:txBody>
      </p:sp>
      <p:sp>
        <p:nvSpPr>
          <p:cNvPr id="5" name="日期占位符 4">
            <a:extLst>
              <a:ext uri="{FF2B5EF4-FFF2-40B4-BE49-F238E27FC236}">
                <a16:creationId xmlns:a16="http://schemas.microsoft.com/office/drawing/2014/main" id="{0D8FC3E9-1C05-B846-AB9E-AB60E15E196B}"/>
              </a:ext>
            </a:extLst>
          </p:cNvPr>
          <p:cNvSpPr>
            <a:spLocks noGrp="1"/>
          </p:cNvSpPr>
          <p:nvPr>
            <p:ph type="dt" sz="half" idx="10"/>
          </p:nvPr>
        </p:nvSpPr>
        <p:spPr/>
        <p:txBody>
          <a:bodyPr/>
          <a:lstStyle/>
          <a:p>
            <a:fld id="{9FB11F8E-63B3-614E-A127-CC49174DC6D6}" type="datetime1">
              <a:rPr lang="en-US" smtClean="0"/>
              <a:t>10/20/26</a:t>
            </a:fld>
            <a:endParaRPr lang="en-CN"/>
          </a:p>
        </p:txBody>
      </p:sp>
      <p:sp>
        <p:nvSpPr>
          <p:cNvPr id="6" name="页脚占位符 5">
            <a:extLst>
              <a:ext uri="{FF2B5EF4-FFF2-40B4-BE49-F238E27FC236}">
                <a16:creationId xmlns:a16="http://schemas.microsoft.com/office/drawing/2014/main" id="{E44F2FF7-3B89-6749-89DC-6349F40DE624}"/>
              </a:ext>
            </a:extLst>
          </p:cNvPr>
          <p:cNvSpPr>
            <a:spLocks noGrp="1"/>
          </p:cNvSpPr>
          <p:nvPr>
            <p:ph type="ftr" sz="quarter" idx="11"/>
          </p:nvPr>
        </p:nvSpPr>
        <p:spPr/>
        <p:txBody>
          <a:bodyPr/>
          <a:lstStyle/>
          <a:p>
            <a:endParaRPr lang="en-CN"/>
          </a:p>
        </p:txBody>
      </p:sp>
      <p:sp>
        <p:nvSpPr>
          <p:cNvPr id="7" name="灯片编号占位符 6">
            <a:extLst>
              <a:ext uri="{FF2B5EF4-FFF2-40B4-BE49-F238E27FC236}">
                <a16:creationId xmlns:a16="http://schemas.microsoft.com/office/drawing/2014/main" id="{9096B816-69E5-5247-BE17-59F4B0AF8B9F}"/>
              </a:ext>
            </a:extLst>
          </p:cNvPr>
          <p:cNvSpPr>
            <a:spLocks noGrp="1"/>
          </p:cNvSpPr>
          <p:nvPr>
            <p:ph type="sldNum" sz="quarter" idx="12"/>
          </p:nvPr>
        </p:nvSpPr>
        <p:spPr/>
        <p:txBody>
          <a:bodyPr/>
          <a:lstStyle/>
          <a:p>
            <a:fld id="{BCFAA6ED-95C3-9546-BFD5-25AB245E25B8}" type="slidenum">
              <a:rPr lang="en-CN" smtClean="0"/>
              <a:t>‹#›</a:t>
            </a:fld>
            <a:endParaRPr lang="en-CN"/>
          </a:p>
        </p:txBody>
      </p:sp>
    </p:spTree>
    <p:extLst>
      <p:ext uri="{BB962C8B-B14F-4D97-AF65-F5344CB8AC3E}">
        <p14:creationId xmlns:p14="http://schemas.microsoft.com/office/powerpoint/2010/main" val="2752832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D86037E-EFFD-0241-8ED2-6299C79A6DDC}"/>
              </a:ext>
            </a:extLst>
          </p:cNvPr>
          <p:cNvSpPr>
            <a:spLocks noGrp="1"/>
          </p:cNvSpPr>
          <p:nvPr>
            <p:ph type="title"/>
          </p:nvPr>
        </p:nvSpPr>
        <p:spPr>
          <a:xfrm>
            <a:off x="839788" y="365127"/>
            <a:ext cx="10515600" cy="1325563"/>
          </a:xfrm>
        </p:spPr>
        <p:txBody>
          <a:bodyPr/>
          <a:lstStyle/>
          <a:p>
            <a:r>
              <a:rPr kumimoji="1" lang="en-US" altLang="zh-CN"/>
              <a:t>Click to edit Master title style</a:t>
            </a:r>
            <a:endParaRPr kumimoji="1" lang="zh-CN" altLang="en-US"/>
          </a:p>
        </p:txBody>
      </p:sp>
      <p:sp>
        <p:nvSpPr>
          <p:cNvPr id="3" name="文本占位符 2">
            <a:extLst>
              <a:ext uri="{FF2B5EF4-FFF2-40B4-BE49-F238E27FC236}">
                <a16:creationId xmlns:a16="http://schemas.microsoft.com/office/drawing/2014/main" id="{8D8D3DC3-EB08-9B4B-AC17-675E29BC28AB}"/>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en-US" altLang="zh-CN"/>
              <a:t>Click to edit Master text styles</a:t>
            </a:r>
          </a:p>
        </p:txBody>
      </p:sp>
      <p:sp>
        <p:nvSpPr>
          <p:cNvPr id="4" name="内容占位符 3">
            <a:extLst>
              <a:ext uri="{FF2B5EF4-FFF2-40B4-BE49-F238E27FC236}">
                <a16:creationId xmlns:a16="http://schemas.microsoft.com/office/drawing/2014/main" id="{2B5B0FEF-BA79-DB42-86AA-676F78866AF3}"/>
              </a:ext>
            </a:extLst>
          </p:cNvPr>
          <p:cNvSpPr>
            <a:spLocks noGrp="1"/>
          </p:cNvSpPr>
          <p:nvPr>
            <p:ph sz="half" idx="2"/>
          </p:nvPr>
        </p:nvSpPr>
        <p:spPr>
          <a:xfrm>
            <a:off x="839789" y="2505075"/>
            <a:ext cx="5157787" cy="3684588"/>
          </a:xfrm>
        </p:spPr>
        <p:txBody>
          <a:bodyPr/>
          <a:lstStyle/>
          <a:p>
            <a:pPr lvl="0"/>
            <a:r>
              <a:rPr kumimoji="1" lang="en-US" altLang="zh-CN"/>
              <a:t>Click to edit Master text styles</a:t>
            </a:r>
          </a:p>
          <a:p>
            <a:pPr lvl="1"/>
            <a:r>
              <a:rPr kumimoji="1" lang="en-US" altLang="zh-CN"/>
              <a:t>Second level</a:t>
            </a:r>
          </a:p>
          <a:p>
            <a:pPr lvl="2"/>
            <a:r>
              <a:rPr kumimoji="1" lang="en-US" altLang="zh-CN"/>
              <a:t>Third level</a:t>
            </a:r>
          </a:p>
          <a:p>
            <a:pPr lvl="3"/>
            <a:r>
              <a:rPr kumimoji="1" lang="en-US" altLang="zh-CN"/>
              <a:t>Fourth level</a:t>
            </a:r>
          </a:p>
          <a:p>
            <a:pPr lvl="4"/>
            <a:r>
              <a:rPr kumimoji="1" lang="en-US" altLang="zh-CN"/>
              <a:t>Fifth level</a:t>
            </a:r>
            <a:endParaRPr kumimoji="1" lang="zh-CN" altLang="en-US"/>
          </a:p>
        </p:txBody>
      </p:sp>
      <p:sp>
        <p:nvSpPr>
          <p:cNvPr id="5" name="文本占位符 4">
            <a:extLst>
              <a:ext uri="{FF2B5EF4-FFF2-40B4-BE49-F238E27FC236}">
                <a16:creationId xmlns:a16="http://schemas.microsoft.com/office/drawing/2014/main" id="{545FE8F3-7DD0-B843-8EE6-45A8B9A60FD3}"/>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en-US" altLang="zh-CN"/>
              <a:t>Click to edit Master text styles</a:t>
            </a:r>
          </a:p>
        </p:txBody>
      </p:sp>
      <p:sp>
        <p:nvSpPr>
          <p:cNvPr id="6" name="内容占位符 5">
            <a:extLst>
              <a:ext uri="{FF2B5EF4-FFF2-40B4-BE49-F238E27FC236}">
                <a16:creationId xmlns:a16="http://schemas.microsoft.com/office/drawing/2014/main" id="{A5F0E019-2F47-5141-B410-D47CFB0C85A9}"/>
              </a:ext>
            </a:extLst>
          </p:cNvPr>
          <p:cNvSpPr>
            <a:spLocks noGrp="1"/>
          </p:cNvSpPr>
          <p:nvPr>
            <p:ph sz="quarter" idx="4"/>
          </p:nvPr>
        </p:nvSpPr>
        <p:spPr>
          <a:xfrm>
            <a:off x="6172201" y="2505075"/>
            <a:ext cx="5183188" cy="3684588"/>
          </a:xfrm>
        </p:spPr>
        <p:txBody>
          <a:bodyPr/>
          <a:lstStyle/>
          <a:p>
            <a:pPr lvl="0"/>
            <a:r>
              <a:rPr kumimoji="1" lang="en-US" altLang="zh-CN"/>
              <a:t>Click to edit Master text styles</a:t>
            </a:r>
          </a:p>
          <a:p>
            <a:pPr lvl="1"/>
            <a:r>
              <a:rPr kumimoji="1" lang="en-US" altLang="zh-CN"/>
              <a:t>Second level</a:t>
            </a:r>
          </a:p>
          <a:p>
            <a:pPr lvl="2"/>
            <a:r>
              <a:rPr kumimoji="1" lang="en-US" altLang="zh-CN"/>
              <a:t>Third level</a:t>
            </a:r>
          </a:p>
          <a:p>
            <a:pPr lvl="3"/>
            <a:r>
              <a:rPr kumimoji="1" lang="en-US" altLang="zh-CN"/>
              <a:t>Fourth level</a:t>
            </a:r>
          </a:p>
          <a:p>
            <a:pPr lvl="4"/>
            <a:r>
              <a:rPr kumimoji="1" lang="en-US" altLang="zh-CN"/>
              <a:t>Fifth level</a:t>
            </a:r>
            <a:endParaRPr kumimoji="1" lang="zh-CN" altLang="en-US"/>
          </a:p>
        </p:txBody>
      </p:sp>
      <p:sp>
        <p:nvSpPr>
          <p:cNvPr id="7" name="日期占位符 6">
            <a:extLst>
              <a:ext uri="{FF2B5EF4-FFF2-40B4-BE49-F238E27FC236}">
                <a16:creationId xmlns:a16="http://schemas.microsoft.com/office/drawing/2014/main" id="{1214263A-BF35-B44A-8F1B-DD7D8BDF589C}"/>
              </a:ext>
            </a:extLst>
          </p:cNvPr>
          <p:cNvSpPr>
            <a:spLocks noGrp="1"/>
          </p:cNvSpPr>
          <p:nvPr>
            <p:ph type="dt" sz="half" idx="10"/>
          </p:nvPr>
        </p:nvSpPr>
        <p:spPr/>
        <p:txBody>
          <a:bodyPr/>
          <a:lstStyle/>
          <a:p>
            <a:fld id="{53DB1492-A809-4B4C-AB99-DF0DBD3E6343}" type="datetime1">
              <a:rPr lang="en-US" smtClean="0"/>
              <a:t>10/20/26</a:t>
            </a:fld>
            <a:endParaRPr lang="en-CN"/>
          </a:p>
        </p:txBody>
      </p:sp>
      <p:sp>
        <p:nvSpPr>
          <p:cNvPr id="8" name="页脚占位符 7">
            <a:extLst>
              <a:ext uri="{FF2B5EF4-FFF2-40B4-BE49-F238E27FC236}">
                <a16:creationId xmlns:a16="http://schemas.microsoft.com/office/drawing/2014/main" id="{0FC6643F-8C36-104F-8EA9-039E074F16D0}"/>
              </a:ext>
            </a:extLst>
          </p:cNvPr>
          <p:cNvSpPr>
            <a:spLocks noGrp="1"/>
          </p:cNvSpPr>
          <p:nvPr>
            <p:ph type="ftr" sz="quarter" idx="11"/>
          </p:nvPr>
        </p:nvSpPr>
        <p:spPr/>
        <p:txBody>
          <a:bodyPr/>
          <a:lstStyle/>
          <a:p>
            <a:endParaRPr lang="en-CN"/>
          </a:p>
        </p:txBody>
      </p:sp>
      <p:sp>
        <p:nvSpPr>
          <p:cNvPr id="9" name="灯片编号占位符 8">
            <a:extLst>
              <a:ext uri="{FF2B5EF4-FFF2-40B4-BE49-F238E27FC236}">
                <a16:creationId xmlns:a16="http://schemas.microsoft.com/office/drawing/2014/main" id="{55F33134-0107-3540-8DAC-18F609C096DE}"/>
              </a:ext>
            </a:extLst>
          </p:cNvPr>
          <p:cNvSpPr>
            <a:spLocks noGrp="1"/>
          </p:cNvSpPr>
          <p:nvPr>
            <p:ph type="sldNum" sz="quarter" idx="12"/>
          </p:nvPr>
        </p:nvSpPr>
        <p:spPr/>
        <p:txBody>
          <a:bodyPr/>
          <a:lstStyle/>
          <a:p>
            <a:fld id="{BCFAA6ED-95C3-9546-BFD5-25AB245E25B8}" type="slidenum">
              <a:rPr lang="en-CN" smtClean="0"/>
              <a:t>‹#›</a:t>
            </a:fld>
            <a:endParaRPr lang="en-CN"/>
          </a:p>
        </p:txBody>
      </p:sp>
    </p:spTree>
    <p:extLst>
      <p:ext uri="{BB962C8B-B14F-4D97-AF65-F5344CB8AC3E}">
        <p14:creationId xmlns:p14="http://schemas.microsoft.com/office/powerpoint/2010/main" val="1345227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7D3760-4413-2F43-9D13-2D12B7045CAC}"/>
              </a:ext>
            </a:extLst>
          </p:cNvPr>
          <p:cNvSpPr>
            <a:spLocks noGrp="1"/>
          </p:cNvSpPr>
          <p:nvPr>
            <p:ph type="title"/>
          </p:nvPr>
        </p:nvSpPr>
        <p:spPr/>
        <p:txBody>
          <a:bodyPr/>
          <a:lstStyle/>
          <a:p>
            <a:r>
              <a:rPr kumimoji="1" lang="en-US" altLang="zh-CN"/>
              <a:t>Click to edit Master title style</a:t>
            </a:r>
            <a:endParaRPr kumimoji="1" lang="zh-CN" altLang="en-US"/>
          </a:p>
        </p:txBody>
      </p:sp>
      <p:sp>
        <p:nvSpPr>
          <p:cNvPr id="3" name="日期占位符 2">
            <a:extLst>
              <a:ext uri="{FF2B5EF4-FFF2-40B4-BE49-F238E27FC236}">
                <a16:creationId xmlns:a16="http://schemas.microsoft.com/office/drawing/2014/main" id="{90F97F33-7061-9842-B9D6-E9DC09C7BAAF}"/>
              </a:ext>
            </a:extLst>
          </p:cNvPr>
          <p:cNvSpPr>
            <a:spLocks noGrp="1"/>
          </p:cNvSpPr>
          <p:nvPr>
            <p:ph type="dt" sz="half" idx="10"/>
          </p:nvPr>
        </p:nvSpPr>
        <p:spPr/>
        <p:txBody>
          <a:bodyPr/>
          <a:lstStyle/>
          <a:p>
            <a:fld id="{25A6052E-00E3-1942-8789-90413342F7C6}" type="datetime1">
              <a:rPr lang="en-US" smtClean="0"/>
              <a:t>10/20/26</a:t>
            </a:fld>
            <a:endParaRPr lang="en-CN"/>
          </a:p>
        </p:txBody>
      </p:sp>
      <p:sp>
        <p:nvSpPr>
          <p:cNvPr id="4" name="页脚占位符 3">
            <a:extLst>
              <a:ext uri="{FF2B5EF4-FFF2-40B4-BE49-F238E27FC236}">
                <a16:creationId xmlns:a16="http://schemas.microsoft.com/office/drawing/2014/main" id="{E992B4B5-0C45-BC4B-AC64-8638796A7176}"/>
              </a:ext>
            </a:extLst>
          </p:cNvPr>
          <p:cNvSpPr>
            <a:spLocks noGrp="1"/>
          </p:cNvSpPr>
          <p:nvPr>
            <p:ph type="ftr" sz="quarter" idx="11"/>
          </p:nvPr>
        </p:nvSpPr>
        <p:spPr/>
        <p:txBody>
          <a:bodyPr/>
          <a:lstStyle/>
          <a:p>
            <a:endParaRPr lang="en-CN"/>
          </a:p>
        </p:txBody>
      </p:sp>
      <p:sp>
        <p:nvSpPr>
          <p:cNvPr id="5" name="灯片编号占位符 4">
            <a:extLst>
              <a:ext uri="{FF2B5EF4-FFF2-40B4-BE49-F238E27FC236}">
                <a16:creationId xmlns:a16="http://schemas.microsoft.com/office/drawing/2014/main" id="{CA849A53-71BC-D047-85EE-F24AAE9B36BC}"/>
              </a:ext>
            </a:extLst>
          </p:cNvPr>
          <p:cNvSpPr>
            <a:spLocks noGrp="1"/>
          </p:cNvSpPr>
          <p:nvPr>
            <p:ph type="sldNum" sz="quarter" idx="12"/>
          </p:nvPr>
        </p:nvSpPr>
        <p:spPr/>
        <p:txBody>
          <a:bodyPr/>
          <a:lstStyle/>
          <a:p>
            <a:fld id="{BCFAA6ED-95C3-9546-BFD5-25AB245E25B8}" type="slidenum">
              <a:rPr lang="en-CN" smtClean="0"/>
              <a:t>‹#›</a:t>
            </a:fld>
            <a:endParaRPr lang="en-CN"/>
          </a:p>
        </p:txBody>
      </p:sp>
    </p:spTree>
    <p:extLst>
      <p:ext uri="{BB962C8B-B14F-4D97-AF65-F5344CB8AC3E}">
        <p14:creationId xmlns:p14="http://schemas.microsoft.com/office/powerpoint/2010/main" val="1226010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072DED97-E615-E643-8EE8-6019C5021483}"/>
              </a:ext>
            </a:extLst>
          </p:cNvPr>
          <p:cNvSpPr>
            <a:spLocks noGrp="1"/>
          </p:cNvSpPr>
          <p:nvPr>
            <p:ph type="dt" sz="half" idx="10"/>
          </p:nvPr>
        </p:nvSpPr>
        <p:spPr/>
        <p:txBody>
          <a:bodyPr/>
          <a:lstStyle/>
          <a:p>
            <a:fld id="{4C931D23-5142-724F-8A5D-2154B6E7D08C}" type="datetime1">
              <a:rPr lang="en-US" smtClean="0"/>
              <a:t>10/20/26</a:t>
            </a:fld>
            <a:endParaRPr lang="en-CN"/>
          </a:p>
        </p:txBody>
      </p:sp>
      <p:sp>
        <p:nvSpPr>
          <p:cNvPr id="3" name="页脚占位符 2">
            <a:extLst>
              <a:ext uri="{FF2B5EF4-FFF2-40B4-BE49-F238E27FC236}">
                <a16:creationId xmlns:a16="http://schemas.microsoft.com/office/drawing/2014/main" id="{8330F697-A98B-3C45-8AF8-3F61121E2BFF}"/>
              </a:ext>
            </a:extLst>
          </p:cNvPr>
          <p:cNvSpPr>
            <a:spLocks noGrp="1"/>
          </p:cNvSpPr>
          <p:nvPr>
            <p:ph type="ftr" sz="quarter" idx="11"/>
          </p:nvPr>
        </p:nvSpPr>
        <p:spPr/>
        <p:txBody>
          <a:bodyPr/>
          <a:lstStyle/>
          <a:p>
            <a:endParaRPr lang="en-CN"/>
          </a:p>
        </p:txBody>
      </p:sp>
      <p:sp>
        <p:nvSpPr>
          <p:cNvPr id="4" name="灯片编号占位符 3">
            <a:extLst>
              <a:ext uri="{FF2B5EF4-FFF2-40B4-BE49-F238E27FC236}">
                <a16:creationId xmlns:a16="http://schemas.microsoft.com/office/drawing/2014/main" id="{4E47E465-3A76-C645-9E7C-B1F187D6A83E}"/>
              </a:ext>
            </a:extLst>
          </p:cNvPr>
          <p:cNvSpPr>
            <a:spLocks noGrp="1"/>
          </p:cNvSpPr>
          <p:nvPr>
            <p:ph type="sldNum" sz="quarter" idx="12"/>
          </p:nvPr>
        </p:nvSpPr>
        <p:spPr/>
        <p:txBody>
          <a:bodyPr/>
          <a:lstStyle/>
          <a:p>
            <a:fld id="{BCFAA6ED-95C3-9546-BFD5-25AB245E25B8}" type="slidenum">
              <a:rPr lang="en-CN" smtClean="0"/>
              <a:t>‹#›</a:t>
            </a:fld>
            <a:endParaRPr lang="en-CN"/>
          </a:p>
        </p:txBody>
      </p:sp>
    </p:spTree>
    <p:extLst>
      <p:ext uri="{BB962C8B-B14F-4D97-AF65-F5344CB8AC3E}">
        <p14:creationId xmlns:p14="http://schemas.microsoft.com/office/powerpoint/2010/main" val="3530261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1C475D-B32B-AA4F-BE01-E7D0CF9FB8CE}"/>
              </a:ext>
            </a:extLst>
          </p:cNvPr>
          <p:cNvSpPr>
            <a:spLocks noGrp="1"/>
          </p:cNvSpPr>
          <p:nvPr>
            <p:ph type="title"/>
          </p:nvPr>
        </p:nvSpPr>
        <p:spPr>
          <a:xfrm>
            <a:off x="839788" y="457200"/>
            <a:ext cx="3932237" cy="1600200"/>
          </a:xfrm>
        </p:spPr>
        <p:txBody>
          <a:bodyPr anchor="b"/>
          <a:lstStyle>
            <a:lvl1pPr>
              <a:defRPr sz="2400"/>
            </a:lvl1pPr>
          </a:lstStyle>
          <a:p>
            <a:r>
              <a:rPr kumimoji="1" lang="en-US" altLang="zh-CN"/>
              <a:t>Click to edit Master title style</a:t>
            </a:r>
            <a:endParaRPr kumimoji="1" lang="zh-CN" altLang="en-US"/>
          </a:p>
        </p:txBody>
      </p:sp>
      <p:sp>
        <p:nvSpPr>
          <p:cNvPr id="3" name="内容占位符 2">
            <a:extLst>
              <a:ext uri="{FF2B5EF4-FFF2-40B4-BE49-F238E27FC236}">
                <a16:creationId xmlns:a16="http://schemas.microsoft.com/office/drawing/2014/main" id="{C7000538-2C83-614F-BECE-16B126CD04E9}"/>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en-US" altLang="zh-CN"/>
              <a:t>Click to edit Master text styles</a:t>
            </a:r>
          </a:p>
          <a:p>
            <a:pPr lvl="1"/>
            <a:r>
              <a:rPr kumimoji="1" lang="en-US" altLang="zh-CN"/>
              <a:t>Second level</a:t>
            </a:r>
          </a:p>
          <a:p>
            <a:pPr lvl="2"/>
            <a:r>
              <a:rPr kumimoji="1" lang="en-US" altLang="zh-CN"/>
              <a:t>Third level</a:t>
            </a:r>
          </a:p>
          <a:p>
            <a:pPr lvl="3"/>
            <a:r>
              <a:rPr kumimoji="1" lang="en-US" altLang="zh-CN"/>
              <a:t>Fourth level</a:t>
            </a:r>
          </a:p>
          <a:p>
            <a:pPr lvl="4"/>
            <a:r>
              <a:rPr kumimoji="1" lang="en-US" altLang="zh-CN"/>
              <a:t>Fifth level</a:t>
            </a:r>
            <a:endParaRPr kumimoji="1" lang="zh-CN" altLang="en-US"/>
          </a:p>
        </p:txBody>
      </p:sp>
      <p:sp>
        <p:nvSpPr>
          <p:cNvPr id="4" name="文本占位符 3">
            <a:extLst>
              <a:ext uri="{FF2B5EF4-FFF2-40B4-BE49-F238E27FC236}">
                <a16:creationId xmlns:a16="http://schemas.microsoft.com/office/drawing/2014/main" id="{38F610BF-7EE2-7249-9004-D0DE7C48E5BB}"/>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en-US" altLang="zh-CN"/>
              <a:t>Click to edit Master text styles</a:t>
            </a:r>
          </a:p>
        </p:txBody>
      </p:sp>
      <p:sp>
        <p:nvSpPr>
          <p:cNvPr id="5" name="日期占位符 4">
            <a:extLst>
              <a:ext uri="{FF2B5EF4-FFF2-40B4-BE49-F238E27FC236}">
                <a16:creationId xmlns:a16="http://schemas.microsoft.com/office/drawing/2014/main" id="{20A02034-C660-7842-A5A5-A6BFB992ECFB}"/>
              </a:ext>
            </a:extLst>
          </p:cNvPr>
          <p:cNvSpPr>
            <a:spLocks noGrp="1"/>
          </p:cNvSpPr>
          <p:nvPr>
            <p:ph type="dt" sz="half" idx="10"/>
          </p:nvPr>
        </p:nvSpPr>
        <p:spPr/>
        <p:txBody>
          <a:bodyPr/>
          <a:lstStyle/>
          <a:p>
            <a:fld id="{888EDE6C-5479-3741-A2B9-517192A94EC7}" type="datetime1">
              <a:rPr lang="en-US" smtClean="0"/>
              <a:t>10/20/26</a:t>
            </a:fld>
            <a:endParaRPr lang="en-CN"/>
          </a:p>
        </p:txBody>
      </p:sp>
      <p:sp>
        <p:nvSpPr>
          <p:cNvPr id="6" name="页脚占位符 5">
            <a:extLst>
              <a:ext uri="{FF2B5EF4-FFF2-40B4-BE49-F238E27FC236}">
                <a16:creationId xmlns:a16="http://schemas.microsoft.com/office/drawing/2014/main" id="{011DD683-E5A6-AB44-AE59-E988CB06712B}"/>
              </a:ext>
            </a:extLst>
          </p:cNvPr>
          <p:cNvSpPr>
            <a:spLocks noGrp="1"/>
          </p:cNvSpPr>
          <p:nvPr>
            <p:ph type="ftr" sz="quarter" idx="11"/>
          </p:nvPr>
        </p:nvSpPr>
        <p:spPr/>
        <p:txBody>
          <a:bodyPr/>
          <a:lstStyle/>
          <a:p>
            <a:endParaRPr lang="en-CN"/>
          </a:p>
        </p:txBody>
      </p:sp>
      <p:sp>
        <p:nvSpPr>
          <p:cNvPr id="7" name="灯片编号占位符 6">
            <a:extLst>
              <a:ext uri="{FF2B5EF4-FFF2-40B4-BE49-F238E27FC236}">
                <a16:creationId xmlns:a16="http://schemas.microsoft.com/office/drawing/2014/main" id="{21EC0001-8FAC-5E4A-8157-9AF453DA3AE8}"/>
              </a:ext>
            </a:extLst>
          </p:cNvPr>
          <p:cNvSpPr>
            <a:spLocks noGrp="1"/>
          </p:cNvSpPr>
          <p:nvPr>
            <p:ph type="sldNum" sz="quarter" idx="12"/>
          </p:nvPr>
        </p:nvSpPr>
        <p:spPr/>
        <p:txBody>
          <a:bodyPr/>
          <a:lstStyle/>
          <a:p>
            <a:fld id="{BCFAA6ED-95C3-9546-BFD5-25AB245E25B8}" type="slidenum">
              <a:rPr lang="en-CN" smtClean="0"/>
              <a:t>‹#›</a:t>
            </a:fld>
            <a:endParaRPr lang="en-CN"/>
          </a:p>
        </p:txBody>
      </p:sp>
    </p:spTree>
    <p:extLst>
      <p:ext uri="{BB962C8B-B14F-4D97-AF65-F5344CB8AC3E}">
        <p14:creationId xmlns:p14="http://schemas.microsoft.com/office/powerpoint/2010/main" val="803577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61B0BF-4FD7-6A4D-8D22-47C78FA2FCD8}"/>
              </a:ext>
            </a:extLst>
          </p:cNvPr>
          <p:cNvSpPr>
            <a:spLocks noGrp="1"/>
          </p:cNvSpPr>
          <p:nvPr>
            <p:ph type="title"/>
          </p:nvPr>
        </p:nvSpPr>
        <p:spPr>
          <a:xfrm>
            <a:off x="839788" y="457200"/>
            <a:ext cx="3932237" cy="1600200"/>
          </a:xfrm>
        </p:spPr>
        <p:txBody>
          <a:bodyPr anchor="b"/>
          <a:lstStyle>
            <a:lvl1pPr>
              <a:defRPr sz="2400"/>
            </a:lvl1pPr>
          </a:lstStyle>
          <a:p>
            <a:r>
              <a:rPr kumimoji="1" lang="en-US" altLang="zh-CN"/>
              <a:t>Click to edit Master title style</a:t>
            </a:r>
            <a:endParaRPr kumimoji="1" lang="zh-CN" altLang="en-US"/>
          </a:p>
        </p:txBody>
      </p:sp>
      <p:sp>
        <p:nvSpPr>
          <p:cNvPr id="3" name="图片占位符 2">
            <a:extLst>
              <a:ext uri="{FF2B5EF4-FFF2-40B4-BE49-F238E27FC236}">
                <a16:creationId xmlns:a16="http://schemas.microsoft.com/office/drawing/2014/main" id="{D88A5A57-E182-4149-A33E-FFCF8219965D}"/>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kumimoji="1" lang="en-US" altLang="zh-CN"/>
              <a:t>Click icon to add picture</a:t>
            </a:r>
            <a:endParaRPr kumimoji="1" lang="zh-CN" altLang="en-US"/>
          </a:p>
        </p:txBody>
      </p:sp>
      <p:sp>
        <p:nvSpPr>
          <p:cNvPr id="4" name="文本占位符 3">
            <a:extLst>
              <a:ext uri="{FF2B5EF4-FFF2-40B4-BE49-F238E27FC236}">
                <a16:creationId xmlns:a16="http://schemas.microsoft.com/office/drawing/2014/main" id="{0BD50A38-469A-D446-869A-ECF3BCF4A21D}"/>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en-US" altLang="zh-CN"/>
              <a:t>Click to edit Master text styles</a:t>
            </a:r>
          </a:p>
        </p:txBody>
      </p:sp>
      <p:sp>
        <p:nvSpPr>
          <p:cNvPr id="5" name="日期占位符 4">
            <a:extLst>
              <a:ext uri="{FF2B5EF4-FFF2-40B4-BE49-F238E27FC236}">
                <a16:creationId xmlns:a16="http://schemas.microsoft.com/office/drawing/2014/main" id="{708CAA13-3904-F940-B338-7078F78CBC62}"/>
              </a:ext>
            </a:extLst>
          </p:cNvPr>
          <p:cNvSpPr>
            <a:spLocks noGrp="1"/>
          </p:cNvSpPr>
          <p:nvPr>
            <p:ph type="dt" sz="half" idx="10"/>
          </p:nvPr>
        </p:nvSpPr>
        <p:spPr/>
        <p:txBody>
          <a:bodyPr/>
          <a:lstStyle/>
          <a:p>
            <a:fld id="{C34B56E2-8307-CA4B-890F-CD189BA9239D}" type="datetime1">
              <a:rPr lang="en-US" smtClean="0"/>
              <a:t>10/20/26</a:t>
            </a:fld>
            <a:endParaRPr lang="en-CN"/>
          </a:p>
        </p:txBody>
      </p:sp>
      <p:sp>
        <p:nvSpPr>
          <p:cNvPr id="6" name="页脚占位符 5">
            <a:extLst>
              <a:ext uri="{FF2B5EF4-FFF2-40B4-BE49-F238E27FC236}">
                <a16:creationId xmlns:a16="http://schemas.microsoft.com/office/drawing/2014/main" id="{7CB365E6-CB31-DF43-9863-24F0EEF4D6CD}"/>
              </a:ext>
            </a:extLst>
          </p:cNvPr>
          <p:cNvSpPr>
            <a:spLocks noGrp="1"/>
          </p:cNvSpPr>
          <p:nvPr>
            <p:ph type="ftr" sz="quarter" idx="11"/>
          </p:nvPr>
        </p:nvSpPr>
        <p:spPr/>
        <p:txBody>
          <a:bodyPr/>
          <a:lstStyle/>
          <a:p>
            <a:endParaRPr lang="en-CN"/>
          </a:p>
        </p:txBody>
      </p:sp>
      <p:sp>
        <p:nvSpPr>
          <p:cNvPr id="7" name="灯片编号占位符 6">
            <a:extLst>
              <a:ext uri="{FF2B5EF4-FFF2-40B4-BE49-F238E27FC236}">
                <a16:creationId xmlns:a16="http://schemas.microsoft.com/office/drawing/2014/main" id="{7B006434-5D64-0F4C-909F-97EE255562AE}"/>
              </a:ext>
            </a:extLst>
          </p:cNvPr>
          <p:cNvSpPr>
            <a:spLocks noGrp="1"/>
          </p:cNvSpPr>
          <p:nvPr>
            <p:ph type="sldNum" sz="quarter" idx="12"/>
          </p:nvPr>
        </p:nvSpPr>
        <p:spPr/>
        <p:txBody>
          <a:bodyPr/>
          <a:lstStyle/>
          <a:p>
            <a:fld id="{BCFAA6ED-95C3-9546-BFD5-25AB245E25B8}" type="slidenum">
              <a:rPr lang="en-CN" smtClean="0"/>
              <a:t>‹#›</a:t>
            </a:fld>
            <a:endParaRPr lang="en-CN"/>
          </a:p>
        </p:txBody>
      </p:sp>
    </p:spTree>
    <p:extLst>
      <p:ext uri="{BB962C8B-B14F-4D97-AF65-F5344CB8AC3E}">
        <p14:creationId xmlns:p14="http://schemas.microsoft.com/office/powerpoint/2010/main" val="31684910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ECE7F8-0AF3-754B-9691-9FA8D4038A64}"/>
              </a:ext>
            </a:extLst>
          </p:cNvPr>
          <p:cNvSpPr>
            <a:spLocks noGrp="1"/>
          </p:cNvSpPr>
          <p:nvPr>
            <p:ph type="title"/>
          </p:nvPr>
        </p:nvSpPr>
        <p:spPr/>
        <p:txBody>
          <a:bodyPr/>
          <a:lstStyle/>
          <a:p>
            <a:r>
              <a:rPr kumimoji="1" lang="en-US" altLang="zh-CN"/>
              <a:t>Click to edit Master title style</a:t>
            </a:r>
            <a:endParaRPr kumimoji="1" lang="zh-CN" altLang="en-US"/>
          </a:p>
        </p:txBody>
      </p:sp>
      <p:sp>
        <p:nvSpPr>
          <p:cNvPr id="3" name="竖排文字占位符 2">
            <a:extLst>
              <a:ext uri="{FF2B5EF4-FFF2-40B4-BE49-F238E27FC236}">
                <a16:creationId xmlns:a16="http://schemas.microsoft.com/office/drawing/2014/main" id="{210D3A79-B661-E34F-9B32-988E896E9434}"/>
              </a:ext>
            </a:extLst>
          </p:cNvPr>
          <p:cNvSpPr>
            <a:spLocks noGrp="1"/>
          </p:cNvSpPr>
          <p:nvPr>
            <p:ph type="body" orient="vert" idx="1"/>
          </p:nvPr>
        </p:nvSpPr>
        <p:spPr/>
        <p:txBody>
          <a:bodyPr vert="eaVert"/>
          <a:lstStyle/>
          <a:p>
            <a:pPr lvl="0"/>
            <a:r>
              <a:rPr kumimoji="1" lang="en-US" altLang="zh-CN"/>
              <a:t>Click to edit Master text styles</a:t>
            </a:r>
          </a:p>
          <a:p>
            <a:pPr lvl="1"/>
            <a:r>
              <a:rPr kumimoji="1" lang="en-US" altLang="zh-CN"/>
              <a:t>Second level</a:t>
            </a:r>
          </a:p>
          <a:p>
            <a:pPr lvl="2"/>
            <a:r>
              <a:rPr kumimoji="1" lang="en-US" altLang="zh-CN"/>
              <a:t>Third level</a:t>
            </a:r>
          </a:p>
          <a:p>
            <a:pPr lvl="3"/>
            <a:r>
              <a:rPr kumimoji="1" lang="en-US" altLang="zh-CN"/>
              <a:t>Fourth level</a:t>
            </a:r>
          </a:p>
          <a:p>
            <a:pPr lvl="4"/>
            <a:r>
              <a:rPr kumimoji="1" lang="en-US" altLang="zh-CN"/>
              <a:t>Fifth level</a:t>
            </a:r>
            <a:endParaRPr kumimoji="1" lang="zh-CN" altLang="en-US"/>
          </a:p>
        </p:txBody>
      </p:sp>
      <p:sp>
        <p:nvSpPr>
          <p:cNvPr id="4" name="日期占位符 3">
            <a:extLst>
              <a:ext uri="{FF2B5EF4-FFF2-40B4-BE49-F238E27FC236}">
                <a16:creationId xmlns:a16="http://schemas.microsoft.com/office/drawing/2014/main" id="{7DB3372D-7044-8446-A347-AA5CF8C10CD6}"/>
              </a:ext>
            </a:extLst>
          </p:cNvPr>
          <p:cNvSpPr>
            <a:spLocks noGrp="1"/>
          </p:cNvSpPr>
          <p:nvPr>
            <p:ph type="dt" sz="half" idx="10"/>
          </p:nvPr>
        </p:nvSpPr>
        <p:spPr/>
        <p:txBody>
          <a:bodyPr/>
          <a:lstStyle/>
          <a:p>
            <a:fld id="{688F570D-D8DC-5946-89B3-385BA5A185DC}" type="datetime1">
              <a:rPr lang="en-US" smtClean="0"/>
              <a:t>10/20/26</a:t>
            </a:fld>
            <a:endParaRPr lang="en-CN"/>
          </a:p>
        </p:txBody>
      </p:sp>
      <p:sp>
        <p:nvSpPr>
          <p:cNvPr id="5" name="页脚占位符 4">
            <a:extLst>
              <a:ext uri="{FF2B5EF4-FFF2-40B4-BE49-F238E27FC236}">
                <a16:creationId xmlns:a16="http://schemas.microsoft.com/office/drawing/2014/main" id="{B2087C34-25CC-6942-BB0C-8FAE8A6AD765}"/>
              </a:ext>
            </a:extLst>
          </p:cNvPr>
          <p:cNvSpPr>
            <a:spLocks noGrp="1"/>
          </p:cNvSpPr>
          <p:nvPr>
            <p:ph type="ftr" sz="quarter" idx="11"/>
          </p:nvPr>
        </p:nvSpPr>
        <p:spPr/>
        <p:txBody>
          <a:bodyPr/>
          <a:lstStyle/>
          <a:p>
            <a:endParaRPr lang="en-CN"/>
          </a:p>
        </p:txBody>
      </p:sp>
      <p:sp>
        <p:nvSpPr>
          <p:cNvPr id="6" name="灯片编号占位符 5">
            <a:extLst>
              <a:ext uri="{FF2B5EF4-FFF2-40B4-BE49-F238E27FC236}">
                <a16:creationId xmlns:a16="http://schemas.microsoft.com/office/drawing/2014/main" id="{055E8B2B-3C6B-7D41-B702-506723ABDC5B}"/>
              </a:ext>
            </a:extLst>
          </p:cNvPr>
          <p:cNvSpPr>
            <a:spLocks noGrp="1"/>
          </p:cNvSpPr>
          <p:nvPr>
            <p:ph type="sldNum" sz="quarter" idx="12"/>
          </p:nvPr>
        </p:nvSpPr>
        <p:spPr/>
        <p:txBody>
          <a:bodyPr/>
          <a:lstStyle/>
          <a:p>
            <a:fld id="{BCFAA6ED-95C3-9546-BFD5-25AB245E25B8}" type="slidenum">
              <a:rPr lang="en-CN" smtClean="0"/>
              <a:t>‹#›</a:t>
            </a:fld>
            <a:endParaRPr lang="en-CN"/>
          </a:p>
        </p:txBody>
      </p:sp>
    </p:spTree>
    <p:extLst>
      <p:ext uri="{BB962C8B-B14F-4D97-AF65-F5344CB8AC3E}">
        <p14:creationId xmlns:p14="http://schemas.microsoft.com/office/powerpoint/2010/main" val="13401649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7ABFAC8D-3F33-B246-A48A-630BDFE29DCF}"/>
              </a:ext>
            </a:extLst>
          </p:cNvPr>
          <p:cNvSpPr>
            <a:spLocks noGrp="1"/>
          </p:cNvSpPr>
          <p:nvPr>
            <p:ph type="title" orient="vert"/>
          </p:nvPr>
        </p:nvSpPr>
        <p:spPr>
          <a:xfrm>
            <a:off x="8724901" y="365125"/>
            <a:ext cx="2628900" cy="5811838"/>
          </a:xfrm>
        </p:spPr>
        <p:txBody>
          <a:bodyPr vert="eaVert"/>
          <a:lstStyle/>
          <a:p>
            <a:r>
              <a:rPr kumimoji="1" lang="en-US" altLang="zh-CN"/>
              <a:t>Click to edit Master title style</a:t>
            </a:r>
            <a:endParaRPr kumimoji="1" lang="zh-CN" altLang="en-US"/>
          </a:p>
        </p:txBody>
      </p:sp>
      <p:sp>
        <p:nvSpPr>
          <p:cNvPr id="3" name="竖排文字占位符 2">
            <a:extLst>
              <a:ext uri="{FF2B5EF4-FFF2-40B4-BE49-F238E27FC236}">
                <a16:creationId xmlns:a16="http://schemas.microsoft.com/office/drawing/2014/main" id="{7C2A5E54-0806-0F41-A122-86742E5DAB4A}"/>
              </a:ext>
            </a:extLst>
          </p:cNvPr>
          <p:cNvSpPr>
            <a:spLocks noGrp="1"/>
          </p:cNvSpPr>
          <p:nvPr>
            <p:ph type="body" orient="vert" idx="1"/>
          </p:nvPr>
        </p:nvSpPr>
        <p:spPr>
          <a:xfrm>
            <a:off x="838201" y="365125"/>
            <a:ext cx="7734300" cy="5811838"/>
          </a:xfrm>
        </p:spPr>
        <p:txBody>
          <a:bodyPr vert="eaVert"/>
          <a:lstStyle/>
          <a:p>
            <a:pPr lvl="0"/>
            <a:r>
              <a:rPr kumimoji="1" lang="en-US" altLang="zh-CN"/>
              <a:t>Click to edit Master text styles</a:t>
            </a:r>
          </a:p>
          <a:p>
            <a:pPr lvl="1"/>
            <a:r>
              <a:rPr kumimoji="1" lang="en-US" altLang="zh-CN"/>
              <a:t>Second level</a:t>
            </a:r>
          </a:p>
          <a:p>
            <a:pPr lvl="2"/>
            <a:r>
              <a:rPr kumimoji="1" lang="en-US" altLang="zh-CN"/>
              <a:t>Third level</a:t>
            </a:r>
          </a:p>
          <a:p>
            <a:pPr lvl="3"/>
            <a:r>
              <a:rPr kumimoji="1" lang="en-US" altLang="zh-CN"/>
              <a:t>Fourth level</a:t>
            </a:r>
          </a:p>
          <a:p>
            <a:pPr lvl="4"/>
            <a:r>
              <a:rPr kumimoji="1" lang="en-US" altLang="zh-CN"/>
              <a:t>Fifth level</a:t>
            </a:r>
            <a:endParaRPr kumimoji="1" lang="zh-CN" altLang="en-US"/>
          </a:p>
        </p:txBody>
      </p:sp>
      <p:sp>
        <p:nvSpPr>
          <p:cNvPr id="4" name="日期占位符 3">
            <a:extLst>
              <a:ext uri="{FF2B5EF4-FFF2-40B4-BE49-F238E27FC236}">
                <a16:creationId xmlns:a16="http://schemas.microsoft.com/office/drawing/2014/main" id="{B8662DCA-3D69-604A-92FE-CDACA56D3FDB}"/>
              </a:ext>
            </a:extLst>
          </p:cNvPr>
          <p:cNvSpPr>
            <a:spLocks noGrp="1"/>
          </p:cNvSpPr>
          <p:nvPr>
            <p:ph type="dt" sz="half" idx="10"/>
          </p:nvPr>
        </p:nvSpPr>
        <p:spPr/>
        <p:txBody>
          <a:bodyPr/>
          <a:lstStyle/>
          <a:p>
            <a:fld id="{C8822F57-8E37-3743-B151-D92E3BAD26EE}" type="datetime1">
              <a:rPr lang="en-US" smtClean="0"/>
              <a:t>10/20/26</a:t>
            </a:fld>
            <a:endParaRPr lang="en-CN"/>
          </a:p>
        </p:txBody>
      </p:sp>
      <p:sp>
        <p:nvSpPr>
          <p:cNvPr id="5" name="页脚占位符 4">
            <a:extLst>
              <a:ext uri="{FF2B5EF4-FFF2-40B4-BE49-F238E27FC236}">
                <a16:creationId xmlns:a16="http://schemas.microsoft.com/office/drawing/2014/main" id="{DD465FCD-E319-C948-9BE2-32FC5D97AC8F}"/>
              </a:ext>
            </a:extLst>
          </p:cNvPr>
          <p:cNvSpPr>
            <a:spLocks noGrp="1"/>
          </p:cNvSpPr>
          <p:nvPr>
            <p:ph type="ftr" sz="quarter" idx="11"/>
          </p:nvPr>
        </p:nvSpPr>
        <p:spPr/>
        <p:txBody>
          <a:bodyPr/>
          <a:lstStyle/>
          <a:p>
            <a:endParaRPr lang="en-CN"/>
          </a:p>
        </p:txBody>
      </p:sp>
      <p:sp>
        <p:nvSpPr>
          <p:cNvPr id="6" name="灯片编号占位符 5">
            <a:extLst>
              <a:ext uri="{FF2B5EF4-FFF2-40B4-BE49-F238E27FC236}">
                <a16:creationId xmlns:a16="http://schemas.microsoft.com/office/drawing/2014/main" id="{F5A11D62-4375-F941-8A83-C4E338835A63}"/>
              </a:ext>
            </a:extLst>
          </p:cNvPr>
          <p:cNvSpPr>
            <a:spLocks noGrp="1"/>
          </p:cNvSpPr>
          <p:nvPr>
            <p:ph type="sldNum" sz="quarter" idx="12"/>
          </p:nvPr>
        </p:nvSpPr>
        <p:spPr/>
        <p:txBody>
          <a:bodyPr/>
          <a:lstStyle/>
          <a:p>
            <a:fld id="{BCFAA6ED-95C3-9546-BFD5-25AB245E25B8}" type="slidenum">
              <a:rPr lang="en-CN" smtClean="0"/>
              <a:t>‹#›</a:t>
            </a:fld>
            <a:endParaRPr lang="en-CN"/>
          </a:p>
        </p:txBody>
      </p:sp>
    </p:spTree>
    <p:extLst>
      <p:ext uri="{BB962C8B-B14F-4D97-AF65-F5344CB8AC3E}">
        <p14:creationId xmlns:p14="http://schemas.microsoft.com/office/powerpoint/2010/main" val="1949158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FDBAC21B-D44A-A446-A439-041C1FC8D73B}"/>
              </a:ext>
            </a:extLst>
          </p:cNvPr>
          <p:cNvSpPr>
            <a:spLocks noGrp="1"/>
          </p:cNvSpPr>
          <p:nvPr>
            <p:ph type="title"/>
          </p:nvPr>
        </p:nvSpPr>
        <p:spPr>
          <a:xfrm>
            <a:off x="456000" y="365126"/>
            <a:ext cx="11280000" cy="1080000"/>
          </a:xfrm>
          <a:prstGeom prst="rect">
            <a:avLst/>
          </a:prstGeom>
        </p:spPr>
        <p:txBody>
          <a:bodyPr vert="horz" lIns="91440" tIns="45720" rIns="91440" bIns="45720" rtlCol="0" anchor="ctr">
            <a:normAutofit/>
          </a:bodyPr>
          <a:lstStyle/>
          <a:p>
            <a:r>
              <a:rPr kumimoji="1" lang="zh-CN" altLang="en-US" dirty="0"/>
              <a:t>单击此处编辑母版标题样式</a:t>
            </a:r>
          </a:p>
        </p:txBody>
      </p:sp>
      <p:sp>
        <p:nvSpPr>
          <p:cNvPr id="3" name="文本占位符 2">
            <a:extLst>
              <a:ext uri="{FF2B5EF4-FFF2-40B4-BE49-F238E27FC236}">
                <a16:creationId xmlns:a16="http://schemas.microsoft.com/office/drawing/2014/main" id="{6323365F-9688-2B4B-A433-412D4ED3DF6C}"/>
              </a:ext>
            </a:extLst>
          </p:cNvPr>
          <p:cNvSpPr>
            <a:spLocks noGrp="1"/>
          </p:cNvSpPr>
          <p:nvPr>
            <p:ph type="body" idx="1"/>
          </p:nvPr>
        </p:nvSpPr>
        <p:spPr>
          <a:xfrm>
            <a:off x="456000" y="1445126"/>
            <a:ext cx="11280000" cy="4911225"/>
          </a:xfrm>
          <a:prstGeom prst="rect">
            <a:avLst/>
          </a:prstGeom>
        </p:spPr>
        <p:txBody>
          <a:bodyPr vert="horz" lIns="91440" tIns="45720" rIns="91440" bIns="45720" rtlCol="0">
            <a:normAutofit/>
          </a:bodyPr>
          <a:lstStyle/>
          <a:p>
            <a:pPr lvl="0"/>
            <a:r>
              <a:rPr kumimoji="1" lang="zh-CN" altLang="en-US" dirty="0"/>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4" name="日期占位符 3">
            <a:extLst>
              <a:ext uri="{FF2B5EF4-FFF2-40B4-BE49-F238E27FC236}">
                <a16:creationId xmlns:a16="http://schemas.microsoft.com/office/drawing/2014/main" id="{69E32912-1B8E-2B4D-8000-1AFCB713D3EE}"/>
              </a:ext>
            </a:extLst>
          </p:cNvPr>
          <p:cNvSpPr>
            <a:spLocks noGrp="1"/>
          </p:cNvSpPr>
          <p:nvPr>
            <p:ph type="dt" sz="half" idx="2"/>
          </p:nvPr>
        </p:nvSpPr>
        <p:spPr>
          <a:xfrm>
            <a:off x="456001" y="6356352"/>
            <a:ext cx="3114300" cy="365125"/>
          </a:xfrm>
          <a:prstGeom prst="rect">
            <a:avLst/>
          </a:prstGeom>
        </p:spPr>
        <p:txBody>
          <a:bodyPr vert="horz" lIns="91440" tIns="45720" rIns="91440" bIns="45720" rtlCol="0" anchor="ctr"/>
          <a:lstStyle>
            <a:lvl1pPr algn="l">
              <a:defRPr sz="900">
                <a:solidFill>
                  <a:srgbClr val="002060"/>
                </a:solidFill>
              </a:defRPr>
            </a:lvl1pPr>
          </a:lstStyle>
          <a:p>
            <a:fld id="{64056758-BFAA-7A43-8050-89AAD7E84EBC}" type="datetime1">
              <a:rPr lang="en-US" smtClean="0"/>
              <a:t>10/20/26</a:t>
            </a:fld>
            <a:endParaRPr lang="en-CN"/>
          </a:p>
        </p:txBody>
      </p:sp>
      <p:sp>
        <p:nvSpPr>
          <p:cNvPr id="5" name="页脚占位符 4">
            <a:extLst>
              <a:ext uri="{FF2B5EF4-FFF2-40B4-BE49-F238E27FC236}">
                <a16:creationId xmlns:a16="http://schemas.microsoft.com/office/drawing/2014/main" id="{A37D7321-574C-DC46-861D-4437F5A6EABB}"/>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rgbClr val="002060"/>
                </a:solidFill>
              </a:defRPr>
            </a:lvl1pPr>
          </a:lstStyle>
          <a:p>
            <a:endParaRPr lang="en-CN"/>
          </a:p>
        </p:txBody>
      </p:sp>
      <p:sp>
        <p:nvSpPr>
          <p:cNvPr id="6" name="灯片编号占位符 5">
            <a:extLst>
              <a:ext uri="{FF2B5EF4-FFF2-40B4-BE49-F238E27FC236}">
                <a16:creationId xmlns:a16="http://schemas.microsoft.com/office/drawing/2014/main" id="{826969B8-E098-0542-8B91-C39F39F8C323}"/>
              </a:ext>
            </a:extLst>
          </p:cNvPr>
          <p:cNvSpPr>
            <a:spLocks noGrp="1"/>
          </p:cNvSpPr>
          <p:nvPr>
            <p:ph type="sldNum" sz="quarter" idx="4"/>
          </p:nvPr>
        </p:nvSpPr>
        <p:spPr>
          <a:xfrm>
            <a:off x="8643899" y="6356352"/>
            <a:ext cx="3092100" cy="365125"/>
          </a:xfrm>
          <a:prstGeom prst="rect">
            <a:avLst/>
          </a:prstGeom>
        </p:spPr>
        <p:txBody>
          <a:bodyPr vert="horz" lIns="91440" tIns="45720" rIns="91440" bIns="45720" rtlCol="0" anchor="ctr"/>
          <a:lstStyle>
            <a:lvl1pPr algn="r">
              <a:defRPr sz="900">
                <a:solidFill>
                  <a:srgbClr val="002060"/>
                </a:solidFill>
              </a:defRPr>
            </a:lvl1pPr>
          </a:lstStyle>
          <a:p>
            <a:fld id="{BCFAA6ED-95C3-9546-BFD5-25AB245E25B8}" type="slidenum">
              <a:rPr lang="en-CN" smtClean="0"/>
              <a:t>‹#›</a:t>
            </a:fld>
            <a:endParaRPr lang="en-CN"/>
          </a:p>
        </p:txBody>
      </p:sp>
    </p:spTree>
    <p:extLst>
      <p:ext uri="{BB962C8B-B14F-4D97-AF65-F5344CB8AC3E}">
        <p14:creationId xmlns:p14="http://schemas.microsoft.com/office/powerpoint/2010/main" val="2642969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3" r:id="rId3"/>
    <p:sldLayoutId id="214748367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hf hdr="0" ftr="0" dt="0"/>
  <p:txStyles>
    <p:titleStyle>
      <a:lvl1pPr algn="ctr" defTabSz="685800" rtl="0" eaLnBrk="1" latinLnBrk="0" hangingPunct="1">
        <a:lnSpc>
          <a:spcPct val="90000"/>
        </a:lnSpc>
        <a:spcBef>
          <a:spcPct val="0"/>
        </a:spcBef>
        <a:buNone/>
        <a:defRPr sz="4000" b="1" kern="1200">
          <a:solidFill>
            <a:srgbClr val="002060"/>
          </a:solidFill>
          <a:latin typeface="Microsoft YaHei" panose="020B0503020204020204" pitchFamily="34" charset="-122"/>
          <a:ea typeface="Microsoft YaHei" panose="020B0503020204020204" pitchFamily="34" charset="-122"/>
          <a:cs typeface="+mj-cs"/>
        </a:defRPr>
      </a:lvl1pPr>
    </p:titleStyle>
    <p:bodyStyle>
      <a:lvl1pPr marL="360000" indent="-360000" algn="l" defTabSz="685800" rtl="0" eaLnBrk="1" latinLnBrk="0" hangingPunct="1">
        <a:lnSpc>
          <a:spcPct val="120000"/>
        </a:lnSpc>
        <a:spcBef>
          <a:spcPts val="2000"/>
        </a:spcBef>
        <a:buFont typeface="Wingdings" pitchFamily="2" charset="2"/>
        <a:buChar char="n"/>
        <a:defRPr sz="2000" kern="1200">
          <a:solidFill>
            <a:srgbClr val="002060"/>
          </a:solidFill>
          <a:latin typeface="+mn-lt"/>
          <a:ea typeface="+mn-ea"/>
          <a:cs typeface="+mn-cs"/>
        </a:defRPr>
      </a:lvl1pPr>
      <a:lvl2pPr marL="720000" indent="-360000" algn="l" defTabSz="685800" rtl="0" eaLnBrk="1" latinLnBrk="0" hangingPunct="1">
        <a:lnSpc>
          <a:spcPct val="120000"/>
        </a:lnSpc>
        <a:spcBef>
          <a:spcPts val="375"/>
        </a:spcBef>
        <a:buFont typeface="Wingdings" pitchFamily="2" charset="2"/>
        <a:buChar char="p"/>
        <a:defRPr sz="2000" kern="1200">
          <a:solidFill>
            <a:srgbClr val="002060"/>
          </a:solidFill>
          <a:latin typeface="+mn-lt"/>
          <a:ea typeface="+mn-ea"/>
          <a:cs typeface="+mn-cs"/>
        </a:defRPr>
      </a:lvl2pPr>
      <a:lvl3pPr marL="8572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3pPr>
      <a:lvl4pPr marL="12001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4pPr>
      <a:lvl5pPr marL="15430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s/_rels/slide6.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15.sv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png"/><Relationship Id="rId9" Type="http://schemas.openxmlformats.org/officeDocument/2006/relationships/image" Target="../media/image16.sv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1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5.sv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8.svg"/><Relationship Id="rId5" Type="http://schemas.openxmlformats.org/officeDocument/2006/relationships/image" Target="../media/image24.sv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5.sv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18.svg"/><Relationship Id="rId5" Type="http://schemas.openxmlformats.org/officeDocument/2006/relationships/image" Target="../media/image24.sv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5.sv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18.svg"/><Relationship Id="rId5" Type="http://schemas.openxmlformats.org/officeDocument/2006/relationships/image" Target="../media/image24.sv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18" Type="http://schemas.openxmlformats.org/officeDocument/2006/relationships/image" Target="../media/image41.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17" Type="http://schemas.openxmlformats.org/officeDocument/2006/relationships/image" Target="../media/image40.png"/><Relationship Id="rId2" Type="http://schemas.openxmlformats.org/officeDocument/2006/relationships/notesSlide" Target="../notesSlides/notesSlide17.xml"/><Relationship Id="rId16" Type="http://schemas.openxmlformats.org/officeDocument/2006/relationships/image" Target="../media/image39.png"/><Relationship Id="rId20" Type="http://schemas.openxmlformats.org/officeDocument/2006/relationships/image" Target="../media/image43.png"/><Relationship Id="rId1" Type="http://schemas.openxmlformats.org/officeDocument/2006/relationships/slideLayout" Target="../slideLayouts/slideLayout3.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5" Type="http://schemas.openxmlformats.org/officeDocument/2006/relationships/image" Target="../media/image38.jpeg"/><Relationship Id="rId10" Type="http://schemas.openxmlformats.org/officeDocument/2006/relationships/image" Target="../media/image33.png"/><Relationship Id="rId19" Type="http://schemas.openxmlformats.org/officeDocument/2006/relationships/image" Target="../media/image42.png"/><Relationship Id="rId4" Type="http://schemas.openxmlformats.org/officeDocument/2006/relationships/image" Target="../media/image27.png"/><Relationship Id="rId9" Type="http://schemas.openxmlformats.org/officeDocument/2006/relationships/image" Target="../media/image32.png"/><Relationship Id="rId1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46.svg"/><Relationship Id="rId4" Type="http://schemas.openxmlformats.org/officeDocument/2006/relationships/image" Target="../media/image45.sv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49.svg"/><Relationship Id="rId5" Type="http://schemas.openxmlformats.org/officeDocument/2006/relationships/image" Target="../media/image48.svg"/><Relationship Id="rId4" Type="http://schemas.openxmlformats.org/officeDocument/2006/relationships/image" Target="../media/image45.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5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40.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18" Type="http://schemas.openxmlformats.org/officeDocument/2006/relationships/image" Target="../media/image41.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17" Type="http://schemas.openxmlformats.org/officeDocument/2006/relationships/image" Target="../media/image40.png"/><Relationship Id="rId2" Type="http://schemas.openxmlformats.org/officeDocument/2006/relationships/notesSlide" Target="../notesSlides/notesSlide29.xml"/><Relationship Id="rId16" Type="http://schemas.openxmlformats.org/officeDocument/2006/relationships/image" Target="../media/image39.png"/><Relationship Id="rId20" Type="http://schemas.openxmlformats.org/officeDocument/2006/relationships/image" Target="../media/image43.png"/><Relationship Id="rId1" Type="http://schemas.openxmlformats.org/officeDocument/2006/relationships/slideLayout" Target="../slideLayouts/slideLayout3.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5" Type="http://schemas.openxmlformats.org/officeDocument/2006/relationships/image" Target="../media/image38.jpeg"/><Relationship Id="rId10" Type="http://schemas.openxmlformats.org/officeDocument/2006/relationships/image" Target="../media/image33.png"/><Relationship Id="rId19" Type="http://schemas.openxmlformats.org/officeDocument/2006/relationships/image" Target="../media/image42.png"/><Relationship Id="rId4" Type="http://schemas.openxmlformats.org/officeDocument/2006/relationships/image" Target="../media/image27.png"/><Relationship Id="rId9" Type="http://schemas.openxmlformats.org/officeDocument/2006/relationships/image" Target="../media/image32.png"/><Relationship Id="rId1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620.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2.xml"/><Relationship Id="rId1" Type="http://schemas.openxmlformats.org/officeDocument/2006/relationships/slideLayout" Target="../slideLayouts/slideLayout4.xml"/><Relationship Id="rId4" Type="http://schemas.openxmlformats.org/officeDocument/2006/relationships/image" Target="../media/image62.png"/></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3.xml"/><Relationship Id="rId1" Type="http://schemas.openxmlformats.org/officeDocument/2006/relationships/slideLayout" Target="../slideLayouts/slideLayout4.xml"/><Relationship Id="rId4" Type="http://schemas.openxmlformats.org/officeDocument/2006/relationships/image" Target="../media/image64.png"/></Relationships>
</file>

<file path=ppt/slides/_rels/slide5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5.xml"/><Relationship Id="rId1" Type="http://schemas.openxmlformats.org/officeDocument/2006/relationships/slideLayout" Target="../slideLayouts/slideLayout4.xml"/><Relationship Id="rId4" Type="http://schemas.openxmlformats.org/officeDocument/2006/relationships/image" Target="../media/image67.png"/></Relationships>
</file>

<file path=ppt/slides/_rels/slide5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6.xml"/><Relationship Id="rId1" Type="http://schemas.openxmlformats.org/officeDocument/2006/relationships/slideLayout" Target="../slideLayouts/slideLayout4.xml"/><Relationship Id="rId4" Type="http://schemas.openxmlformats.org/officeDocument/2006/relationships/image" Target="../media/image69.png"/></Relationships>
</file>

<file path=ppt/slides/_rels/slide5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7.xml"/><Relationship Id="rId1" Type="http://schemas.openxmlformats.org/officeDocument/2006/relationships/slideLayout" Target="../slideLayouts/slideLayout4.xml"/><Relationship Id="rId4" Type="http://schemas.openxmlformats.org/officeDocument/2006/relationships/image" Target="../media/image70.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hyperlink" Target="ambisql-demonstration.mp4" TargetMode="External"/><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9.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9.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9.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9.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9.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VLDB 2026 (@VLDBconf) / Posts / X">
            <a:extLst>
              <a:ext uri="{FF2B5EF4-FFF2-40B4-BE49-F238E27FC236}">
                <a16:creationId xmlns:a16="http://schemas.microsoft.com/office/drawing/2014/main" id="{64901520-802E-C13F-EC9E-8AC229B754C6}"/>
              </a:ext>
            </a:extLst>
          </p:cNvPr>
          <p:cNvPicPr>
            <a:picLocks noChangeAspect="1"/>
          </p:cNvPicPr>
          <p:nvPr/>
        </p:nvPicPr>
        <p:blipFill>
          <a:blip r:embed="rId3"/>
          <a:srcRect t="25901" b="28251"/>
          <a:stretch>
            <a:fillRect/>
          </a:stretch>
        </p:blipFill>
        <p:spPr>
          <a:xfrm>
            <a:off x="9604645" y="145005"/>
            <a:ext cx="2587355" cy="1186271"/>
          </a:xfrm>
          <a:prstGeom prst="rect">
            <a:avLst/>
          </a:prstGeom>
        </p:spPr>
      </p:pic>
      <p:sp>
        <p:nvSpPr>
          <p:cNvPr id="2" name="Title 1">
            <a:extLst>
              <a:ext uri="{FF2B5EF4-FFF2-40B4-BE49-F238E27FC236}">
                <a16:creationId xmlns:a16="http://schemas.microsoft.com/office/drawing/2014/main" id="{E37BBAEF-95E4-5BE0-142B-BA9FC77A1D54}"/>
              </a:ext>
            </a:extLst>
          </p:cNvPr>
          <p:cNvSpPr>
            <a:spLocks noGrp="1"/>
          </p:cNvSpPr>
          <p:nvPr>
            <p:ph type="ctrTitle"/>
          </p:nvPr>
        </p:nvSpPr>
        <p:spPr/>
        <p:txBody>
          <a:bodyPr>
            <a:normAutofit/>
          </a:bodyPr>
          <a:lstStyle/>
          <a:p>
            <a:r>
              <a:rPr lang="en-US" dirty="0"/>
              <a:t>Bridging LLMs and Database Systems: A Deep Dive into</a:t>
            </a:r>
            <a:br>
              <a:rPr lang="en-US" dirty="0"/>
            </a:br>
            <a:r>
              <a:rPr lang="en-US" dirty="0"/>
              <a:t>Enhanced Relational Operators</a:t>
            </a:r>
            <a:endParaRPr lang="en-CN" dirty="0"/>
          </a:p>
        </p:txBody>
      </p:sp>
      <p:sp>
        <p:nvSpPr>
          <p:cNvPr id="3" name="Subtitle 2">
            <a:extLst>
              <a:ext uri="{FF2B5EF4-FFF2-40B4-BE49-F238E27FC236}">
                <a16:creationId xmlns:a16="http://schemas.microsoft.com/office/drawing/2014/main" id="{30652641-DEFE-103E-1EC3-1660A2AD120A}"/>
              </a:ext>
            </a:extLst>
          </p:cNvPr>
          <p:cNvSpPr>
            <a:spLocks noGrp="1"/>
          </p:cNvSpPr>
          <p:nvPr>
            <p:ph type="subTitle" idx="1"/>
          </p:nvPr>
        </p:nvSpPr>
        <p:spPr>
          <a:xfrm>
            <a:off x="1422400" y="3965923"/>
            <a:ext cx="9347200" cy="1655762"/>
          </a:xfrm>
        </p:spPr>
        <p:txBody>
          <a:bodyPr/>
          <a:lstStyle/>
          <a:p>
            <a:r>
              <a:rPr lang="en-US" dirty="0" err="1"/>
              <a:t>Tian</a:t>
            </a:r>
            <a:r>
              <a:rPr lang="en-US" altLang="zh-CN" dirty="0" err="1"/>
              <a:t>jing</a:t>
            </a:r>
            <a:r>
              <a:rPr lang="zh-CN" altLang="en-US" dirty="0"/>
              <a:t> </a:t>
            </a:r>
            <a:r>
              <a:rPr lang="en-US" altLang="zh-CN" dirty="0"/>
              <a:t>Zeng,</a:t>
            </a:r>
            <a:r>
              <a:rPr lang="zh-CN" altLang="en-US" dirty="0"/>
              <a:t> </a:t>
            </a:r>
            <a:r>
              <a:rPr lang="en-US" altLang="zh-CN" dirty="0"/>
              <a:t>Yin</a:t>
            </a:r>
            <a:r>
              <a:rPr lang="zh-CN" altLang="en-US" dirty="0"/>
              <a:t> </a:t>
            </a:r>
            <a:r>
              <a:rPr lang="en-US" altLang="zh-CN" dirty="0"/>
              <a:t>Lin,</a:t>
            </a:r>
            <a:r>
              <a:rPr lang="zh-CN" altLang="en-US" dirty="0"/>
              <a:t> </a:t>
            </a:r>
            <a:r>
              <a:rPr lang="en-US" altLang="zh-CN" dirty="0"/>
              <a:t>Rong</a:t>
            </a:r>
            <a:r>
              <a:rPr lang="zh-CN" altLang="en-US" dirty="0"/>
              <a:t> </a:t>
            </a:r>
            <a:r>
              <a:rPr lang="en-US" altLang="zh-CN" dirty="0"/>
              <a:t>Zhu,</a:t>
            </a:r>
            <a:r>
              <a:rPr lang="zh-CN" altLang="en-US" dirty="0"/>
              <a:t> </a:t>
            </a:r>
            <a:r>
              <a:rPr lang="en-US" altLang="zh-CN" dirty="0"/>
              <a:t>Bolin</a:t>
            </a:r>
            <a:r>
              <a:rPr lang="zh-CN" altLang="en-US" dirty="0"/>
              <a:t> </a:t>
            </a:r>
            <a:r>
              <a:rPr lang="en-US" altLang="zh-CN" dirty="0"/>
              <a:t>Ding,</a:t>
            </a:r>
            <a:r>
              <a:rPr lang="zh-CN" altLang="en-US" dirty="0"/>
              <a:t> </a:t>
            </a:r>
            <a:r>
              <a:rPr lang="en-US" altLang="zh-CN" dirty="0" err="1"/>
              <a:t>Jingren</a:t>
            </a:r>
            <a:r>
              <a:rPr lang="zh-CN" altLang="en-US" dirty="0"/>
              <a:t> </a:t>
            </a:r>
            <a:r>
              <a:rPr lang="en-US" altLang="zh-CN" dirty="0"/>
              <a:t>Zhou</a:t>
            </a:r>
          </a:p>
        </p:txBody>
      </p:sp>
      <p:sp>
        <p:nvSpPr>
          <p:cNvPr id="4" name="Slide Number Placeholder 3">
            <a:extLst>
              <a:ext uri="{FF2B5EF4-FFF2-40B4-BE49-F238E27FC236}">
                <a16:creationId xmlns:a16="http://schemas.microsoft.com/office/drawing/2014/main" id="{45623524-19ED-CEEC-5CBA-61657DB6A8A7}"/>
              </a:ext>
            </a:extLst>
          </p:cNvPr>
          <p:cNvSpPr>
            <a:spLocks noGrp="1"/>
          </p:cNvSpPr>
          <p:nvPr>
            <p:ph type="sldNum" sz="quarter" idx="12"/>
          </p:nvPr>
        </p:nvSpPr>
        <p:spPr/>
        <p:txBody>
          <a:bodyPr/>
          <a:lstStyle/>
          <a:p>
            <a:fld id="{BCFAA6ED-95C3-9546-BFD5-25AB245E25B8}" type="slidenum">
              <a:rPr lang="en-CN" smtClean="0"/>
              <a:t>1</a:t>
            </a:fld>
            <a:endParaRPr lang="en-CN"/>
          </a:p>
        </p:txBody>
      </p:sp>
      <p:sp>
        <p:nvSpPr>
          <p:cNvPr id="5" name="任意多边形: 形状 5">
            <a:extLst>
              <a:ext uri="{FF2B5EF4-FFF2-40B4-BE49-F238E27FC236}">
                <a16:creationId xmlns:a16="http://schemas.microsoft.com/office/drawing/2014/main" id="{F09A837C-77DD-6E83-5F78-44BE4A3D479F}"/>
              </a:ext>
            </a:extLst>
          </p:cNvPr>
          <p:cNvSpPr>
            <a:spLocks noGrp="1"/>
          </p:cNvSpPr>
          <p:nvPr/>
        </p:nvSpPr>
        <p:spPr>
          <a:xfrm>
            <a:off x="5363936" y="5200206"/>
            <a:ext cx="245601" cy="158454"/>
          </a:xfrm>
          <a:custGeom>
            <a:avLst/>
            <a:gdLst>
              <a:gd name="connsiteX0" fmla="*/ 1121194 w 1494530"/>
              <a:gd name="connsiteY0" fmla="*/ 735960 h 964223"/>
              <a:gd name="connsiteX1" fmla="*/ 1389631 w 1494530"/>
              <a:gd name="connsiteY1" fmla="*/ 241086 h 964223"/>
              <a:gd name="connsiteX2" fmla="*/ 1002497 w 1494530"/>
              <a:gd name="connsiteY2" fmla="*/ 40 h 964223"/>
              <a:gd name="connsiteX3" fmla="*/ 648233 w 1494530"/>
              <a:gd name="connsiteY3" fmla="*/ 73084 h 964223"/>
              <a:gd name="connsiteX4" fmla="*/ 52923 w 1494530"/>
              <a:gd name="connsiteY4" fmla="*/ 567959 h 964223"/>
              <a:gd name="connsiteX5" fmla="*/ 288490 w 1494530"/>
              <a:gd name="connsiteY5" fmla="*/ 964223 h 964223"/>
              <a:gd name="connsiteX6" fmla="*/ 730408 w 1494530"/>
              <a:gd name="connsiteY6" fmla="*/ 845526 h 964223"/>
              <a:gd name="connsiteX7" fmla="*/ 726755 w 1494530"/>
              <a:gd name="connsiteY7" fmla="*/ 834570 h 964223"/>
              <a:gd name="connsiteX8" fmla="*/ 226403 w 1494530"/>
              <a:gd name="connsiteY8" fmla="*/ 851005 h 964223"/>
              <a:gd name="connsiteX9" fmla="*/ 226403 w 1494530"/>
              <a:gd name="connsiteY9" fmla="*/ 851005 h 964223"/>
              <a:gd name="connsiteX10" fmla="*/ 184402 w 1494530"/>
              <a:gd name="connsiteY10" fmla="*/ 796222 h 964223"/>
              <a:gd name="connsiteX11" fmla="*/ 348752 w 1494530"/>
              <a:gd name="connsiteY11" fmla="*/ 628220 h 964223"/>
              <a:gd name="connsiteX12" fmla="*/ 335969 w 1494530"/>
              <a:gd name="connsiteY12" fmla="*/ 505871 h 964223"/>
              <a:gd name="connsiteX13" fmla="*/ 496666 w 1494530"/>
              <a:gd name="connsiteY13" fmla="*/ 535089 h 964223"/>
              <a:gd name="connsiteX14" fmla="*/ 761451 w 1494530"/>
              <a:gd name="connsiteY14" fmla="*/ 434653 h 964223"/>
              <a:gd name="connsiteX15" fmla="*/ 770582 w 1494530"/>
              <a:gd name="connsiteY15" fmla="*/ 469349 h 964223"/>
              <a:gd name="connsiteX16" fmla="*/ 799800 w 1494530"/>
              <a:gd name="connsiteY16" fmla="*/ 469349 h 964223"/>
              <a:gd name="connsiteX17" fmla="*/ 779712 w 1494530"/>
              <a:gd name="connsiteY17" fmla="*/ 412740 h 964223"/>
              <a:gd name="connsiteX18" fmla="*/ 701190 w 1494530"/>
              <a:gd name="connsiteY18" fmla="*/ 370739 h 964223"/>
              <a:gd name="connsiteX19" fmla="*/ 743190 w 1494530"/>
              <a:gd name="connsiteY19" fmla="*/ 405435 h 964223"/>
              <a:gd name="connsiteX20" fmla="*/ 387100 w 1494530"/>
              <a:gd name="connsiteY20" fmla="*/ 474827 h 964223"/>
              <a:gd name="connsiteX21" fmla="*/ 469275 w 1494530"/>
              <a:gd name="connsiteY21" fmla="*/ 383522 h 964223"/>
              <a:gd name="connsiteX22" fmla="*/ 434579 w 1494530"/>
              <a:gd name="connsiteY22" fmla="*/ 314130 h 964223"/>
              <a:gd name="connsiteX23" fmla="*/ 1044498 w 1494530"/>
              <a:gd name="connsiteY23" fmla="*/ 146128 h 964223"/>
              <a:gd name="connsiteX24" fmla="*/ 978758 w 1494530"/>
              <a:gd name="connsiteY24" fmla="*/ 96824 h 964223"/>
              <a:gd name="connsiteX25" fmla="*/ 1007975 w 1494530"/>
              <a:gd name="connsiteY25" fmla="*/ 76736 h 964223"/>
              <a:gd name="connsiteX26" fmla="*/ 1287369 w 1494530"/>
              <a:gd name="connsiteY26" fmla="*/ 241086 h 964223"/>
              <a:gd name="connsiteX27" fmla="*/ 1276413 w 1494530"/>
              <a:gd name="connsiteY27" fmla="*/ 290391 h 964223"/>
              <a:gd name="connsiteX28" fmla="*/ 1066411 w 1494530"/>
              <a:gd name="connsiteY28" fmla="*/ 602655 h 964223"/>
              <a:gd name="connsiteX29" fmla="*/ 980584 w 1494530"/>
              <a:gd name="connsiteY29" fmla="*/ 728656 h 964223"/>
              <a:gd name="connsiteX30" fmla="*/ 947714 w 1494530"/>
              <a:gd name="connsiteY30" fmla="*/ 841874 h 964223"/>
              <a:gd name="connsiteX31" fmla="*/ 1491893 w 1494530"/>
              <a:gd name="connsiteY31" fmla="*/ 763352 h 964223"/>
              <a:gd name="connsiteX32" fmla="*/ 1486415 w 1494530"/>
              <a:gd name="connsiteY32" fmla="*/ 754221 h 964223"/>
              <a:gd name="connsiteX33" fmla="*/ 1121194 w 1494530"/>
              <a:gd name="connsiteY33" fmla="*/ 735960 h 964223"/>
            </a:gdLst>
            <a:ahLst/>
            <a:cxnLst/>
            <a:rect l="l" t="t" r="r" b="b"/>
            <a:pathLst>
              <a:path w="1494530" h="964223">
                <a:moveTo>
                  <a:pt x="1121194" y="735960"/>
                </a:moveTo>
                <a:cubicBezTo>
                  <a:pt x="1221630" y="593524"/>
                  <a:pt x="1396936" y="381696"/>
                  <a:pt x="1389631" y="241086"/>
                </a:cubicBezTo>
                <a:cubicBezTo>
                  <a:pt x="1382327" y="58475"/>
                  <a:pt x="1190586" y="-1786"/>
                  <a:pt x="1002497" y="40"/>
                </a:cubicBezTo>
                <a:cubicBezTo>
                  <a:pt x="871018" y="1866"/>
                  <a:pt x="737712" y="40214"/>
                  <a:pt x="648233" y="73084"/>
                </a:cubicBezTo>
                <a:cubicBezTo>
                  <a:pt x="339621" y="186303"/>
                  <a:pt x="158837" y="367087"/>
                  <a:pt x="52923" y="567959"/>
                </a:cubicBezTo>
                <a:cubicBezTo>
                  <a:pt x="-60296" y="767004"/>
                  <a:pt x="3618" y="956919"/>
                  <a:pt x="288490" y="964223"/>
                </a:cubicBezTo>
                <a:cubicBezTo>
                  <a:pt x="480231" y="956919"/>
                  <a:pt x="608059" y="909440"/>
                  <a:pt x="730408" y="845526"/>
                </a:cubicBezTo>
                <a:cubicBezTo>
                  <a:pt x="737712" y="841874"/>
                  <a:pt x="734060" y="832744"/>
                  <a:pt x="726755" y="834570"/>
                </a:cubicBezTo>
                <a:cubicBezTo>
                  <a:pt x="613537" y="861961"/>
                  <a:pt x="348752" y="916744"/>
                  <a:pt x="226403" y="851005"/>
                </a:cubicBezTo>
                <a:cubicBezTo>
                  <a:pt x="226403" y="851005"/>
                  <a:pt x="226403" y="851005"/>
                  <a:pt x="226403" y="851005"/>
                </a:cubicBezTo>
                <a:cubicBezTo>
                  <a:pt x="209968" y="841874"/>
                  <a:pt x="191707" y="829091"/>
                  <a:pt x="184402" y="796222"/>
                </a:cubicBezTo>
                <a:cubicBezTo>
                  <a:pt x="175272" y="725004"/>
                  <a:pt x="286664" y="651959"/>
                  <a:pt x="348752" y="628220"/>
                </a:cubicBezTo>
                <a:lnTo>
                  <a:pt x="335969" y="505871"/>
                </a:lnTo>
                <a:cubicBezTo>
                  <a:pt x="387100" y="524132"/>
                  <a:pt x="440057" y="535089"/>
                  <a:pt x="496666" y="535089"/>
                </a:cubicBezTo>
                <a:cubicBezTo>
                  <a:pt x="602580" y="535089"/>
                  <a:pt x="693886" y="496740"/>
                  <a:pt x="761451" y="434653"/>
                </a:cubicBezTo>
                <a:cubicBezTo>
                  <a:pt x="765104" y="443783"/>
                  <a:pt x="768756" y="456566"/>
                  <a:pt x="770582" y="469349"/>
                </a:cubicBezTo>
                <a:lnTo>
                  <a:pt x="799800" y="469349"/>
                </a:lnTo>
                <a:cubicBezTo>
                  <a:pt x="799800" y="438305"/>
                  <a:pt x="779712" y="412740"/>
                  <a:pt x="779712" y="412740"/>
                </a:cubicBezTo>
                <a:cubicBezTo>
                  <a:pt x="748669" y="370739"/>
                  <a:pt x="701190" y="370739"/>
                  <a:pt x="701190" y="370739"/>
                </a:cubicBezTo>
                <a:cubicBezTo>
                  <a:pt x="701190" y="370739"/>
                  <a:pt x="723103" y="381696"/>
                  <a:pt x="743190" y="405435"/>
                </a:cubicBezTo>
                <a:cubicBezTo>
                  <a:pt x="584319" y="544219"/>
                  <a:pt x="387100" y="474827"/>
                  <a:pt x="387100" y="474827"/>
                </a:cubicBezTo>
                <a:lnTo>
                  <a:pt x="469275" y="383522"/>
                </a:lnTo>
                <a:lnTo>
                  <a:pt x="434579" y="314130"/>
                </a:lnTo>
                <a:cubicBezTo>
                  <a:pt x="622667" y="246564"/>
                  <a:pt x="781539" y="193607"/>
                  <a:pt x="1044498" y="146128"/>
                </a:cubicBezTo>
                <a:lnTo>
                  <a:pt x="978758" y="96824"/>
                </a:lnTo>
                <a:lnTo>
                  <a:pt x="1007975" y="76736"/>
                </a:lnTo>
                <a:cubicBezTo>
                  <a:pt x="1174151" y="122389"/>
                  <a:pt x="1283717" y="155259"/>
                  <a:pt x="1287369" y="241086"/>
                </a:cubicBezTo>
                <a:cubicBezTo>
                  <a:pt x="1285543" y="255695"/>
                  <a:pt x="1283717" y="272130"/>
                  <a:pt x="1276413" y="290391"/>
                </a:cubicBezTo>
                <a:cubicBezTo>
                  <a:pt x="1239891" y="383522"/>
                  <a:pt x="1115716" y="538741"/>
                  <a:pt x="1066411" y="602655"/>
                </a:cubicBezTo>
                <a:cubicBezTo>
                  <a:pt x="1033541" y="646481"/>
                  <a:pt x="1002497" y="688481"/>
                  <a:pt x="980584" y="728656"/>
                </a:cubicBezTo>
                <a:cubicBezTo>
                  <a:pt x="958671" y="768830"/>
                  <a:pt x="945888" y="807178"/>
                  <a:pt x="947714" y="841874"/>
                </a:cubicBezTo>
                <a:cubicBezTo>
                  <a:pt x="945888" y="1051876"/>
                  <a:pt x="1322065" y="876570"/>
                  <a:pt x="1491893" y="763352"/>
                </a:cubicBezTo>
                <a:cubicBezTo>
                  <a:pt x="1497371" y="759699"/>
                  <a:pt x="1493719" y="750569"/>
                  <a:pt x="1486415" y="754221"/>
                </a:cubicBezTo>
                <a:cubicBezTo>
                  <a:pt x="1007975" y="913092"/>
                  <a:pt x="1121194" y="735960"/>
                  <a:pt x="1121194" y="735960"/>
                </a:cubicBezTo>
                <a:close/>
              </a:path>
            </a:pathLst>
          </a:custGeom>
          <a:solidFill>
            <a:srgbClr val="FF5A00"/>
          </a:solidFill>
          <a:ln w="18253">
            <a:noFill/>
            <a:prstDash val="solid"/>
          </a:ln>
        </p:spPr>
        <p:txBody>
          <a:bodyPr anchor="ctr"/>
          <a:lstStyle/>
          <a:p>
            <a:endParaRPr/>
          </a:p>
        </p:txBody>
      </p:sp>
      <p:sp>
        <p:nvSpPr>
          <p:cNvPr id="6" name="任意多边形: 形状 14">
            <a:extLst>
              <a:ext uri="{FF2B5EF4-FFF2-40B4-BE49-F238E27FC236}">
                <a16:creationId xmlns:a16="http://schemas.microsoft.com/office/drawing/2014/main" id="{0A4FF657-4BEA-4426-9D92-B73208A42D66}"/>
              </a:ext>
            </a:extLst>
          </p:cNvPr>
          <p:cNvSpPr>
            <a:spLocks noGrp="1"/>
          </p:cNvSpPr>
          <p:nvPr/>
        </p:nvSpPr>
        <p:spPr>
          <a:xfrm>
            <a:off x="6161870" y="5246975"/>
            <a:ext cx="128138" cy="108112"/>
          </a:xfrm>
          <a:custGeom>
            <a:avLst/>
            <a:gdLst>
              <a:gd name="connsiteX0" fmla="*/ 777921 w 779746"/>
              <a:gd name="connsiteY0" fmla="*/ 241362 h 657885"/>
              <a:gd name="connsiteX1" fmla="*/ 418178 w 779746"/>
              <a:gd name="connsiteY1" fmla="*/ 316 h 657885"/>
              <a:gd name="connsiteX2" fmla="*/ 43826 w 779746"/>
              <a:gd name="connsiteY2" fmla="*/ 195709 h 657885"/>
              <a:gd name="connsiteX3" fmla="*/ 301307 w 779746"/>
              <a:gd name="connsiteY3" fmla="*/ 195709 h 657885"/>
              <a:gd name="connsiteX4" fmla="*/ 405395 w 779746"/>
              <a:gd name="connsiteY4" fmla="*/ 128143 h 657885"/>
              <a:gd name="connsiteX5" fmla="*/ 513135 w 779746"/>
              <a:gd name="connsiteY5" fmla="*/ 241362 h 657885"/>
              <a:gd name="connsiteX6" fmla="*/ 202698 w 779746"/>
              <a:gd name="connsiteY6" fmla="*/ 268753 h 657885"/>
              <a:gd name="connsiteX7" fmla="*/ 0 w 779746"/>
              <a:gd name="connsiteY7" fmla="*/ 475103 h 657885"/>
              <a:gd name="connsiteX8" fmla="*/ 89479 w 779746"/>
              <a:gd name="connsiteY8" fmla="*/ 623018 h 657885"/>
              <a:gd name="connsiteX9" fmla="*/ 264785 w 779746"/>
              <a:gd name="connsiteY9" fmla="*/ 657714 h 657885"/>
              <a:gd name="connsiteX10" fmla="*/ 520440 w 779746"/>
              <a:gd name="connsiteY10" fmla="*/ 549974 h 657885"/>
              <a:gd name="connsiteX11" fmla="*/ 520440 w 779746"/>
              <a:gd name="connsiteY11" fmla="*/ 643105 h 657885"/>
              <a:gd name="connsiteX12" fmla="*/ 779747 w 779746"/>
              <a:gd name="connsiteY12" fmla="*/ 643105 h 657885"/>
              <a:gd name="connsiteX13" fmla="*/ 777921 w 779746"/>
              <a:gd name="connsiteY13" fmla="*/ 241362 h 657885"/>
              <a:gd name="connsiteX14" fmla="*/ 513135 w 779746"/>
              <a:gd name="connsiteY14" fmla="*/ 369189 h 657885"/>
              <a:gd name="connsiteX15" fmla="*/ 372525 w 779746"/>
              <a:gd name="connsiteY15" fmla="*/ 507973 h 657885"/>
              <a:gd name="connsiteX16" fmla="*/ 283046 w 779746"/>
              <a:gd name="connsiteY16" fmla="*/ 442233 h 657885"/>
              <a:gd name="connsiteX17" fmla="*/ 378004 w 779746"/>
              <a:gd name="connsiteY17" fmla="*/ 365537 h 657885"/>
              <a:gd name="connsiteX18" fmla="*/ 514962 w 779746"/>
              <a:gd name="connsiteY18" fmla="*/ 360059 h 657885"/>
              <a:gd name="connsiteX19" fmla="*/ 514962 w 779746"/>
              <a:gd name="connsiteY19" fmla="*/ 369189 h 657885"/>
            </a:gdLst>
            <a:ahLst/>
            <a:cxnLst/>
            <a:rect l="l" t="t" r="r" b="b"/>
            <a:pathLst>
              <a:path w="779746" h="657885">
                <a:moveTo>
                  <a:pt x="777921" y="241362"/>
                </a:moveTo>
                <a:cubicBezTo>
                  <a:pt x="777921" y="80665"/>
                  <a:pt x="655571" y="5794"/>
                  <a:pt x="418178" y="316"/>
                </a:cubicBezTo>
                <a:cubicBezTo>
                  <a:pt x="169828" y="-5162"/>
                  <a:pt x="63914" y="60578"/>
                  <a:pt x="43826" y="195709"/>
                </a:cubicBezTo>
                <a:lnTo>
                  <a:pt x="301307" y="195709"/>
                </a:lnTo>
                <a:cubicBezTo>
                  <a:pt x="314090" y="151883"/>
                  <a:pt x="343308" y="126317"/>
                  <a:pt x="405395" y="128143"/>
                </a:cubicBezTo>
                <a:cubicBezTo>
                  <a:pt x="465657" y="129970"/>
                  <a:pt x="511309" y="161013"/>
                  <a:pt x="513135" y="241362"/>
                </a:cubicBezTo>
                <a:cubicBezTo>
                  <a:pt x="374351" y="243188"/>
                  <a:pt x="272089" y="252319"/>
                  <a:pt x="202698" y="268753"/>
                </a:cubicBezTo>
                <a:cubicBezTo>
                  <a:pt x="67566" y="301623"/>
                  <a:pt x="0" y="374668"/>
                  <a:pt x="0" y="475103"/>
                </a:cubicBezTo>
                <a:cubicBezTo>
                  <a:pt x="0" y="542669"/>
                  <a:pt x="29218" y="591974"/>
                  <a:pt x="89479" y="623018"/>
                </a:cubicBezTo>
                <a:cubicBezTo>
                  <a:pt x="135132" y="646757"/>
                  <a:pt x="193567" y="659540"/>
                  <a:pt x="264785" y="657714"/>
                </a:cubicBezTo>
                <a:cubicBezTo>
                  <a:pt x="381656" y="654062"/>
                  <a:pt x="467483" y="619366"/>
                  <a:pt x="520440" y="549974"/>
                </a:cubicBezTo>
                <a:lnTo>
                  <a:pt x="520440" y="643105"/>
                </a:lnTo>
                <a:lnTo>
                  <a:pt x="779747" y="643105"/>
                </a:lnTo>
                <a:lnTo>
                  <a:pt x="777921" y="241362"/>
                </a:lnTo>
                <a:close/>
                <a:moveTo>
                  <a:pt x="513135" y="369189"/>
                </a:moveTo>
                <a:cubicBezTo>
                  <a:pt x="513135" y="462321"/>
                  <a:pt x="465657" y="507973"/>
                  <a:pt x="372525" y="507973"/>
                </a:cubicBezTo>
                <a:cubicBezTo>
                  <a:pt x="312264" y="507973"/>
                  <a:pt x="283046" y="486060"/>
                  <a:pt x="283046" y="442233"/>
                </a:cubicBezTo>
                <a:cubicBezTo>
                  <a:pt x="283046" y="402059"/>
                  <a:pt x="314090" y="376494"/>
                  <a:pt x="378004" y="365537"/>
                </a:cubicBezTo>
                <a:cubicBezTo>
                  <a:pt x="401743" y="361885"/>
                  <a:pt x="447396" y="360059"/>
                  <a:pt x="514962" y="360059"/>
                </a:cubicBezTo>
                <a:lnTo>
                  <a:pt x="514962" y="369189"/>
                </a:lnTo>
                <a:close/>
              </a:path>
            </a:pathLst>
          </a:custGeom>
          <a:solidFill>
            <a:srgbClr val="FF5A00"/>
          </a:solidFill>
          <a:ln w="18253">
            <a:noFill/>
            <a:prstDash val="solid"/>
          </a:ln>
        </p:spPr>
        <p:txBody>
          <a:bodyPr anchor="ctr"/>
          <a:lstStyle/>
          <a:p>
            <a:endParaRPr/>
          </a:p>
        </p:txBody>
      </p:sp>
      <p:sp>
        <p:nvSpPr>
          <p:cNvPr id="7" name="任意多边形: 形状 15">
            <a:extLst>
              <a:ext uri="{FF2B5EF4-FFF2-40B4-BE49-F238E27FC236}">
                <a16:creationId xmlns:a16="http://schemas.microsoft.com/office/drawing/2014/main" id="{A363A885-5DB5-38D9-81FC-D3EDAAC506F4}"/>
              </a:ext>
            </a:extLst>
          </p:cNvPr>
          <p:cNvSpPr>
            <a:spLocks noGrp="1"/>
          </p:cNvSpPr>
          <p:nvPr/>
        </p:nvSpPr>
        <p:spPr>
          <a:xfrm>
            <a:off x="6471563" y="5246975"/>
            <a:ext cx="128138" cy="108112"/>
          </a:xfrm>
          <a:custGeom>
            <a:avLst/>
            <a:gdLst>
              <a:gd name="connsiteX0" fmla="*/ 777921 w 779746"/>
              <a:gd name="connsiteY0" fmla="*/ 241362 h 657885"/>
              <a:gd name="connsiteX1" fmla="*/ 418178 w 779746"/>
              <a:gd name="connsiteY1" fmla="*/ 316 h 657885"/>
              <a:gd name="connsiteX2" fmla="*/ 43826 w 779746"/>
              <a:gd name="connsiteY2" fmla="*/ 195709 h 657885"/>
              <a:gd name="connsiteX3" fmla="*/ 301307 w 779746"/>
              <a:gd name="connsiteY3" fmla="*/ 195709 h 657885"/>
              <a:gd name="connsiteX4" fmla="*/ 405395 w 779746"/>
              <a:gd name="connsiteY4" fmla="*/ 128143 h 657885"/>
              <a:gd name="connsiteX5" fmla="*/ 513135 w 779746"/>
              <a:gd name="connsiteY5" fmla="*/ 241362 h 657885"/>
              <a:gd name="connsiteX6" fmla="*/ 202698 w 779746"/>
              <a:gd name="connsiteY6" fmla="*/ 268753 h 657885"/>
              <a:gd name="connsiteX7" fmla="*/ 0 w 779746"/>
              <a:gd name="connsiteY7" fmla="*/ 475103 h 657885"/>
              <a:gd name="connsiteX8" fmla="*/ 89479 w 779746"/>
              <a:gd name="connsiteY8" fmla="*/ 623018 h 657885"/>
              <a:gd name="connsiteX9" fmla="*/ 264785 w 779746"/>
              <a:gd name="connsiteY9" fmla="*/ 657714 h 657885"/>
              <a:gd name="connsiteX10" fmla="*/ 520440 w 779746"/>
              <a:gd name="connsiteY10" fmla="*/ 549974 h 657885"/>
              <a:gd name="connsiteX11" fmla="*/ 520440 w 779746"/>
              <a:gd name="connsiteY11" fmla="*/ 643105 h 657885"/>
              <a:gd name="connsiteX12" fmla="*/ 779746 w 779746"/>
              <a:gd name="connsiteY12" fmla="*/ 643105 h 657885"/>
              <a:gd name="connsiteX13" fmla="*/ 777921 w 779746"/>
              <a:gd name="connsiteY13" fmla="*/ 241362 h 657885"/>
              <a:gd name="connsiteX14" fmla="*/ 513135 w 779746"/>
              <a:gd name="connsiteY14" fmla="*/ 369189 h 657885"/>
              <a:gd name="connsiteX15" fmla="*/ 372525 w 779746"/>
              <a:gd name="connsiteY15" fmla="*/ 507973 h 657885"/>
              <a:gd name="connsiteX16" fmla="*/ 283046 w 779746"/>
              <a:gd name="connsiteY16" fmla="*/ 442233 h 657885"/>
              <a:gd name="connsiteX17" fmla="*/ 378003 w 779746"/>
              <a:gd name="connsiteY17" fmla="*/ 365537 h 657885"/>
              <a:gd name="connsiteX18" fmla="*/ 514961 w 779746"/>
              <a:gd name="connsiteY18" fmla="*/ 360059 h 657885"/>
              <a:gd name="connsiteX19" fmla="*/ 514961 w 779746"/>
              <a:gd name="connsiteY19" fmla="*/ 369189 h 657885"/>
            </a:gdLst>
            <a:ahLst/>
            <a:cxnLst/>
            <a:rect l="l" t="t" r="r" b="b"/>
            <a:pathLst>
              <a:path w="779746" h="657885">
                <a:moveTo>
                  <a:pt x="777921" y="241362"/>
                </a:moveTo>
                <a:cubicBezTo>
                  <a:pt x="777921" y="80665"/>
                  <a:pt x="655571" y="5794"/>
                  <a:pt x="418178" y="316"/>
                </a:cubicBezTo>
                <a:cubicBezTo>
                  <a:pt x="169827" y="-5162"/>
                  <a:pt x="63914" y="60578"/>
                  <a:pt x="43826" y="195709"/>
                </a:cubicBezTo>
                <a:lnTo>
                  <a:pt x="301307" y="195709"/>
                </a:lnTo>
                <a:cubicBezTo>
                  <a:pt x="314090" y="151883"/>
                  <a:pt x="343307" y="126317"/>
                  <a:pt x="405395" y="128143"/>
                </a:cubicBezTo>
                <a:cubicBezTo>
                  <a:pt x="465657" y="129970"/>
                  <a:pt x="511309" y="161013"/>
                  <a:pt x="513135" y="241362"/>
                </a:cubicBezTo>
                <a:cubicBezTo>
                  <a:pt x="374351" y="243188"/>
                  <a:pt x="272089" y="252319"/>
                  <a:pt x="202698" y="268753"/>
                </a:cubicBezTo>
                <a:cubicBezTo>
                  <a:pt x="67566" y="301623"/>
                  <a:pt x="0" y="374668"/>
                  <a:pt x="0" y="475103"/>
                </a:cubicBezTo>
                <a:cubicBezTo>
                  <a:pt x="0" y="542669"/>
                  <a:pt x="29218" y="591974"/>
                  <a:pt x="89479" y="623018"/>
                </a:cubicBezTo>
                <a:cubicBezTo>
                  <a:pt x="135132" y="646757"/>
                  <a:pt x="193567" y="659540"/>
                  <a:pt x="264785" y="657714"/>
                </a:cubicBezTo>
                <a:cubicBezTo>
                  <a:pt x="381656" y="654062"/>
                  <a:pt x="467483" y="619366"/>
                  <a:pt x="520440" y="549974"/>
                </a:cubicBezTo>
                <a:lnTo>
                  <a:pt x="520440" y="643105"/>
                </a:lnTo>
                <a:lnTo>
                  <a:pt x="779746" y="643105"/>
                </a:lnTo>
                <a:lnTo>
                  <a:pt x="777921" y="241362"/>
                </a:lnTo>
                <a:close/>
                <a:moveTo>
                  <a:pt x="513135" y="369189"/>
                </a:moveTo>
                <a:cubicBezTo>
                  <a:pt x="513135" y="462321"/>
                  <a:pt x="465657" y="507973"/>
                  <a:pt x="372525" y="507973"/>
                </a:cubicBezTo>
                <a:cubicBezTo>
                  <a:pt x="312264" y="507973"/>
                  <a:pt x="283046" y="486060"/>
                  <a:pt x="283046" y="442233"/>
                </a:cubicBezTo>
                <a:cubicBezTo>
                  <a:pt x="283046" y="402059"/>
                  <a:pt x="314090" y="376494"/>
                  <a:pt x="378003" y="365537"/>
                </a:cubicBezTo>
                <a:cubicBezTo>
                  <a:pt x="401743" y="361885"/>
                  <a:pt x="447396" y="360059"/>
                  <a:pt x="514961" y="360059"/>
                </a:cubicBezTo>
                <a:lnTo>
                  <a:pt x="514961" y="369189"/>
                </a:lnTo>
                <a:close/>
              </a:path>
            </a:pathLst>
          </a:custGeom>
          <a:solidFill>
            <a:srgbClr val="FF5A00"/>
          </a:solidFill>
          <a:ln w="18253">
            <a:noFill/>
            <a:prstDash val="solid"/>
          </a:ln>
        </p:spPr>
        <p:txBody>
          <a:bodyPr anchor="ctr"/>
          <a:lstStyle/>
          <a:p>
            <a:endParaRPr/>
          </a:p>
        </p:txBody>
      </p:sp>
      <p:sp>
        <p:nvSpPr>
          <p:cNvPr id="8" name="任意多边形: 形状 16">
            <a:extLst>
              <a:ext uri="{FF2B5EF4-FFF2-40B4-BE49-F238E27FC236}">
                <a16:creationId xmlns:a16="http://schemas.microsoft.com/office/drawing/2014/main" id="{0DBA35AB-DAA6-661F-EE3C-3FC089BC4E64}"/>
              </a:ext>
            </a:extLst>
          </p:cNvPr>
          <p:cNvSpPr>
            <a:spLocks noGrp="1"/>
          </p:cNvSpPr>
          <p:nvPr/>
        </p:nvSpPr>
        <p:spPr>
          <a:xfrm>
            <a:off x="5643915" y="5205315"/>
            <a:ext cx="197459" cy="147644"/>
          </a:xfrm>
          <a:custGeom>
            <a:avLst/>
            <a:gdLst>
              <a:gd name="connsiteX0" fmla="*/ 449222 w 1201576"/>
              <a:gd name="connsiteY0" fmla="*/ 0 h 898443"/>
              <a:gd name="connsiteX1" fmla="*/ 0 w 1201576"/>
              <a:gd name="connsiteY1" fmla="*/ 898443 h 898443"/>
              <a:gd name="connsiteX2" fmla="*/ 292177 w 1201576"/>
              <a:gd name="connsiteY2" fmla="*/ 898443 h 898443"/>
              <a:gd name="connsiteX3" fmla="*/ 363395 w 1201576"/>
              <a:gd name="connsiteY3" fmla="*/ 735920 h 898443"/>
              <a:gd name="connsiteX4" fmla="*/ 812616 w 1201576"/>
              <a:gd name="connsiteY4" fmla="*/ 735920 h 898443"/>
              <a:gd name="connsiteX5" fmla="*/ 878356 w 1201576"/>
              <a:gd name="connsiteY5" fmla="*/ 898443 h 898443"/>
              <a:gd name="connsiteX6" fmla="*/ 1201577 w 1201576"/>
              <a:gd name="connsiteY6" fmla="*/ 898443 h 898443"/>
              <a:gd name="connsiteX7" fmla="*/ 774268 w 1201576"/>
              <a:gd name="connsiteY7" fmla="*/ 0 h 898443"/>
              <a:gd name="connsiteX8" fmla="*/ 449222 w 1201576"/>
              <a:gd name="connsiteY8" fmla="*/ 0 h 898443"/>
              <a:gd name="connsiteX9" fmla="*/ 449222 w 1201576"/>
              <a:gd name="connsiteY9" fmla="*/ 540527 h 898443"/>
              <a:gd name="connsiteX10" fmla="*/ 597136 w 1201576"/>
              <a:gd name="connsiteY10" fmla="*/ 213654 h 898443"/>
              <a:gd name="connsiteX11" fmla="*/ 735920 w 1201576"/>
              <a:gd name="connsiteY11" fmla="*/ 540527 h 898443"/>
              <a:gd name="connsiteX12" fmla="*/ 449222 w 1201576"/>
              <a:gd name="connsiteY12" fmla="*/ 540527 h 898443"/>
            </a:gdLst>
            <a:ahLst/>
            <a:cxnLst/>
            <a:rect l="l" t="t" r="r" b="b"/>
            <a:pathLst>
              <a:path w="1201576" h="898443">
                <a:moveTo>
                  <a:pt x="449222" y="0"/>
                </a:moveTo>
                <a:lnTo>
                  <a:pt x="0" y="898443"/>
                </a:lnTo>
                <a:lnTo>
                  <a:pt x="292177" y="898443"/>
                </a:lnTo>
                <a:lnTo>
                  <a:pt x="363395" y="735920"/>
                </a:lnTo>
                <a:lnTo>
                  <a:pt x="812616" y="735920"/>
                </a:lnTo>
                <a:lnTo>
                  <a:pt x="878356" y="898443"/>
                </a:lnTo>
                <a:lnTo>
                  <a:pt x="1201577" y="898443"/>
                </a:lnTo>
                <a:lnTo>
                  <a:pt x="774268" y="0"/>
                </a:lnTo>
                <a:lnTo>
                  <a:pt x="449222" y="0"/>
                </a:lnTo>
                <a:close/>
                <a:moveTo>
                  <a:pt x="449222" y="540527"/>
                </a:moveTo>
                <a:lnTo>
                  <a:pt x="597136" y="213654"/>
                </a:lnTo>
                <a:lnTo>
                  <a:pt x="735920" y="540527"/>
                </a:lnTo>
                <a:lnTo>
                  <a:pt x="449222" y="540527"/>
                </a:lnTo>
                <a:close/>
              </a:path>
            </a:pathLst>
          </a:custGeom>
          <a:solidFill>
            <a:srgbClr val="FF5A00"/>
          </a:solidFill>
          <a:ln w="18253">
            <a:noFill/>
            <a:prstDash val="solid"/>
          </a:ln>
        </p:spPr>
        <p:txBody>
          <a:bodyPr anchor="ctr"/>
          <a:lstStyle/>
          <a:p>
            <a:endParaRPr/>
          </a:p>
        </p:txBody>
      </p:sp>
      <p:sp>
        <p:nvSpPr>
          <p:cNvPr id="9" name="任意多边形: 形状 17">
            <a:extLst>
              <a:ext uri="{FF2B5EF4-FFF2-40B4-BE49-F238E27FC236}">
                <a16:creationId xmlns:a16="http://schemas.microsoft.com/office/drawing/2014/main" id="{F7C6038E-7E39-F8B5-B400-69AB949F85FB}"/>
              </a:ext>
            </a:extLst>
          </p:cNvPr>
          <p:cNvSpPr>
            <a:spLocks noGrp="1"/>
          </p:cNvSpPr>
          <p:nvPr/>
        </p:nvSpPr>
        <p:spPr>
          <a:xfrm>
            <a:off x="5855178" y="5205315"/>
            <a:ext cx="46513" cy="147944"/>
          </a:xfrm>
          <a:custGeom>
            <a:avLst/>
            <a:gdLst>
              <a:gd name="connsiteX0" fmla="*/ 0 w 283046"/>
              <a:gd name="connsiteY0" fmla="*/ 0 h 900269"/>
              <a:gd name="connsiteX1" fmla="*/ 283046 w 283046"/>
              <a:gd name="connsiteY1" fmla="*/ 0 h 900269"/>
              <a:gd name="connsiteX2" fmla="*/ 283046 w 283046"/>
              <a:gd name="connsiteY2" fmla="*/ 900269 h 900269"/>
              <a:gd name="connsiteX3" fmla="*/ 0 w 283046"/>
              <a:gd name="connsiteY3" fmla="*/ 900269 h 900269"/>
            </a:gdLst>
            <a:ahLst/>
            <a:cxnLst/>
            <a:rect l="l" t="t" r="r" b="b"/>
            <a:pathLst>
              <a:path w="283046" h="900269">
                <a:moveTo>
                  <a:pt x="0" y="0"/>
                </a:moveTo>
                <a:lnTo>
                  <a:pt x="283046" y="0"/>
                </a:lnTo>
                <a:lnTo>
                  <a:pt x="283046" y="900269"/>
                </a:lnTo>
                <a:lnTo>
                  <a:pt x="0" y="900269"/>
                </a:lnTo>
                <a:close/>
              </a:path>
            </a:pathLst>
          </a:custGeom>
          <a:solidFill>
            <a:srgbClr val="FF5A00"/>
          </a:solidFill>
          <a:ln w="18253">
            <a:noFill/>
            <a:prstDash val="solid"/>
          </a:ln>
        </p:spPr>
        <p:txBody>
          <a:bodyPr anchor="ctr"/>
          <a:lstStyle/>
          <a:p>
            <a:endParaRPr/>
          </a:p>
        </p:txBody>
      </p:sp>
      <p:sp>
        <p:nvSpPr>
          <p:cNvPr id="10" name="任意多边形: 形状 18">
            <a:extLst>
              <a:ext uri="{FF2B5EF4-FFF2-40B4-BE49-F238E27FC236}">
                <a16:creationId xmlns:a16="http://schemas.microsoft.com/office/drawing/2014/main" id="{929A7634-85BE-D2C2-8855-7E8E99B50710}"/>
              </a:ext>
            </a:extLst>
          </p:cNvPr>
          <p:cNvSpPr>
            <a:spLocks noGrp="1"/>
          </p:cNvSpPr>
          <p:nvPr/>
        </p:nvSpPr>
        <p:spPr>
          <a:xfrm>
            <a:off x="5931101" y="5205315"/>
            <a:ext cx="46513" cy="29408"/>
          </a:xfrm>
          <a:custGeom>
            <a:avLst/>
            <a:gdLst>
              <a:gd name="connsiteX0" fmla="*/ 0 w 283046"/>
              <a:gd name="connsiteY0" fmla="*/ 0 h 178958"/>
              <a:gd name="connsiteX1" fmla="*/ 283046 w 283046"/>
              <a:gd name="connsiteY1" fmla="*/ 0 h 178958"/>
              <a:gd name="connsiteX2" fmla="*/ 283046 w 283046"/>
              <a:gd name="connsiteY2" fmla="*/ 178958 h 178958"/>
              <a:gd name="connsiteX3" fmla="*/ 0 w 283046"/>
              <a:gd name="connsiteY3" fmla="*/ 178958 h 178958"/>
            </a:gdLst>
            <a:ahLst/>
            <a:cxnLst/>
            <a:rect l="l" t="t" r="r" b="b"/>
            <a:pathLst>
              <a:path w="283046" h="178958">
                <a:moveTo>
                  <a:pt x="0" y="0"/>
                </a:moveTo>
                <a:lnTo>
                  <a:pt x="283046" y="0"/>
                </a:lnTo>
                <a:lnTo>
                  <a:pt x="283046" y="178958"/>
                </a:lnTo>
                <a:lnTo>
                  <a:pt x="0" y="178958"/>
                </a:lnTo>
                <a:close/>
              </a:path>
            </a:pathLst>
          </a:custGeom>
          <a:solidFill>
            <a:srgbClr val="FF5A00"/>
          </a:solidFill>
          <a:ln w="18253">
            <a:noFill/>
            <a:prstDash val="solid"/>
          </a:ln>
        </p:spPr>
        <p:txBody>
          <a:bodyPr anchor="ctr"/>
          <a:lstStyle/>
          <a:p>
            <a:endParaRPr/>
          </a:p>
        </p:txBody>
      </p:sp>
      <p:sp>
        <p:nvSpPr>
          <p:cNvPr id="11" name="任意多边形: 形状 19">
            <a:extLst>
              <a:ext uri="{FF2B5EF4-FFF2-40B4-BE49-F238E27FC236}">
                <a16:creationId xmlns:a16="http://schemas.microsoft.com/office/drawing/2014/main" id="{AA4999A8-22C1-1291-AE55-0EB47F4F1169}"/>
              </a:ext>
            </a:extLst>
          </p:cNvPr>
          <p:cNvSpPr>
            <a:spLocks noGrp="1"/>
          </p:cNvSpPr>
          <p:nvPr/>
        </p:nvSpPr>
        <p:spPr>
          <a:xfrm>
            <a:off x="5931101" y="5250628"/>
            <a:ext cx="46513" cy="102630"/>
          </a:xfrm>
          <a:custGeom>
            <a:avLst/>
            <a:gdLst>
              <a:gd name="connsiteX0" fmla="*/ 0 w 283046"/>
              <a:gd name="connsiteY0" fmla="*/ 0 h 624527"/>
              <a:gd name="connsiteX1" fmla="*/ 283046 w 283046"/>
              <a:gd name="connsiteY1" fmla="*/ 0 h 624527"/>
              <a:gd name="connsiteX2" fmla="*/ 283046 w 283046"/>
              <a:gd name="connsiteY2" fmla="*/ 624528 h 624527"/>
              <a:gd name="connsiteX3" fmla="*/ 0 w 283046"/>
              <a:gd name="connsiteY3" fmla="*/ 624528 h 624527"/>
            </a:gdLst>
            <a:ahLst/>
            <a:cxnLst/>
            <a:rect l="l" t="t" r="r" b="b"/>
            <a:pathLst>
              <a:path w="283046" h="624527">
                <a:moveTo>
                  <a:pt x="0" y="0"/>
                </a:moveTo>
                <a:lnTo>
                  <a:pt x="283046" y="0"/>
                </a:lnTo>
                <a:lnTo>
                  <a:pt x="283046" y="624528"/>
                </a:lnTo>
                <a:lnTo>
                  <a:pt x="0" y="624528"/>
                </a:lnTo>
                <a:close/>
              </a:path>
            </a:pathLst>
          </a:custGeom>
          <a:solidFill>
            <a:srgbClr val="FF5A00"/>
          </a:solidFill>
          <a:ln w="18253">
            <a:noFill/>
            <a:prstDash val="solid"/>
          </a:ln>
        </p:spPr>
        <p:txBody>
          <a:bodyPr anchor="ctr"/>
          <a:lstStyle/>
          <a:p>
            <a:endParaRPr/>
          </a:p>
        </p:txBody>
      </p:sp>
      <p:sp>
        <p:nvSpPr>
          <p:cNvPr id="12" name="任意多边形: 形状 20">
            <a:extLst>
              <a:ext uri="{FF2B5EF4-FFF2-40B4-BE49-F238E27FC236}">
                <a16:creationId xmlns:a16="http://schemas.microsoft.com/office/drawing/2014/main" id="{5A554689-E973-9B48-507F-0F8FF26FC6AC}"/>
              </a:ext>
            </a:extLst>
          </p:cNvPr>
          <p:cNvSpPr>
            <a:spLocks noGrp="1"/>
          </p:cNvSpPr>
          <p:nvPr/>
        </p:nvSpPr>
        <p:spPr>
          <a:xfrm>
            <a:off x="6007024" y="5205315"/>
            <a:ext cx="138265" cy="150083"/>
          </a:xfrm>
          <a:custGeom>
            <a:avLst/>
            <a:gdLst>
              <a:gd name="connsiteX0" fmla="*/ 0 w 841370"/>
              <a:gd name="connsiteY0" fmla="*/ 898443 h 913289"/>
              <a:gd name="connsiteX1" fmla="*/ 275742 w 841370"/>
              <a:gd name="connsiteY1" fmla="*/ 898443 h 913289"/>
              <a:gd name="connsiteX2" fmla="*/ 275742 w 841370"/>
              <a:gd name="connsiteY2" fmla="*/ 787051 h 913289"/>
              <a:gd name="connsiteX3" fmla="*/ 275742 w 841370"/>
              <a:gd name="connsiteY3" fmla="*/ 785225 h 913289"/>
              <a:gd name="connsiteX4" fmla="*/ 553310 w 841370"/>
              <a:gd name="connsiteY4" fmla="*/ 913052 h 913289"/>
              <a:gd name="connsiteX5" fmla="*/ 724963 w 841370"/>
              <a:gd name="connsiteY5" fmla="*/ 850965 h 913289"/>
              <a:gd name="connsiteX6" fmla="*/ 840008 w 841370"/>
              <a:gd name="connsiteY6" fmla="*/ 628180 h 913289"/>
              <a:gd name="connsiteX7" fmla="*/ 770616 w 841370"/>
              <a:gd name="connsiteY7" fmla="*/ 370699 h 913289"/>
              <a:gd name="connsiteX8" fmla="*/ 569744 w 841370"/>
              <a:gd name="connsiteY8" fmla="*/ 259307 h 913289"/>
              <a:gd name="connsiteX9" fmla="*/ 277568 w 841370"/>
              <a:gd name="connsiteY9" fmla="*/ 367047 h 913289"/>
              <a:gd name="connsiteX10" fmla="*/ 277568 w 841370"/>
              <a:gd name="connsiteY10" fmla="*/ 0 h 913289"/>
              <a:gd name="connsiteX11" fmla="*/ 0 w 841370"/>
              <a:gd name="connsiteY11" fmla="*/ 0 h 913289"/>
              <a:gd name="connsiteX12" fmla="*/ 0 w 841370"/>
              <a:gd name="connsiteY12" fmla="*/ 898443 h 913289"/>
              <a:gd name="connsiteX13" fmla="*/ 535049 w 841370"/>
              <a:gd name="connsiteY13" fmla="*/ 686615 h 913289"/>
              <a:gd name="connsiteX14" fmla="*/ 341481 w 841370"/>
              <a:gd name="connsiteY14" fmla="*/ 734094 h 913289"/>
              <a:gd name="connsiteX15" fmla="*/ 330525 w 841370"/>
              <a:gd name="connsiteY15" fmla="*/ 724963 h 913289"/>
              <a:gd name="connsiteX16" fmla="*/ 284872 w 841370"/>
              <a:gd name="connsiteY16" fmla="*/ 640963 h 913289"/>
              <a:gd name="connsiteX17" fmla="*/ 290350 w 841370"/>
              <a:gd name="connsiteY17" fmla="*/ 496700 h 913289"/>
              <a:gd name="connsiteX18" fmla="*/ 345134 w 841370"/>
              <a:gd name="connsiteY18" fmla="*/ 420004 h 913289"/>
              <a:gd name="connsiteX19" fmla="*/ 443743 w 841370"/>
              <a:gd name="connsiteY19" fmla="*/ 399917 h 913289"/>
              <a:gd name="connsiteX20" fmla="*/ 546005 w 841370"/>
              <a:gd name="connsiteY20" fmla="*/ 480265 h 913289"/>
              <a:gd name="connsiteX21" fmla="*/ 564266 w 841370"/>
              <a:gd name="connsiteY21" fmla="*/ 575223 h 913289"/>
              <a:gd name="connsiteX22" fmla="*/ 535049 w 841370"/>
              <a:gd name="connsiteY22" fmla="*/ 686615 h 913289"/>
            </a:gdLst>
            <a:ahLst/>
            <a:cxnLst/>
            <a:rect l="l" t="t" r="r" b="b"/>
            <a:pathLst>
              <a:path w="841370" h="913289">
                <a:moveTo>
                  <a:pt x="0" y="898443"/>
                </a:moveTo>
                <a:lnTo>
                  <a:pt x="275742" y="898443"/>
                </a:lnTo>
                <a:lnTo>
                  <a:pt x="275742" y="787051"/>
                </a:lnTo>
                <a:lnTo>
                  <a:pt x="275742" y="785225"/>
                </a:lnTo>
                <a:cubicBezTo>
                  <a:pt x="348786" y="878356"/>
                  <a:pt x="441917" y="916704"/>
                  <a:pt x="553310" y="913052"/>
                </a:cubicBezTo>
                <a:cubicBezTo>
                  <a:pt x="615397" y="909400"/>
                  <a:pt x="673832" y="887487"/>
                  <a:pt x="724963" y="850965"/>
                </a:cubicBezTo>
                <a:cubicBezTo>
                  <a:pt x="796181" y="794355"/>
                  <a:pt x="834530" y="721311"/>
                  <a:pt x="840008" y="628180"/>
                </a:cubicBezTo>
                <a:cubicBezTo>
                  <a:pt x="847313" y="533222"/>
                  <a:pt x="825399" y="447396"/>
                  <a:pt x="770616" y="370699"/>
                </a:cubicBezTo>
                <a:cubicBezTo>
                  <a:pt x="717659" y="304959"/>
                  <a:pt x="651919" y="268437"/>
                  <a:pt x="569744" y="259307"/>
                </a:cubicBezTo>
                <a:cubicBezTo>
                  <a:pt x="456526" y="244698"/>
                  <a:pt x="356090" y="281220"/>
                  <a:pt x="277568" y="367047"/>
                </a:cubicBezTo>
                <a:lnTo>
                  <a:pt x="277568" y="0"/>
                </a:lnTo>
                <a:lnTo>
                  <a:pt x="0" y="0"/>
                </a:lnTo>
                <a:lnTo>
                  <a:pt x="0" y="898443"/>
                </a:lnTo>
                <a:close/>
                <a:moveTo>
                  <a:pt x="535049" y="686615"/>
                </a:moveTo>
                <a:cubicBezTo>
                  <a:pt x="483918" y="757833"/>
                  <a:pt x="418178" y="774268"/>
                  <a:pt x="341481" y="734094"/>
                </a:cubicBezTo>
                <a:cubicBezTo>
                  <a:pt x="337829" y="732268"/>
                  <a:pt x="334177" y="728616"/>
                  <a:pt x="330525" y="724963"/>
                </a:cubicBezTo>
                <a:cubicBezTo>
                  <a:pt x="306786" y="703050"/>
                  <a:pt x="290350" y="673832"/>
                  <a:pt x="284872" y="640963"/>
                </a:cubicBezTo>
                <a:cubicBezTo>
                  <a:pt x="275742" y="591658"/>
                  <a:pt x="275742" y="544179"/>
                  <a:pt x="290350" y="496700"/>
                </a:cubicBezTo>
                <a:cubicBezTo>
                  <a:pt x="299481" y="463830"/>
                  <a:pt x="317742" y="438265"/>
                  <a:pt x="345134" y="420004"/>
                </a:cubicBezTo>
                <a:cubicBezTo>
                  <a:pt x="376177" y="401743"/>
                  <a:pt x="409047" y="396265"/>
                  <a:pt x="443743" y="399917"/>
                </a:cubicBezTo>
                <a:cubicBezTo>
                  <a:pt x="491222" y="407221"/>
                  <a:pt x="525918" y="434613"/>
                  <a:pt x="546005" y="480265"/>
                </a:cubicBezTo>
                <a:cubicBezTo>
                  <a:pt x="558788" y="511309"/>
                  <a:pt x="564266" y="542353"/>
                  <a:pt x="564266" y="575223"/>
                </a:cubicBezTo>
                <a:cubicBezTo>
                  <a:pt x="558788" y="617223"/>
                  <a:pt x="551483" y="653745"/>
                  <a:pt x="535049" y="686615"/>
                </a:cubicBezTo>
                <a:close/>
              </a:path>
            </a:pathLst>
          </a:custGeom>
          <a:solidFill>
            <a:srgbClr val="FF5A00"/>
          </a:solidFill>
          <a:ln w="18253">
            <a:noFill/>
            <a:prstDash val="solid"/>
          </a:ln>
        </p:spPr>
        <p:txBody>
          <a:bodyPr anchor="ctr"/>
          <a:lstStyle/>
          <a:p>
            <a:endParaRPr/>
          </a:p>
        </p:txBody>
      </p:sp>
      <p:sp>
        <p:nvSpPr>
          <p:cNvPr id="13" name="任意多边形: 形状 21">
            <a:extLst>
              <a:ext uri="{FF2B5EF4-FFF2-40B4-BE49-F238E27FC236}">
                <a16:creationId xmlns:a16="http://schemas.microsoft.com/office/drawing/2014/main" id="{09FEE1C3-037B-CA8A-ADFD-8F27E7C61A05}"/>
              </a:ext>
            </a:extLst>
          </p:cNvPr>
          <p:cNvSpPr>
            <a:spLocks noGrp="1"/>
          </p:cNvSpPr>
          <p:nvPr/>
        </p:nvSpPr>
        <p:spPr>
          <a:xfrm>
            <a:off x="6316717" y="5205315"/>
            <a:ext cx="138265" cy="150083"/>
          </a:xfrm>
          <a:custGeom>
            <a:avLst/>
            <a:gdLst>
              <a:gd name="connsiteX0" fmla="*/ 0 w 841370"/>
              <a:gd name="connsiteY0" fmla="*/ 898443 h 913289"/>
              <a:gd name="connsiteX1" fmla="*/ 275742 w 841370"/>
              <a:gd name="connsiteY1" fmla="*/ 898443 h 913289"/>
              <a:gd name="connsiteX2" fmla="*/ 275742 w 841370"/>
              <a:gd name="connsiteY2" fmla="*/ 787051 h 913289"/>
              <a:gd name="connsiteX3" fmla="*/ 275742 w 841370"/>
              <a:gd name="connsiteY3" fmla="*/ 785225 h 913289"/>
              <a:gd name="connsiteX4" fmla="*/ 553309 w 841370"/>
              <a:gd name="connsiteY4" fmla="*/ 913052 h 913289"/>
              <a:gd name="connsiteX5" fmla="*/ 724964 w 841370"/>
              <a:gd name="connsiteY5" fmla="*/ 850965 h 913289"/>
              <a:gd name="connsiteX6" fmla="*/ 840008 w 841370"/>
              <a:gd name="connsiteY6" fmla="*/ 628180 h 913289"/>
              <a:gd name="connsiteX7" fmla="*/ 770616 w 841370"/>
              <a:gd name="connsiteY7" fmla="*/ 370699 h 913289"/>
              <a:gd name="connsiteX8" fmla="*/ 569745 w 841370"/>
              <a:gd name="connsiteY8" fmla="*/ 259307 h 913289"/>
              <a:gd name="connsiteX9" fmla="*/ 277568 w 841370"/>
              <a:gd name="connsiteY9" fmla="*/ 367047 h 913289"/>
              <a:gd name="connsiteX10" fmla="*/ 277568 w 841370"/>
              <a:gd name="connsiteY10" fmla="*/ 0 h 913289"/>
              <a:gd name="connsiteX11" fmla="*/ 0 w 841370"/>
              <a:gd name="connsiteY11" fmla="*/ 0 h 913289"/>
              <a:gd name="connsiteX12" fmla="*/ 0 w 841370"/>
              <a:gd name="connsiteY12" fmla="*/ 898443 h 913289"/>
              <a:gd name="connsiteX13" fmla="*/ 533223 w 841370"/>
              <a:gd name="connsiteY13" fmla="*/ 686615 h 913289"/>
              <a:gd name="connsiteX14" fmla="*/ 339656 w 841370"/>
              <a:gd name="connsiteY14" fmla="*/ 734094 h 913289"/>
              <a:gd name="connsiteX15" fmla="*/ 328699 w 841370"/>
              <a:gd name="connsiteY15" fmla="*/ 724963 h 913289"/>
              <a:gd name="connsiteX16" fmla="*/ 283046 w 841370"/>
              <a:gd name="connsiteY16" fmla="*/ 640963 h 913289"/>
              <a:gd name="connsiteX17" fmla="*/ 288524 w 841370"/>
              <a:gd name="connsiteY17" fmla="*/ 496700 h 913289"/>
              <a:gd name="connsiteX18" fmla="*/ 343307 w 841370"/>
              <a:gd name="connsiteY18" fmla="*/ 420004 h 913289"/>
              <a:gd name="connsiteX19" fmla="*/ 441917 w 841370"/>
              <a:gd name="connsiteY19" fmla="*/ 399917 h 913289"/>
              <a:gd name="connsiteX20" fmla="*/ 544179 w 841370"/>
              <a:gd name="connsiteY20" fmla="*/ 480265 h 913289"/>
              <a:gd name="connsiteX21" fmla="*/ 562440 w 841370"/>
              <a:gd name="connsiteY21" fmla="*/ 575223 h 913289"/>
              <a:gd name="connsiteX22" fmla="*/ 533223 w 841370"/>
              <a:gd name="connsiteY22" fmla="*/ 686615 h 913289"/>
            </a:gdLst>
            <a:ahLst/>
            <a:cxnLst/>
            <a:rect l="l" t="t" r="r" b="b"/>
            <a:pathLst>
              <a:path w="841370" h="913289">
                <a:moveTo>
                  <a:pt x="0" y="898443"/>
                </a:moveTo>
                <a:lnTo>
                  <a:pt x="275742" y="898443"/>
                </a:lnTo>
                <a:lnTo>
                  <a:pt x="275742" y="787051"/>
                </a:lnTo>
                <a:lnTo>
                  <a:pt x="275742" y="785225"/>
                </a:lnTo>
                <a:cubicBezTo>
                  <a:pt x="348786" y="878356"/>
                  <a:pt x="441917" y="916704"/>
                  <a:pt x="553309" y="913052"/>
                </a:cubicBezTo>
                <a:cubicBezTo>
                  <a:pt x="615397" y="909400"/>
                  <a:pt x="673832" y="887487"/>
                  <a:pt x="724964" y="850965"/>
                </a:cubicBezTo>
                <a:cubicBezTo>
                  <a:pt x="796182" y="794355"/>
                  <a:pt x="834530" y="721311"/>
                  <a:pt x="840008" y="628180"/>
                </a:cubicBezTo>
                <a:cubicBezTo>
                  <a:pt x="847312" y="533222"/>
                  <a:pt x="825399" y="447396"/>
                  <a:pt x="770616" y="370699"/>
                </a:cubicBezTo>
                <a:cubicBezTo>
                  <a:pt x="717659" y="304959"/>
                  <a:pt x="651919" y="268437"/>
                  <a:pt x="569745" y="259307"/>
                </a:cubicBezTo>
                <a:cubicBezTo>
                  <a:pt x="456526" y="244698"/>
                  <a:pt x="356090" y="281220"/>
                  <a:pt x="277568" y="367047"/>
                </a:cubicBezTo>
                <a:lnTo>
                  <a:pt x="277568" y="0"/>
                </a:lnTo>
                <a:lnTo>
                  <a:pt x="0" y="0"/>
                </a:lnTo>
                <a:lnTo>
                  <a:pt x="0" y="898443"/>
                </a:lnTo>
                <a:close/>
                <a:moveTo>
                  <a:pt x="533223" y="686615"/>
                </a:moveTo>
                <a:cubicBezTo>
                  <a:pt x="482091" y="757833"/>
                  <a:pt x="416352" y="774268"/>
                  <a:pt x="339656" y="734094"/>
                </a:cubicBezTo>
                <a:cubicBezTo>
                  <a:pt x="336003" y="732268"/>
                  <a:pt x="332351" y="728616"/>
                  <a:pt x="328699" y="724963"/>
                </a:cubicBezTo>
                <a:cubicBezTo>
                  <a:pt x="304960" y="703050"/>
                  <a:pt x="288524" y="673832"/>
                  <a:pt x="283046" y="640963"/>
                </a:cubicBezTo>
                <a:cubicBezTo>
                  <a:pt x="273916" y="591658"/>
                  <a:pt x="273916" y="544179"/>
                  <a:pt x="288524" y="496700"/>
                </a:cubicBezTo>
                <a:cubicBezTo>
                  <a:pt x="297655" y="463830"/>
                  <a:pt x="315916" y="438265"/>
                  <a:pt x="343307" y="420004"/>
                </a:cubicBezTo>
                <a:cubicBezTo>
                  <a:pt x="374351" y="401743"/>
                  <a:pt x="407221" y="396265"/>
                  <a:pt x="441917" y="399917"/>
                </a:cubicBezTo>
                <a:cubicBezTo>
                  <a:pt x="489396" y="407221"/>
                  <a:pt x="524092" y="434613"/>
                  <a:pt x="544179" y="480265"/>
                </a:cubicBezTo>
                <a:cubicBezTo>
                  <a:pt x="556962" y="511309"/>
                  <a:pt x="562440" y="542353"/>
                  <a:pt x="562440" y="575223"/>
                </a:cubicBezTo>
                <a:cubicBezTo>
                  <a:pt x="558788" y="617223"/>
                  <a:pt x="551484" y="653745"/>
                  <a:pt x="533223" y="686615"/>
                </a:cubicBezTo>
                <a:close/>
              </a:path>
            </a:pathLst>
          </a:custGeom>
          <a:solidFill>
            <a:srgbClr val="FF5A00"/>
          </a:solidFill>
          <a:ln w="18253">
            <a:noFill/>
            <a:prstDash val="solid"/>
          </a:ln>
        </p:spPr>
        <p:txBody>
          <a:bodyPr anchor="ctr"/>
          <a:lstStyle/>
          <a:p>
            <a:endParaRPr/>
          </a:p>
        </p:txBody>
      </p:sp>
    </p:spTree>
    <p:extLst>
      <p:ext uri="{BB962C8B-B14F-4D97-AF65-F5344CB8AC3E}">
        <p14:creationId xmlns:p14="http://schemas.microsoft.com/office/powerpoint/2010/main" val="1579925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Foundation: Relational Algebra Theory</a:t>
            </a:r>
          </a:p>
        </p:txBody>
      </p:sp>
      <p:sp>
        <p:nvSpPr>
          <p:cNvPr id="3" name="Content Placeholder 2"/>
          <p:cNvSpPr>
            <a:spLocks noGrp="1"/>
          </p:cNvSpPr>
          <p:nvPr>
            <p:ph idx="1"/>
          </p:nvPr>
        </p:nvSpPr>
        <p:spPr/>
        <p:txBody>
          <a:bodyPr>
            <a:normAutofit/>
          </a:bodyPr>
          <a:lstStyle/>
          <a:p>
            <a:pPr marL="0" indent="0">
              <a:buNone/>
            </a:pPr>
            <a:r>
              <a:rPr lang="en-US" altLang="zh-CN" sz="1600" dirty="0"/>
              <a:t>E</a:t>
            </a:r>
            <a:r>
              <a:rPr lang="en-US" sz="1600" dirty="0"/>
              <a:t>very SQL query compiles into a </a:t>
            </a:r>
            <a:r>
              <a:rPr lang="en-US" sz="1600" b="1" dirty="0">
                <a:solidFill>
                  <a:srgbClr val="C00000"/>
                </a:solidFill>
              </a:rPr>
              <a:t>small, closed set of algebraic operators</a:t>
            </a:r>
            <a:r>
              <a:rPr lang="en-US" sz="1300" dirty="0">
                <a:solidFill>
                  <a:srgbClr val="595959"/>
                </a:solidFill>
              </a:rPr>
              <a:t>  — Edgar F. Codd, CACM 13(6), 1970</a:t>
            </a:r>
            <a:endParaRPr lang="en-US" dirty="0"/>
          </a:p>
        </p:txBody>
      </p:sp>
      <p:sp>
        <p:nvSpPr>
          <p:cNvPr id="101" name="s101"/>
          <p:cNvSpPr/>
          <p:nvPr/>
        </p:nvSpPr>
        <p:spPr>
          <a:xfrm>
            <a:off x="456000" y="2430000"/>
            <a:ext cx="1750000" cy="380000"/>
          </a:xfrm>
          <a:prstGeom prst="rect">
            <a:avLst/>
          </a:prstGeom>
          <a:solidFill>
            <a:srgbClr val="1F3864"/>
          </a:solidFill>
          <a:ln w="6350">
            <a:solidFill>
              <a:srgbClr val="D9D9D9"/>
            </a:solidFill>
          </a:ln>
        </p:spPr>
        <p:txBody>
          <a:bodyPr wrap="square" lIns="91440" tIns="0" rIns="91440" bIns="27432" anchor="ctr">
            <a:normAutofit/>
          </a:bodyPr>
          <a:lstStyle/>
          <a:p>
            <a:pPr marL="0" indent="0" algn="ctr">
              <a:spcAft>
                <a:spcPts val="0"/>
              </a:spcAft>
              <a:buNone/>
            </a:pPr>
            <a:r>
              <a:rPr lang="en-US" sz="1200" b="1" dirty="0">
                <a:solidFill>
                  <a:srgbClr val="FFFFFF"/>
                </a:solidFill>
              </a:rPr>
              <a:t>Algebra</a:t>
            </a:r>
          </a:p>
        </p:txBody>
      </p:sp>
      <p:sp>
        <p:nvSpPr>
          <p:cNvPr id="102" name="s102"/>
          <p:cNvSpPr/>
          <p:nvPr/>
        </p:nvSpPr>
        <p:spPr>
          <a:xfrm>
            <a:off x="2206000" y="2430000"/>
            <a:ext cx="2100000" cy="380000"/>
          </a:xfrm>
          <a:prstGeom prst="rect">
            <a:avLst/>
          </a:prstGeom>
          <a:solidFill>
            <a:srgbClr val="1F3864"/>
          </a:solidFill>
          <a:ln w="6350">
            <a:solidFill>
              <a:srgbClr val="D9D9D9"/>
            </a:solidFill>
          </a:ln>
        </p:spPr>
        <p:txBody>
          <a:bodyPr wrap="square" lIns="91440" tIns="0" rIns="91440" bIns="27432" anchor="ctr">
            <a:normAutofit/>
          </a:bodyPr>
          <a:lstStyle/>
          <a:p>
            <a:pPr marL="0" indent="0" algn="ctr">
              <a:spcAft>
                <a:spcPts val="0"/>
              </a:spcAft>
              <a:buNone/>
            </a:pPr>
            <a:r>
              <a:rPr lang="en-US" sz="1200" b="1" dirty="0">
                <a:solidFill>
                  <a:srgbClr val="FFFFFF"/>
                </a:solidFill>
              </a:rPr>
              <a:t>Meaning</a:t>
            </a:r>
          </a:p>
        </p:txBody>
      </p:sp>
      <p:sp>
        <p:nvSpPr>
          <p:cNvPr id="103" name="s103"/>
          <p:cNvSpPr/>
          <p:nvPr/>
        </p:nvSpPr>
        <p:spPr>
          <a:xfrm>
            <a:off x="4306000" y="2430000"/>
            <a:ext cx="1900000" cy="380000"/>
          </a:xfrm>
          <a:prstGeom prst="rect">
            <a:avLst/>
          </a:prstGeom>
          <a:solidFill>
            <a:srgbClr val="1F3864"/>
          </a:solidFill>
          <a:ln w="6350">
            <a:solidFill>
              <a:srgbClr val="D9D9D9"/>
            </a:solidFill>
          </a:ln>
        </p:spPr>
        <p:txBody>
          <a:bodyPr wrap="square" lIns="91440" tIns="0" rIns="91440" bIns="27432" anchor="ctr">
            <a:normAutofit/>
          </a:bodyPr>
          <a:lstStyle/>
          <a:p>
            <a:pPr marL="0" indent="0" algn="ctr">
              <a:spcAft>
                <a:spcPts val="0"/>
              </a:spcAft>
              <a:buNone/>
            </a:pPr>
            <a:r>
              <a:rPr lang="en-US" sz="1200" b="1" dirty="0">
                <a:solidFill>
                  <a:srgbClr val="FFFFFF"/>
                </a:solidFill>
              </a:rPr>
              <a:t>SQL</a:t>
            </a:r>
          </a:p>
        </p:txBody>
      </p:sp>
      <p:sp>
        <p:nvSpPr>
          <p:cNvPr id="104" name="s104"/>
          <p:cNvSpPr/>
          <p:nvPr/>
        </p:nvSpPr>
        <p:spPr>
          <a:xfrm>
            <a:off x="456000" y="2810000"/>
            <a:ext cx="1750000" cy="500000"/>
          </a:xfrm>
          <a:prstGeom prst="rect">
            <a:avLst/>
          </a:prstGeom>
          <a:solidFill>
            <a:srgbClr val="F4F6FA"/>
          </a:solidFill>
          <a:ln w="6350">
            <a:solidFill>
              <a:srgbClr val="D9D9D9"/>
            </a:solidFill>
          </a:ln>
        </p:spPr>
        <p:txBody>
          <a:bodyPr wrap="square" lIns="91440" tIns="0" rIns="91440" bIns="27432" anchor="ctr">
            <a:normAutofit/>
          </a:bodyPr>
          <a:lstStyle/>
          <a:p>
            <a:pPr marL="0" indent="0" algn="ctr">
              <a:spcAft>
                <a:spcPts val="0"/>
              </a:spcAft>
              <a:buNone/>
            </a:pPr>
            <a:r>
              <a:rPr lang="en-US" sz="1400" b="1" dirty="0">
                <a:solidFill>
                  <a:srgbClr val="1F3864"/>
                </a:solidFill>
              </a:rPr>
              <a:t>σₚ(R)</a:t>
            </a:r>
          </a:p>
        </p:txBody>
      </p:sp>
      <p:sp>
        <p:nvSpPr>
          <p:cNvPr id="105" name="s105"/>
          <p:cNvSpPr/>
          <p:nvPr/>
        </p:nvSpPr>
        <p:spPr>
          <a:xfrm>
            <a:off x="2206000" y="2810000"/>
            <a:ext cx="2100000" cy="500000"/>
          </a:xfrm>
          <a:prstGeom prst="rect">
            <a:avLst/>
          </a:prstGeom>
          <a:solidFill>
            <a:srgbClr val="F4F6FA"/>
          </a:solidFill>
          <a:ln w="6350">
            <a:solidFill>
              <a:srgbClr val="D9D9D9"/>
            </a:solidFill>
          </a:ln>
        </p:spPr>
        <p:txBody>
          <a:bodyPr wrap="square" lIns="91440" tIns="0" rIns="91440" bIns="27432" anchor="ctr">
            <a:normAutofit/>
          </a:bodyPr>
          <a:lstStyle/>
          <a:p>
            <a:pPr marL="0" indent="0">
              <a:spcAft>
                <a:spcPts val="0"/>
              </a:spcAft>
              <a:buNone/>
            </a:pPr>
            <a:r>
              <a:rPr lang="en-US" sz="1200" dirty="0"/>
              <a:t>Selection</a:t>
            </a:r>
          </a:p>
        </p:txBody>
      </p:sp>
      <p:sp>
        <p:nvSpPr>
          <p:cNvPr id="106" name="s106"/>
          <p:cNvSpPr/>
          <p:nvPr/>
        </p:nvSpPr>
        <p:spPr>
          <a:xfrm>
            <a:off x="4306000" y="2810000"/>
            <a:ext cx="1900000" cy="500000"/>
          </a:xfrm>
          <a:prstGeom prst="rect">
            <a:avLst/>
          </a:prstGeom>
          <a:solidFill>
            <a:srgbClr val="F4F6FA"/>
          </a:solidFill>
          <a:ln w="6350">
            <a:solidFill>
              <a:srgbClr val="D9D9D9"/>
            </a:solidFill>
          </a:ln>
        </p:spPr>
        <p:txBody>
          <a:bodyPr wrap="square" lIns="91440" tIns="0" rIns="91440" bIns="27432" anchor="ctr">
            <a:normAutofit/>
          </a:bodyPr>
          <a:lstStyle/>
          <a:p>
            <a:pPr marL="0" indent="0">
              <a:spcAft>
                <a:spcPts val="0"/>
              </a:spcAft>
              <a:buNone/>
            </a:pPr>
            <a:r>
              <a:rPr lang="en-US" sz="1200" dirty="0">
                <a:solidFill>
                  <a:srgbClr val="2E5395"/>
                </a:solidFill>
                <a:latin typeface="Consolas"/>
                <a:cs typeface="Consolas"/>
              </a:rPr>
              <a:t>WHERE p</a:t>
            </a:r>
          </a:p>
        </p:txBody>
      </p:sp>
      <p:sp>
        <p:nvSpPr>
          <p:cNvPr id="107" name="s107"/>
          <p:cNvSpPr/>
          <p:nvPr/>
        </p:nvSpPr>
        <p:spPr>
          <a:xfrm>
            <a:off x="456000" y="3310000"/>
            <a:ext cx="1750000" cy="500000"/>
          </a:xfrm>
          <a:prstGeom prst="rect">
            <a:avLst/>
          </a:prstGeom>
          <a:solidFill>
            <a:srgbClr val="FFFFFF"/>
          </a:solidFill>
          <a:ln w="6350">
            <a:solidFill>
              <a:srgbClr val="D9D9D9"/>
            </a:solidFill>
          </a:ln>
        </p:spPr>
        <p:txBody>
          <a:bodyPr wrap="square" lIns="91440" tIns="0" rIns="91440" bIns="27432" anchor="ctr">
            <a:normAutofit/>
          </a:bodyPr>
          <a:lstStyle/>
          <a:p>
            <a:pPr marL="0" indent="0" algn="ctr">
              <a:spcAft>
                <a:spcPts val="0"/>
              </a:spcAft>
              <a:buNone/>
            </a:pPr>
            <a:r>
              <a:rPr lang="en-US" sz="1400" b="1" dirty="0">
                <a:solidFill>
                  <a:srgbClr val="1F3864"/>
                </a:solidFill>
              </a:rPr>
              <a:t>πₐ(R)</a:t>
            </a:r>
          </a:p>
        </p:txBody>
      </p:sp>
      <p:sp>
        <p:nvSpPr>
          <p:cNvPr id="108" name="s108"/>
          <p:cNvSpPr/>
          <p:nvPr/>
        </p:nvSpPr>
        <p:spPr>
          <a:xfrm>
            <a:off x="2206000" y="3310000"/>
            <a:ext cx="2100000" cy="500000"/>
          </a:xfrm>
          <a:prstGeom prst="rect">
            <a:avLst/>
          </a:prstGeom>
          <a:solidFill>
            <a:srgbClr val="FFFFFF"/>
          </a:solidFill>
          <a:ln w="6350">
            <a:solidFill>
              <a:srgbClr val="D9D9D9"/>
            </a:solidFill>
          </a:ln>
        </p:spPr>
        <p:txBody>
          <a:bodyPr wrap="square" lIns="91440" tIns="0" rIns="91440" bIns="27432" anchor="ctr">
            <a:normAutofit/>
          </a:bodyPr>
          <a:lstStyle/>
          <a:p>
            <a:pPr marL="0" indent="0">
              <a:spcAft>
                <a:spcPts val="0"/>
              </a:spcAft>
              <a:buNone/>
            </a:pPr>
            <a:r>
              <a:rPr lang="en-US" sz="1200" dirty="0"/>
              <a:t>Projection</a:t>
            </a:r>
          </a:p>
        </p:txBody>
      </p:sp>
      <p:sp>
        <p:nvSpPr>
          <p:cNvPr id="109" name="s109"/>
          <p:cNvSpPr/>
          <p:nvPr/>
        </p:nvSpPr>
        <p:spPr>
          <a:xfrm>
            <a:off x="4306000" y="3310000"/>
            <a:ext cx="1900000" cy="500000"/>
          </a:xfrm>
          <a:prstGeom prst="rect">
            <a:avLst/>
          </a:prstGeom>
          <a:solidFill>
            <a:srgbClr val="FFFFFF"/>
          </a:solidFill>
          <a:ln w="6350">
            <a:solidFill>
              <a:srgbClr val="D9D9D9"/>
            </a:solidFill>
          </a:ln>
        </p:spPr>
        <p:txBody>
          <a:bodyPr wrap="square" lIns="91440" tIns="0" rIns="91440" bIns="27432" anchor="ctr">
            <a:normAutofit/>
          </a:bodyPr>
          <a:lstStyle/>
          <a:p>
            <a:pPr marL="0" indent="0">
              <a:spcAft>
                <a:spcPts val="0"/>
              </a:spcAft>
              <a:buNone/>
            </a:pPr>
            <a:r>
              <a:rPr lang="en-US" sz="1200" dirty="0">
                <a:solidFill>
                  <a:srgbClr val="2E5395"/>
                </a:solidFill>
                <a:latin typeface="Consolas"/>
                <a:cs typeface="Consolas"/>
              </a:rPr>
              <a:t>SELECT A</a:t>
            </a:r>
          </a:p>
        </p:txBody>
      </p:sp>
      <p:sp>
        <p:nvSpPr>
          <p:cNvPr id="110" name="s110"/>
          <p:cNvSpPr/>
          <p:nvPr/>
        </p:nvSpPr>
        <p:spPr>
          <a:xfrm>
            <a:off x="456000" y="3810000"/>
            <a:ext cx="1750000" cy="500000"/>
          </a:xfrm>
          <a:prstGeom prst="rect">
            <a:avLst/>
          </a:prstGeom>
          <a:solidFill>
            <a:srgbClr val="F4F6FA"/>
          </a:solidFill>
          <a:ln w="6350">
            <a:solidFill>
              <a:srgbClr val="D9D9D9"/>
            </a:solidFill>
          </a:ln>
        </p:spPr>
        <p:txBody>
          <a:bodyPr wrap="square" lIns="91440" tIns="0" rIns="91440" bIns="27432" anchor="ctr">
            <a:normAutofit/>
          </a:bodyPr>
          <a:lstStyle/>
          <a:p>
            <a:pPr marL="0" indent="0" algn="ctr">
              <a:spcAft>
                <a:spcPts val="0"/>
              </a:spcAft>
              <a:buNone/>
            </a:pPr>
            <a:r>
              <a:rPr lang="en-US" sz="1400" b="1" dirty="0">
                <a:solidFill>
                  <a:srgbClr val="1F3864"/>
                </a:solidFill>
              </a:rPr>
              <a:t>R ⋈θ S</a:t>
            </a:r>
          </a:p>
        </p:txBody>
      </p:sp>
      <p:sp>
        <p:nvSpPr>
          <p:cNvPr id="111" name="s111"/>
          <p:cNvSpPr/>
          <p:nvPr/>
        </p:nvSpPr>
        <p:spPr>
          <a:xfrm>
            <a:off x="2206000" y="3810000"/>
            <a:ext cx="2100000" cy="500000"/>
          </a:xfrm>
          <a:prstGeom prst="rect">
            <a:avLst/>
          </a:prstGeom>
          <a:solidFill>
            <a:srgbClr val="F4F6FA"/>
          </a:solidFill>
          <a:ln w="6350">
            <a:solidFill>
              <a:srgbClr val="D9D9D9"/>
            </a:solidFill>
          </a:ln>
        </p:spPr>
        <p:txBody>
          <a:bodyPr wrap="square" lIns="91440" tIns="0" rIns="91440" bIns="27432" anchor="ctr">
            <a:normAutofit/>
          </a:bodyPr>
          <a:lstStyle/>
          <a:p>
            <a:pPr marL="0" indent="0">
              <a:spcAft>
                <a:spcPts val="0"/>
              </a:spcAft>
              <a:buNone/>
            </a:pPr>
            <a:r>
              <a:rPr lang="en-US" sz="1200" dirty="0"/>
              <a:t>θ-Join = × + σ</a:t>
            </a:r>
          </a:p>
        </p:txBody>
      </p:sp>
      <p:sp>
        <p:nvSpPr>
          <p:cNvPr id="112" name="s112"/>
          <p:cNvSpPr/>
          <p:nvPr/>
        </p:nvSpPr>
        <p:spPr>
          <a:xfrm>
            <a:off x="4306000" y="3810000"/>
            <a:ext cx="1900000" cy="500000"/>
          </a:xfrm>
          <a:prstGeom prst="rect">
            <a:avLst/>
          </a:prstGeom>
          <a:solidFill>
            <a:srgbClr val="F4F6FA"/>
          </a:solidFill>
          <a:ln w="6350">
            <a:solidFill>
              <a:srgbClr val="D9D9D9"/>
            </a:solidFill>
          </a:ln>
        </p:spPr>
        <p:txBody>
          <a:bodyPr wrap="square" lIns="91440" tIns="0" rIns="91440" bIns="27432" anchor="ctr">
            <a:normAutofit/>
          </a:bodyPr>
          <a:lstStyle/>
          <a:p>
            <a:pPr marL="0" indent="0">
              <a:spcAft>
                <a:spcPts val="0"/>
              </a:spcAft>
              <a:buNone/>
            </a:pPr>
            <a:r>
              <a:rPr lang="en-US" sz="1200" dirty="0">
                <a:solidFill>
                  <a:srgbClr val="2E5395"/>
                </a:solidFill>
                <a:latin typeface="Consolas"/>
                <a:cs typeface="Consolas"/>
              </a:rPr>
              <a:t>JOIN … ON θ</a:t>
            </a:r>
          </a:p>
        </p:txBody>
      </p:sp>
      <p:sp>
        <p:nvSpPr>
          <p:cNvPr id="113" name="s113"/>
          <p:cNvSpPr/>
          <p:nvPr/>
        </p:nvSpPr>
        <p:spPr>
          <a:xfrm>
            <a:off x="456000" y="4310000"/>
            <a:ext cx="1750000" cy="500000"/>
          </a:xfrm>
          <a:prstGeom prst="rect">
            <a:avLst/>
          </a:prstGeom>
          <a:solidFill>
            <a:srgbClr val="FFFFFF"/>
          </a:solidFill>
          <a:ln w="6350">
            <a:solidFill>
              <a:srgbClr val="D9D9D9"/>
            </a:solidFill>
          </a:ln>
        </p:spPr>
        <p:txBody>
          <a:bodyPr wrap="square" lIns="91440" tIns="0" rIns="91440" bIns="27432" anchor="ctr">
            <a:normAutofit/>
          </a:bodyPr>
          <a:lstStyle/>
          <a:p>
            <a:pPr marL="0" indent="0" algn="ctr">
              <a:spcAft>
                <a:spcPts val="0"/>
              </a:spcAft>
              <a:buNone/>
            </a:pPr>
            <a:r>
              <a:rPr lang="en-US" sz="1400" b="1" dirty="0">
                <a:solidFill>
                  <a:srgbClr val="1F3864"/>
                </a:solidFill>
              </a:rPr>
              <a:t>γₐ;ₑ(R)</a:t>
            </a:r>
          </a:p>
        </p:txBody>
      </p:sp>
      <p:sp>
        <p:nvSpPr>
          <p:cNvPr id="114" name="s114"/>
          <p:cNvSpPr/>
          <p:nvPr/>
        </p:nvSpPr>
        <p:spPr>
          <a:xfrm>
            <a:off x="2206000" y="4310000"/>
            <a:ext cx="2100000" cy="500000"/>
          </a:xfrm>
          <a:prstGeom prst="rect">
            <a:avLst/>
          </a:prstGeom>
          <a:solidFill>
            <a:srgbClr val="FFFFFF"/>
          </a:solidFill>
          <a:ln w="6350">
            <a:solidFill>
              <a:srgbClr val="D9D9D9"/>
            </a:solidFill>
          </a:ln>
        </p:spPr>
        <p:txBody>
          <a:bodyPr wrap="square" lIns="91440" tIns="0" rIns="91440" bIns="27432" anchor="ctr">
            <a:normAutofit/>
          </a:bodyPr>
          <a:lstStyle/>
          <a:p>
            <a:pPr marL="0" indent="0">
              <a:spcAft>
                <a:spcPts val="0"/>
              </a:spcAft>
              <a:buNone/>
            </a:pPr>
            <a:r>
              <a:rPr lang="en-US" sz="1200" dirty="0"/>
              <a:t>Grouping / aggregation</a:t>
            </a:r>
          </a:p>
        </p:txBody>
      </p:sp>
      <p:sp>
        <p:nvSpPr>
          <p:cNvPr id="115" name="s115"/>
          <p:cNvSpPr/>
          <p:nvPr/>
        </p:nvSpPr>
        <p:spPr>
          <a:xfrm>
            <a:off x="4306000" y="4310000"/>
            <a:ext cx="1900000" cy="500000"/>
          </a:xfrm>
          <a:prstGeom prst="rect">
            <a:avLst/>
          </a:prstGeom>
          <a:solidFill>
            <a:srgbClr val="FFFFFF"/>
          </a:solidFill>
          <a:ln w="6350">
            <a:solidFill>
              <a:srgbClr val="D9D9D9"/>
            </a:solidFill>
          </a:ln>
        </p:spPr>
        <p:txBody>
          <a:bodyPr wrap="square" lIns="91440" tIns="0" rIns="91440" bIns="27432" anchor="ctr">
            <a:normAutofit/>
          </a:bodyPr>
          <a:lstStyle/>
          <a:p>
            <a:pPr marL="0" indent="0">
              <a:spcAft>
                <a:spcPts val="0"/>
              </a:spcAft>
              <a:buNone/>
            </a:pPr>
            <a:r>
              <a:rPr lang="en-US" sz="1200" dirty="0">
                <a:solidFill>
                  <a:srgbClr val="2E5395"/>
                </a:solidFill>
                <a:latin typeface="Consolas"/>
                <a:cs typeface="Consolas"/>
              </a:rPr>
              <a:t>GROUP BY … COUNT, SUM</a:t>
            </a:r>
          </a:p>
        </p:txBody>
      </p:sp>
      <p:sp>
        <p:nvSpPr>
          <p:cNvPr id="116" name="s116"/>
          <p:cNvSpPr/>
          <p:nvPr/>
        </p:nvSpPr>
        <p:spPr>
          <a:xfrm>
            <a:off x="456000" y="4810000"/>
            <a:ext cx="1750000" cy="500000"/>
          </a:xfrm>
          <a:prstGeom prst="rect">
            <a:avLst/>
          </a:prstGeom>
          <a:solidFill>
            <a:srgbClr val="F4F6FA"/>
          </a:solidFill>
          <a:ln w="6350">
            <a:solidFill>
              <a:srgbClr val="D9D9D9"/>
            </a:solidFill>
          </a:ln>
        </p:spPr>
        <p:txBody>
          <a:bodyPr wrap="square" lIns="91440" tIns="0" rIns="91440" bIns="27432" anchor="ctr">
            <a:normAutofit/>
          </a:bodyPr>
          <a:lstStyle/>
          <a:p>
            <a:pPr marL="0" indent="0" algn="ctr">
              <a:spcAft>
                <a:spcPts val="0"/>
              </a:spcAft>
              <a:buNone/>
            </a:pPr>
            <a:r>
              <a:rPr lang="en-US" sz="1400" b="1" dirty="0">
                <a:solidFill>
                  <a:srgbClr val="1F3864"/>
                </a:solidFill>
              </a:rPr>
              <a:t>∪  −  ×  ρ</a:t>
            </a:r>
          </a:p>
        </p:txBody>
      </p:sp>
      <p:sp>
        <p:nvSpPr>
          <p:cNvPr id="117" name="s117"/>
          <p:cNvSpPr/>
          <p:nvPr/>
        </p:nvSpPr>
        <p:spPr>
          <a:xfrm>
            <a:off x="2206000" y="4810000"/>
            <a:ext cx="2100000" cy="500000"/>
          </a:xfrm>
          <a:prstGeom prst="rect">
            <a:avLst/>
          </a:prstGeom>
          <a:solidFill>
            <a:srgbClr val="F4F6FA"/>
          </a:solidFill>
          <a:ln w="6350">
            <a:solidFill>
              <a:srgbClr val="D9D9D9"/>
            </a:solidFill>
          </a:ln>
        </p:spPr>
        <p:txBody>
          <a:bodyPr wrap="square" lIns="91440" tIns="0" rIns="91440" bIns="27432" anchor="ctr">
            <a:normAutofit/>
          </a:bodyPr>
          <a:lstStyle/>
          <a:p>
            <a:pPr marL="0" indent="0">
              <a:spcAft>
                <a:spcPts val="0"/>
              </a:spcAft>
              <a:buNone/>
            </a:pPr>
            <a:r>
              <a:rPr lang="en-US" sz="1200" dirty="0"/>
              <a:t>Set ops &amp; rename</a:t>
            </a:r>
          </a:p>
        </p:txBody>
      </p:sp>
      <p:sp>
        <p:nvSpPr>
          <p:cNvPr id="118" name="s118"/>
          <p:cNvSpPr/>
          <p:nvPr/>
        </p:nvSpPr>
        <p:spPr>
          <a:xfrm>
            <a:off x="4306000" y="4810000"/>
            <a:ext cx="1900000" cy="500000"/>
          </a:xfrm>
          <a:prstGeom prst="rect">
            <a:avLst/>
          </a:prstGeom>
          <a:solidFill>
            <a:srgbClr val="F4F6FA"/>
          </a:solidFill>
          <a:ln w="6350">
            <a:solidFill>
              <a:srgbClr val="D9D9D9"/>
            </a:solidFill>
          </a:ln>
        </p:spPr>
        <p:txBody>
          <a:bodyPr wrap="square" lIns="91440" tIns="0" rIns="91440" bIns="27432" anchor="ctr">
            <a:normAutofit/>
          </a:bodyPr>
          <a:lstStyle/>
          <a:p>
            <a:pPr marL="0" indent="0">
              <a:spcAft>
                <a:spcPts val="0"/>
              </a:spcAft>
              <a:buNone/>
            </a:pPr>
            <a:r>
              <a:rPr lang="en-US" sz="1200" dirty="0">
                <a:solidFill>
                  <a:srgbClr val="2E5395"/>
                </a:solidFill>
                <a:latin typeface="Consolas"/>
                <a:cs typeface="Consolas"/>
              </a:rPr>
              <a:t>UNION / EXCEPT / …</a:t>
            </a:r>
          </a:p>
        </p:txBody>
      </p:sp>
      <p:grpSp>
        <p:nvGrpSpPr>
          <p:cNvPr id="5" name="Group 4">
            <a:extLst>
              <a:ext uri="{FF2B5EF4-FFF2-40B4-BE49-F238E27FC236}">
                <a16:creationId xmlns:a16="http://schemas.microsoft.com/office/drawing/2014/main" id="{B489E764-D832-4563-E3C2-ACBC5640615A}"/>
              </a:ext>
            </a:extLst>
          </p:cNvPr>
          <p:cNvGrpSpPr/>
          <p:nvPr/>
        </p:nvGrpSpPr>
        <p:grpSpPr>
          <a:xfrm>
            <a:off x="6500000" y="2430000"/>
            <a:ext cx="5236000" cy="3380000"/>
            <a:chOff x="6500000" y="2430000"/>
            <a:chExt cx="5236000" cy="3380000"/>
          </a:xfrm>
        </p:grpSpPr>
        <p:sp>
          <p:nvSpPr>
            <p:cNvPr id="119" name="s119"/>
            <p:cNvSpPr/>
            <p:nvPr/>
          </p:nvSpPr>
          <p:spPr>
            <a:xfrm>
              <a:off x="6500000" y="2430000"/>
              <a:ext cx="5236000" cy="560000"/>
            </a:xfrm>
            <a:prstGeom prst="roundRect">
              <a:avLst>
                <a:gd name="adj" fmla="val 15000"/>
              </a:avLst>
            </a:prstGeom>
            <a:solidFill>
              <a:srgbClr val="FFFFFF"/>
            </a:solidFill>
            <a:ln w="15875">
              <a:solidFill>
                <a:srgbClr val="1F3864"/>
              </a:solidFill>
            </a:ln>
          </p:spPr>
          <p:txBody>
            <a:bodyPr wrap="square" lIns="91440" tIns="0" rIns="91440" bIns="27432" anchor="ctr">
              <a:normAutofit/>
            </a:bodyPr>
            <a:lstStyle/>
            <a:p>
              <a:pPr marL="0" indent="0" algn="ctr">
                <a:spcAft>
                  <a:spcPts val="0"/>
                </a:spcAft>
                <a:buNone/>
              </a:pPr>
              <a:r>
                <a:rPr lang="en-US" sz="1250" b="1" dirty="0">
                  <a:solidFill>
                    <a:srgbClr val="1F3864"/>
                  </a:solidFill>
                </a:rPr>
                <a:t>“Departments with more than 5 employees earning over 3000”</a:t>
              </a:r>
            </a:p>
          </p:txBody>
        </p:sp>
        <p:sp>
          <p:nvSpPr>
            <p:cNvPr id="120" name="Arrow"/>
            <p:cNvSpPr/>
            <p:nvPr/>
          </p:nvSpPr>
          <p:spPr>
            <a:xfrm>
              <a:off x="9008000" y="3060000"/>
              <a:ext cx="220000" cy="300000"/>
            </a:xfrm>
            <a:prstGeom prst="downArrow">
              <a:avLst>
                <a:gd name="adj1" fmla="val 50000"/>
                <a:gd name="adj2" fmla="val 55000"/>
              </a:avLst>
            </a:prstGeom>
            <a:solidFill>
              <a:srgbClr val="1F3864"/>
            </a:solidFill>
            <a:ln>
              <a:noFill/>
            </a:ln>
          </p:spPr>
          <p:txBody>
            <a:bodyPr/>
            <a:lstStyle/>
            <a:p>
              <a:endParaRPr lang="en-US"/>
            </a:p>
          </p:txBody>
        </p:sp>
        <p:sp>
          <p:nvSpPr>
            <p:cNvPr id="121" name="s121"/>
            <p:cNvSpPr/>
            <p:nvPr/>
          </p:nvSpPr>
          <p:spPr>
            <a:xfrm>
              <a:off x="6500000" y="3430000"/>
              <a:ext cx="5236000" cy="900000"/>
            </a:xfrm>
            <a:prstGeom prst="rect">
              <a:avLst/>
            </a:prstGeom>
            <a:solidFill>
              <a:srgbClr val="FFFFFF"/>
            </a:solidFill>
            <a:ln w="9525">
              <a:solidFill>
                <a:srgbClr val="8EA9DB"/>
              </a:solidFill>
            </a:ln>
          </p:spPr>
          <p:txBody>
            <a:bodyPr wrap="square" lIns="91440" tIns="45720" rIns="91440" bIns="27432" anchor="ctr">
              <a:normAutofit/>
            </a:bodyPr>
            <a:lstStyle/>
            <a:p>
              <a:pPr marL="0" indent="0">
                <a:spcAft>
                  <a:spcPts val="100"/>
                </a:spcAft>
                <a:buNone/>
              </a:pPr>
              <a:r>
                <a:rPr lang="en-US" sz="1200" dirty="0">
                  <a:latin typeface="Consolas"/>
                  <a:cs typeface="Consolas"/>
                </a:rPr>
                <a:t>SELECT dept FROM Employee</a:t>
              </a:r>
            </a:p>
            <a:p>
              <a:pPr marL="0" indent="0">
                <a:spcAft>
                  <a:spcPts val="100"/>
                </a:spcAft>
                <a:buNone/>
              </a:pPr>
              <a:r>
                <a:rPr lang="en-US" sz="1200" dirty="0">
                  <a:latin typeface="Consolas"/>
                  <a:cs typeface="Consolas"/>
                </a:rPr>
                <a:t>WHERE salary &gt; 3000</a:t>
              </a:r>
            </a:p>
            <a:p>
              <a:pPr marL="0" indent="0">
                <a:spcAft>
                  <a:spcPts val="0"/>
                </a:spcAft>
                <a:buNone/>
              </a:pPr>
              <a:r>
                <a:rPr lang="en-US" sz="1200" dirty="0">
                  <a:latin typeface="Consolas"/>
                  <a:cs typeface="Consolas"/>
                </a:rPr>
                <a:t>GROUP BY dept HAVING COUNT(*) &gt; 5;</a:t>
              </a:r>
            </a:p>
          </p:txBody>
        </p:sp>
        <p:sp>
          <p:nvSpPr>
            <p:cNvPr id="122" name="Arrow"/>
            <p:cNvSpPr/>
            <p:nvPr/>
          </p:nvSpPr>
          <p:spPr>
            <a:xfrm>
              <a:off x="9008000" y="4400000"/>
              <a:ext cx="220000" cy="300000"/>
            </a:xfrm>
            <a:prstGeom prst="downArrow">
              <a:avLst>
                <a:gd name="adj1" fmla="val 50000"/>
                <a:gd name="adj2" fmla="val 55000"/>
              </a:avLst>
            </a:prstGeom>
            <a:solidFill>
              <a:srgbClr val="1F3864"/>
            </a:solidFill>
            <a:ln>
              <a:noFill/>
            </a:ln>
          </p:spPr>
          <p:txBody>
            <a:bodyPr/>
            <a:lstStyle/>
            <a:p>
              <a:endParaRPr lang="en-US"/>
            </a:p>
          </p:txBody>
        </p:sp>
        <p:sp>
          <p:nvSpPr>
            <p:cNvPr id="123" name="s123"/>
            <p:cNvSpPr/>
            <p:nvPr/>
          </p:nvSpPr>
          <p:spPr>
            <a:xfrm>
              <a:off x="6500000" y="4770000"/>
              <a:ext cx="5236000" cy="660000"/>
            </a:xfrm>
            <a:prstGeom prst="roundRect">
              <a:avLst>
                <a:gd name="adj" fmla="val 12000"/>
              </a:avLst>
            </a:prstGeom>
            <a:solidFill>
              <a:srgbClr val="F4F6FA"/>
            </a:solidFill>
            <a:ln w="9525">
              <a:solidFill>
                <a:srgbClr val="8EA9DB"/>
              </a:solidFill>
            </a:ln>
          </p:spPr>
          <p:txBody>
            <a:bodyPr wrap="square" lIns="91440" tIns="0" rIns="91440" bIns="27432" anchor="ctr">
              <a:normAutofit/>
            </a:bodyPr>
            <a:lstStyle/>
            <a:p>
              <a:pPr marL="0" indent="0" algn="ctr">
                <a:spcAft>
                  <a:spcPts val="0"/>
                </a:spcAft>
                <a:buNone/>
              </a:pPr>
              <a:r>
                <a:rPr lang="en-US" sz="1400" b="1" dirty="0">
                  <a:solidFill>
                    <a:srgbClr val="C00000"/>
                  </a:solidFill>
                </a:rPr>
                <a:t>σ</a:t>
              </a:r>
              <a:r>
                <a:rPr lang="en-US" sz="1050" dirty="0">
                  <a:solidFill>
                    <a:srgbClr val="C00000"/>
                  </a:solidFill>
                </a:rPr>
                <a:t>cnt&gt;5</a:t>
              </a:r>
              <a:r>
                <a:rPr lang="en-US" sz="1400" b="1" dirty="0">
                  <a:solidFill>
                    <a:srgbClr val="1F3864"/>
                  </a:solidFill>
                </a:rPr>
                <a:t>( γ</a:t>
              </a:r>
              <a:r>
                <a:rPr lang="en-US" sz="1050" dirty="0">
                  <a:solidFill>
                    <a:srgbClr val="1F3864"/>
                  </a:solidFill>
                </a:rPr>
                <a:t>dept; COUNT(*)→cnt</a:t>
              </a:r>
              <a:r>
                <a:rPr lang="en-US" sz="1400" b="1" dirty="0">
                  <a:solidFill>
                    <a:srgbClr val="C00000"/>
                  </a:solidFill>
                </a:rPr>
                <a:t>( σ</a:t>
              </a:r>
              <a:r>
                <a:rPr lang="en-US" sz="1050" dirty="0">
                  <a:solidFill>
                    <a:srgbClr val="C00000"/>
                  </a:solidFill>
                </a:rPr>
                <a:t>salary&gt;3000</a:t>
              </a:r>
              <a:r>
                <a:rPr lang="en-US" sz="1400" b="1" dirty="0"/>
                <a:t>(Employee) ) )</a:t>
              </a:r>
            </a:p>
          </p:txBody>
        </p:sp>
        <p:sp>
          <p:nvSpPr>
            <p:cNvPr id="124" name="s124"/>
            <p:cNvSpPr/>
            <p:nvPr/>
          </p:nvSpPr>
          <p:spPr>
            <a:xfrm>
              <a:off x="6500000" y="5480000"/>
              <a:ext cx="5236000" cy="330000"/>
            </a:xfrm>
            <a:prstGeom prst="rect">
              <a:avLst/>
            </a:prstGeom>
            <a:noFill/>
            <a:ln>
              <a:noFill/>
            </a:ln>
          </p:spPr>
          <p:txBody>
            <a:bodyPr wrap="square" lIns="91440" tIns="0" rIns="91440" bIns="27432" anchor="ctr">
              <a:normAutofit fontScale="92500"/>
            </a:bodyPr>
            <a:lstStyle/>
            <a:p>
              <a:pPr marL="0" indent="0" algn="ctr">
                <a:spcAft>
                  <a:spcPts val="0"/>
                </a:spcAft>
                <a:buNone/>
              </a:pPr>
              <a:r>
                <a:rPr lang="en-US" sz="1150" i="1" dirty="0">
                  <a:solidFill>
                    <a:srgbClr val="595959"/>
                  </a:solidFill>
                </a:rPr>
                <a:t>Same query, three views — the algebra is what the optimizer rewrites.</a:t>
              </a:r>
            </a:p>
          </p:txBody>
        </p:sp>
      </p:grpSp>
      <p:sp>
        <p:nvSpPr>
          <p:cNvPr id="125" name="s125"/>
          <p:cNvSpPr/>
          <p:nvPr/>
        </p:nvSpPr>
        <p:spPr>
          <a:xfrm>
            <a:off x="455999" y="6011648"/>
            <a:ext cx="10900000" cy="486352"/>
          </a:xfrm>
          <a:prstGeom prst="roundRect">
            <a:avLst>
              <a:gd name="adj" fmla="val 10000"/>
            </a:avLst>
          </a:prstGeom>
          <a:solidFill>
            <a:srgbClr val="EDF1F9"/>
          </a:solidFill>
          <a:ln w="12700">
            <a:solidFill>
              <a:srgbClr val="1F3864"/>
            </a:solidFill>
          </a:ln>
        </p:spPr>
        <p:txBody>
          <a:bodyPr wrap="square" lIns="91440" tIns="0" rIns="91440" bIns="27432" anchor="ctr">
            <a:normAutofit/>
          </a:bodyPr>
          <a:lstStyle/>
          <a:p>
            <a:pPr marL="0" indent="0">
              <a:spcAft>
                <a:spcPts val="0"/>
              </a:spcAft>
              <a:buNone/>
            </a:pPr>
            <a:r>
              <a:rPr lang="en-US" sz="1300" b="1" dirty="0">
                <a:solidFill>
                  <a:srgbClr val="1F3864"/>
                </a:solidFill>
              </a:rPr>
              <a:t>The power: </a:t>
            </a:r>
            <a:r>
              <a:rPr lang="en-US" sz="1300" dirty="0"/>
              <a:t>a closed algebra — composable, rewritable, optimizable.   </a:t>
            </a:r>
          </a:p>
        </p:txBody>
      </p:sp>
      <p:sp>
        <p:nvSpPr>
          <p:cNvPr id="4" name="Slide Number Placeholder 3"/>
          <p:cNvSpPr>
            <a:spLocks noGrp="1"/>
          </p:cNvSpPr>
          <p:nvPr>
            <p:ph type="sldNum" sz="quarter" idx="12"/>
          </p:nvPr>
        </p:nvSpPr>
        <p:spPr/>
        <p:txBody>
          <a:bodyPr/>
          <a:lstStyle/>
          <a:p>
            <a:fld id="{BCFAA6ED-95C3-9546-BFD5-25AB245E25B8}" type="slidenum">
              <a:rPr lang="en-CN" smtClean="0"/>
              <a:t>2</a:t>
            </a:fld>
            <a:endParaRPr lang="en-CN"/>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From One Algebra to Modern Analytics</a:t>
            </a:r>
          </a:p>
        </p:txBody>
      </p:sp>
      <p:sp>
        <p:nvSpPr>
          <p:cNvPr id="3" name="Content Placeholder 2"/>
          <p:cNvSpPr>
            <a:spLocks noGrp="1"/>
          </p:cNvSpPr>
          <p:nvPr>
            <p:ph idx="1"/>
          </p:nvPr>
        </p:nvSpPr>
        <p:spPr/>
        <p:txBody>
          <a:bodyPr>
            <a:normAutofit/>
          </a:bodyPr>
          <a:lstStyle/>
          <a:p>
            <a:pPr marL="0" indent="0">
              <a:buNone/>
            </a:pPr>
            <a:r>
              <a:rPr lang="en-US" sz="1600" dirty="0"/>
              <a:t>Relational algebra evolved into the foundation of today’s analytics stacks — for data analysis and for ML data preparation.</a:t>
            </a:r>
          </a:p>
        </p:txBody>
      </p:sp>
      <p:sp>
        <p:nvSpPr>
          <p:cNvPr id="901" name="s901"/>
          <p:cNvSpPr/>
          <p:nvPr/>
        </p:nvSpPr>
        <p:spPr>
          <a:xfrm>
            <a:off x="456000" y="2400000"/>
            <a:ext cx="2750000" cy="760000"/>
          </a:xfrm>
          <a:prstGeom prst="roundRect">
            <a:avLst>
              <a:gd name="adj" fmla="val 14000"/>
            </a:avLst>
          </a:prstGeom>
          <a:solidFill>
            <a:srgbClr val="1F3864"/>
          </a:solidFill>
          <a:ln>
            <a:noFill/>
          </a:ln>
        </p:spPr>
        <p:txBody>
          <a:bodyPr wrap="square" lIns="91440" tIns="0" rIns="91440" bIns="27432" anchor="ctr">
            <a:normAutofit/>
          </a:bodyPr>
          <a:lstStyle/>
          <a:p>
            <a:pPr marL="0" indent="0" algn="ctr">
              <a:spcAft>
                <a:spcPts val="60"/>
              </a:spcAft>
              <a:buNone/>
            </a:pPr>
            <a:r>
              <a:rPr lang="en-US" sz="1450" b="1" dirty="0">
                <a:solidFill>
                  <a:srgbClr val="FFFFFF"/>
                </a:solidFill>
              </a:rPr>
              <a:t>Relational Algebra</a:t>
            </a:r>
            <a:r>
              <a:rPr lang="zh-CN" altLang="en-US" sz="1450" b="1" dirty="0">
                <a:solidFill>
                  <a:srgbClr val="FFFFFF"/>
                </a:solidFill>
              </a:rPr>
              <a:t> </a:t>
            </a:r>
            <a:endParaRPr lang="en-US" sz="1450" b="1" dirty="0">
              <a:solidFill>
                <a:srgbClr val="FFFFFF"/>
              </a:solidFill>
            </a:endParaRPr>
          </a:p>
          <a:p>
            <a:pPr marL="0" indent="0" algn="ctr">
              <a:spcAft>
                <a:spcPts val="0"/>
              </a:spcAft>
              <a:buNone/>
            </a:pPr>
            <a:r>
              <a:rPr lang="en-US" sz="1450" b="1" dirty="0">
                <a:solidFill>
                  <a:srgbClr val="FFFFFF"/>
                </a:solidFill>
              </a:rPr>
              <a:t>σ · π · ⋈ · γ</a:t>
            </a:r>
          </a:p>
        </p:txBody>
      </p:sp>
      <p:sp>
        <p:nvSpPr>
          <p:cNvPr id="902" name="Arrow"/>
          <p:cNvSpPr/>
          <p:nvPr/>
        </p:nvSpPr>
        <p:spPr>
          <a:xfrm>
            <a:off x="3320000" y="2650000"/>
            <a:ext cx="420000" cy="260000"/>
          </a:xfrm>
          <a:prstGeom prst="rightArrow">
            <a:avLst>
              <a:gd name="adj1" fmla="val 45000"/>
              <a:gd name="adj2" fmla="val 55000"/>
            </a:avLst>
          </a:prstGeom>
          <a:solidFill>
            <a:srgbClr val="1F3864"/>
          </a:solidFill>
          <a:ln>
            <a:noFill/>
          </a:ln>
        </p:spPr>
        <p:txBody>
          <a:bodyPr/>
          <a:lstStyle/>
          <a:p>
            <a:endParaRPr lang="en-US"/>
          </a:p>
        </p:txBody>
      </p:sp>
      <p:sp>
        <p:nvSpPr>
          <p:cNvPr id="903" name="s903"/>
          <p:cNvSpPr/>
          <p:nvPr/>
        </p:nvSpPr>
        <p:spPr>
          <a:xfrm>
            <a:off x="3860000" y="2400000"/>
            <a:ext cx="7876000" cy="760000"/>
          </a:xfrm>
          <a:prstGeom prst="roundRect">
            <a:avLst>
              <a:gd name="adj" fmla="val 14000"/>
            </a:avLst>
          </a:prstGeom>
          <a:solidFill>
            <a:srgbClr val="F5F5F5"/>
          </a:solidFill>
          <a:ln w="9525">
            <a:solidFill>
              <a:srgbClr val="D9D9D9"/>
            </a:solidFill>
          </a:ln>
        </p:spPr>
        <p:txBody>
          <a:bodyPr wrap="square" lIns="91440" tIns="0" rIns="91440" bIns="27432" anchor="ctr">
            <a:normAutofit/>
          </a:bodyPr>
          <a:lstStyle/>
          <a:p>
            <a:pPr marL="0" indent="0">
              <a:spcAft>
                <a:spcPts val="60"/>
              </a:spcAft>
              <a:buNone/>
            </a:pPr>
            <a:r>
              <a:rPr lang="en-US" sz="1300" dirty="0">
                <a:solidFill>
                  <a:srgbClr val="595959"/>
                </a:solidFill>
              </a:rPr>
              <a:t>fifty years of engines:</a:t>
            </a:r>
          </a:p>
          <a:p>
            <a:pPr marL="0" indent="0">
              <a:spcAft>
                <a:spcPts val="0"/>
              </a:spcAft>
              <a:buNone/>
            </a:pPr>
            <a:r>
              <a:rPr lang="en-US" sz="1300" dirty="0">
                <a:solidFill>
                  <a:srgbClr val="595959"/>
                </a:solidFill>
              </a:rPr>
              <a:t>OLTP row stores · warehouses · distributed &amp; cloud SQL · streaming · embedded</a:t>
            </a:r>
          </a:p>
        </p:txBody>
      </p:sp>
      <p:sp>
        <p:nvSpPr>
          <p:cNvPr id="904" name="s904"/>
          <p:cNvSpPr/>
          <p:nvPr/>
        </p:nvSpPr>
        <p:spPr>
          <a:xfrm>
            <a:off x="3996000" y="3400000"/>
            <a:ext cx="4200000" cy="420000"/>
          </a:xfrm>
          <a:prstGeom prst="roundRect">
            <a:avLst>
              <a:gd name="adj" fmla="val 50000"/>
            </a:avLst>
          </a:prstGeom>
          <a:solidFill>
            <a:srgbClr val="FFFFFF"/>
          </a:solidFill>
          <a:ln w="12700">
            <a:solidFill>
              <a:srgbClr val="1F3864"/>
            </a:solidFill>
          </a:ln>
        </p:spPr>
        <p:txBody>
          <a:bodyPr wrap="square" lIns="91440" tIns="0" rIns="91440" bIns="27432" anchor="ctr">
            <a:normAutofit/>
          </a:bodyPr>
          <a:lstStyle/>
          <a:p>
            <a:pPr marL="0" indent="0" algn="ctr">
              <a:spcAft>
                <a:spcPts val="0"/>
              </a:spcAft>
              <a:buNone/>
            </a:pPr>
            <a:r>
              <a:rPr lang="en-US" sz="1200" b="1" dirty="0">
                <a:solidFill>
                  <a:srgbClr val="1F3864"/>
                </a:solidFill>
              </a:rPr>
              <a:t>… and gradually became the foundation of  ↓</a:t>
            </a:r>
          </a:p>
        </p:txBody>
      </p:sp>
      <p:sp>
        <p:nvSpPr>
          <p:cNvPr id="905" name="s905"/>
          <p:cNvSpPr/>
          <p:nvPr/>
        </p:nvSpPr>
        <p:spPr>
          <a:xfrm>
            <a:off x="456000" y="3980000"/>
            <a:ext cx="5450000" cy="1850000"/>
          </a:xfrm>
          <a:prstGeom prst="roundRect">
            <a:avLst>
              <a:gd name="adj" fmla="val 5000"/>
            </a:avLst>
          </a:prstGeom>
          <a:solidFill>
            <a:srgbClr val="F4F6FA"/>
          </a:solidFill>
          <a:ln w="12700">
            <a:solidFill>
              <a:srgbClr val="8EA9DB"/>
            </a:solidFill>
          </a:ln>
        </p:spPr>
        <p:txBody>
          <a:bodyPr wrap="square" lIns="91440" tIns="45720" rIns="91440" bIns="27432" anchor="t">
            <a:normAutofit/>
          </a:bodyPr>
          <a:lstStyle/>
          <a:p>
            <a:pPr marL="0" indent="0">
              <a:spcAft>
                <a:spcPts val="280"/>
              </a:spcAft>
              <a:buNone/>
            </a:pPr>
            <a:r>
              <a:rPr lang="en-US" sz="1500" b="1" dirty="0">
                <a:solidFill>
                  <a:srgbClr val="1F3864"/>
                </a:solidFill>
              </a:rPr>
              <a:t>SQL analytics  (OLAP)</a:t>
            </a:r>
            <a:r>
              <a:rPr lang="en-US" sz="1300" i="1" dirty="0">
                <a:solidFill>
                  <a:srgbClr val="C00000"/>
                </a:solidFill>
              </a:rPr>
              <a:t>   — for data analysis</a:t>
            </a:r>
          </a:p>
          <a:p>
            <a:pPr marL="0" indent="0">
              <a:spcAft>
                <a:spcPts val="200"/>
              </a:spcAft>
              <a:buNone/>
            </a:pPr>
            <a:r>
              <a:rPr lang="en-US" sz="1300" dirty="0"/>
              <a:t>scans · joins · group-by over billions of rows</a:t>
            </a:r>
          </a:p>
          <a:p>
            <a:pPr marL="0" indent="0">
              <a:spcAft>
                <a:spcPts val="280"/>
              </a:spcAft>
              <a:buNone/>
            </a:pPr>
            <a:r>
              <a:rPr lang="en-US" sz="1250" i="1" dirty="0">
                <a:solidFill>
                  <a:srgbClr val="1F3864"/>
                </a:solidFill>
              </a:rPr>
              <a:t>“revenue by segment” · “top product per region”</a:t>
            </a:r>
          </a:p>
        </p:txBody>
      </p:sp>
      <p:sp>
        <p:nvSpPr>
          <p:cNvPr id="906" name="s906"/>
          <p:cNvSpPr/>
          <p:nvPr/>
        </p:nvSpPr>
        <p:spPr>
          <a:xfrm>
            <a:off x="6286000" y="3980000"/>
            <a:ext cx="5450000" cy="1850000"/>
          </a:xfrm>
          <a:prstGeom prst="roundRect">
            <a:avLst>
              <a:gd name="adj" fmla="val 5000"/>
            </a:avLst>
          </a:prstGeom>
          <a:solidFill>
            <a:srgbClr val="F4F6FA"/>
          </a:solidFill>
          <a:ln w="12700">
            <a:solidFill>
              <a:srgbClr val="8EA9DB"/>
            </a:solidFill>
          </a:ln>
        </p:spPr>
        <p:txBody>
          <a:bodyPr wrap="square" lIns="91440" tIns="45720" rIns="91440" bIns="27432" anchor="t">
            <a:normAutofit/>
          </a:bodyPr>
          <a:lstStyle/>
          <a:p>
            <a:pPr marL="0" indent="0">
              <a:spcAft>
                <a:spcPts val="280"/>
              </a:spcAft>
              <a:buNone/>
            </a:pPr>
            <a:r>
              <a:rPr lang="en-US" sz="1500" b="1" dirty="0">
                <a:solidFill>
                  <a:srgbClr val="1F3864"/>
                </a:solidFill>
              </a:rPr>
              <a:t>Data science pipelines</a:t>
            </a:r>
            <a:r>
              <a:rPr lang="en-US" sz="1300" i="1" dirty="0">
                <a:solidFill>
                  <a:srgbClr val="C00000"/>
                </a:solidFill>
              </a:rPr>
              <a:t>   — for data science &amp; ML prep</a:t>
            </a:r>
          </a:p>
          <a:p>
            <a:pPr marL="0" indent="0">
              <a:spcAft>
                <a:spcPts val="200"/>
              </a:spcAft>
              <a:buNone/>
            </a:pPr>
            <a:r>
              <a:rPr lang="en-US" sz="1300" dirty="0"/>
              <a:t>EDA · cleaning · feature engineering · labeling</a:t>
            </a:r>
          </a:p>
          <a:p>
            <a:pPr marL="0" indent="0">
              <a:spcAft>
                <a:spcPts val="280"/>
              </a:spcAft>
              <a:buNone/>
            </a:pPr>
            <a:r>
              <a:rPr lang="en-US" sz="1250" dirty="0">
                <a:latin typeface="Consolas"/>
                <a:cs typeface="Consolas"/>
              </a:rPr>
              <a:t>df.merge(…)</a:t>
            </a:r>
            <a:r>
              <a:rPr lang="en-US" sz="1300" b="1" dirty="0"/>
              <a:t> = ⋈      </a:t>
            </a:r>
            <a:r>
              <a:rPr lang="en-US" sz="1250" dirty="0">
                <a:latin typeface="Consolas"/>
                <a:cs typeface="Consolas"/>
              </a:rPr>
              <a:t>df.groupby(…)</a:t>
            </a:r>
            <a:r>
              <a:rPr lang="en-US" sz="1300" b="1" dirty="0"/>
              <a:t> = γ</a:t>
            </a:r>
          </a:p>
          <a:p>
            <a:pPr marL="0" indent="0">
              <a:spcAft>
                <a:spcPts val="200"/>
              </a:spcAft>
              <a:buNone/>
            </a:pPr>
            <a:r>
              <a:rPr lang="en-US" sz="1150" i="1" dirty="0">
                <a:solidFill>
                  <a:srgbClr val="595959"/>
                </a:solidFill>
              </a:rPr>
              <a:t>+ beyond RA:  </a:t>
            </a:r>
            <a:r>
              <a:rPr lang="en-US" sz="1150" i="1" dirty="0">
                <a:solidFill>
                  <a:srgbClr val="595959"/>
                </a:solidFill>
                <a:latin typeface="Consolas"/>
                <a:cs typeface="Consolas"/>
              </a:rPr>
              <a:t>df.apply(f)</a:t>
            </a:r>
            <a:r>
              <a:rPr lang="en-US" sz="1150" i="1" dirty="0">
                <a:solidFill>
                  <a:srgbClr val="595959"/>
                </a:solidFill>
              </a:rPr>
              <a:t> UDFs · pivot / melt · row order</a:t>
            </a:r>
          </a:p>
        </p:txBody>
      </p:sp>
      <p:sp>
        <p:nvSpPr>
          <p:cNvPr id="907" name="s907"/>
          <p:cNvSpPr/>
          <p:nvPr/>
        </p:nvSpPr>
        <p:spPr>
          <a:xfrm>
            <a:off x="456000" y="6050000"/>
            <a:ext cx="10900000" cy="620000"/>
          </a:xfrm>
          <a:prstGeom prst="roundRect">
            <a:avLst>
              <a:gd name="adj" fmla="val 12000"/>
            </a:avLst>
          </a:prstGeom>
          <a:solidFill>
            <a:srgbClr val="EDF1F9"/>
          </a:solidFill>
          <a:ln w="12700">
            <a:solidFill>
              <a:srgbClr val="1F3864"/>
            </a:solidFill>
          </a:ln>
        </p:spPr>
        <p:txBody>
          <a:bodyPr wrap="square" lIns="91440" tIns="0" rIns="91440" bIns="27432" anchor="ctr">
            <a:normAutofit/>
          </a:bodyPr>
          <a:lstStyle/>
          <a:p>
            <a:pPr algn="ctr"/>
            <a:r>
              <a:rPr lang="en-US" sz="1400" b="1" dirty="0">
                <a:solidFill>
                  <a:srgbClr val="1F3864"/>
                </a:solidFill>
              </a:rPr>
              <a:t>Warehouse or notebook, the contract is the same:  </a:t>
            </a:r>
            <a:r>
              <a:rPr lang="en-US" sz="1400" b="1" dirty="0">
                <a:solidFill>
                  <a:srgbClr val="C00000"/>
                </a:solidFill>
              </a:rPr>
              <a:t>exact predicates over structured data.</a:t>
            </a:r>
          </a:p>
        </p:txBody>
      </p:sp>
      <p:sp>
        <p:nvSpPr>
          <p:cNvPr id="4" name="Slide Number Placeholder 3"/>
          <p:cNvSpPr>
            <a:spLocks noGrp="1"/>
          </p:cNvSpPr>
          <p:nvPr>
            <p:ph type="sldNum" sz="quarter" idx="12"/>
          </p:nvPr>
        </p:nvSpPr>
        <p:spPr/>
        <p:txBody>
          <a:bodyPr/>
          <a:lstStyle/>
          <a:p>
            <a:fld id="{BCFAA6ED-95C3-9546-BFD5-25AB245E25B8}" type="slidenum">
              <a:rPr lang="en-CN" smtClean="0"/>
              <a:t>3</a:t>
            </a:fld>
            <a:endParaRPr lang="en-CN"/>
          </a:p>
        </p:txBody>
      </p:sp>
      <p:pic>
        <p:nvPicPr>
          <p:cNvPr id="2101" name="logo2101"/>
          <p:cNvPicPr>
            <a:picLocks noChangeAspect="1"/>
          </p:cNvPicPr>
          <p:nvPr/>
        </p:nvPicPr>
        <p:blipFill>
          <a:blip r:embed="rId3"/>
          <a:stretch>
            <a:fillRect/>
          </a:stretch>
        </p:blipFill>
        <p:spPr>
          <a:xfrm>
            <a:off x="586001" y="5376241"/>
            <a:ext cx="1098630" cy="207519"/>
          </a:xfrm>
          <a:prstGeom prst="rect">
            <a:avLst/>
          </a:prstGeom>
        </p:spPr>
      </p:pic>
      <p:pic>
        <p:nvPicPr>
          <p:cNvPr id="2102" name="logo2102"/>
          <p:cNvPicPr>
            <a:picLocks noChangeAspect="1"/>
          </p:cNvPicPr>
          <p:nvPr/>
        </p:nvPicPr>
        <p:blipFill>
          <a:blip r:embed="rId4"/>
          <a:stretch>
            <a:fillRect/>
          </a:stretch>
        </p:blipFill>
        <p:spPr>
          <a:xfrm>
            <a:off x="1822977" y="5376241"/>
            <a:ext cx="915963" cy="207519"/>
          </a:xfrm>
          <a:prstGeom prst="rect">
            <a:avLst/>
          </a:prstGeom>
        </p:spPr>
      </p:pic>
      <p:pic>
        <p:nvPicPr>
          <p:cNvPr id="2103" name="logo2103"/>
          <p:cNvPicPr>
            <a:picLocks noChangeAspect="1"/>
          </p:cNvPicPr>
          <p:nvPr/>
        </p:nvPicPr>
        <p:blipFill>
          <a:blip r:embed="rId5"/>
          <a:stretch>
            <a:fillRect/>
          </a:stretch>
        </p:blipFill>
        <p:spPr>
          <a:xfrm>
            <a:off x="2877286" y="5376241"/>
            <a:ext cx="570677" cy="207519"/>
          </a:xfrm>
          <a:prstGeom prst="rect">
            <a:avLst/>
          </a:prstGeom>
        </p:spPr>
      </p:pic>
      <p:pic>
        <p:nvPicPr>
          <p:cNvPr id="2104" name="logo2104"/>
          <p:cNvPicPr>
            <a:picLocks noChangeAspect="1"/>
          </p:cNvPicPr>
          <p:nvPr/>
        </p:nvPicPr>
        <p:blipFill>
          <a:blip r:embed="rId6"/>
          <a:stretch>
            <a:fillRect/>
          </a:stretch>
        </p:blipFill>
        <p:spPr>
          <a:xfrm>
            <a:off x="3586309" y="5376241"/>
            <a:ext cx="1309256" cy="207519"/>
          </a:xfrm>
          <a:prstGeom prst="rect">
            <a:avLst/>
          </a:prstGeom>
        </p:spPr>
      </p:pic>
      <p:pic>
        <p:nvPicPr>
          <p:cNvPr id="2105" name="logo2105"/>
          <p:cNvPicPr>
            <a:picLocks noChangeAspect="1"/>
          </p:cNvPicPr>
          <p:nvPr/>
        </p:nvPicPr>
        <p:blipFill>
          <a:blip r:embed="rId7"/>
          <a:stretch>
            <a:fillRect/>
          </a:stretch>
        </p:blipFill>
        <p:spPr>
          <a:xfrm>
            <a:off x="5033911" y="5376241"/>
            <a:ext cx="742088" cy="207519"/>
          </a:xfrm>
          <a:prstGeom prst="rect">
            <a:avLst/>
          </a:prstGeom>
        </p:spPr>
      </p:pic>
      <p:pic>
        <p:nvPicPr>
          <p:cNvPr id="2106" name="logo2106"/>
          <p:cNvPicPr>
            <a:picLocks noChangeAspect="1"/>
          </p:cNvPicPr>
          <p:nvPr/>
        </p:nvPicPr>
        <p:blipFill>
          <a:blip r:embed="rId8"/>
          <a:stretch>
            <a:fillRect/>
          </a:stretch>
        </p:blipFill>
        <p:spPr>
          <a:xfrm>
            <a:off x="7422157" y="5315000"/>
            <a:ext cx="207428" cy="330000"/>
          </a:xfrm>
          <a:prstGeom prst="rect">
            <a:avLst/>
          </a:prstGeom>
        </p:spPr>
      </p:pic>
      <p:pic>
        <p:nvPicPr>
          <p:cNvPr id="2107" name="logo2107"/>
          <p:cNvPicPr>
            <a:picLocks noChangeAspect="1"/>
          </p:cNvPicPr>
          <p:nvPr/>
        </p:nvPicPr>
        <p:blipFill>
          <a:blip r:embed="rId9"/>
          <a:stretch>
            <a:fillRect/>
          </a:stretch>
        </p:blipFill>
        <p:spPr>
          <a:xfrm>
            <a:off x="7829585" y="5315000"/>
            <a:ext cx="660000" cy="330000"/>
          </a:xfrm>
          <a:prstGeom prst="rect">
            <a:avLst/>
          </a:prstGeom>
        </p:spPr>
      </p:pic>
      <p:pic>
        <p:nvPicPr>
          <p:cNvPr id="2108" name="logo2108"/>
          <p:cNvPicPr>
            <a:picLocks noChangeAspect="1"/>
          </p:cNvPicPr>
          <p:nvPr/>
        </p:nvPicPr>
        <p:blipFill>
          <a:blip r:embed="rId10"/>
          <a:stretch>
            <a:fillRect/>
          </a:stretch>
        </p:blipFill>
        <p:spPr>
          <a:xfrm>
            <a:off x="8689585" y="5315000"/>
            <a:ext cx="623517" cy="330000"/>
          </a:xfrm>
          <a:prstGeom prst="rect">
            <a:avLst/>
          </a:prstGeom>
        </p:spPr>
      </p:pic>
      <p:pic>
        <p:nvPicPr>
          <p:cNvPr id="2109" name="logo2109"/>
          <p:cNvPicPr>
            <a:picLocks noChangeAspect="1"/>
          </p:cNvPicPr>
          <p:nvPr/>
        </p:nvPicPr>
        <p:blipFill>
          <a:blip r:embed="rId11"/>
          <a:stretch>
            <a:fillRect/>
          </a:stretch>
        </p:blipFill>
        <p:spPr>
          <a:xfrm>
            <a:off x="9513102" y="5315000"/>
            <a:ext cx="277340" cy="330000"/>
          </a:xfrm>
          <a:prstGeom prst="rect">
            <a:avLst/>
          </a:prstGeom>
        </p:spPr>
      </p:pic>
      <p:pic>
        <p:nvPicPr>
          <p:cNvPr id="2110" name="logo2110"/>
          <p:cNvPicPr>
            <a:picLocks noChangeAspect="1"/>
          </p:cNvPicPr>
          <p:nvPr/>
        </p:nvPicPr>
        <p:blipFill>
          <a:blip r:embed="rId12"/>
          <a:stretch>
            <a:fillRect/>
          </a:stretch>
        </p:blipFill>
        <p:spPr>
          <a:xfrm>
            <a:off x="9990442" y="5315000"/>
            <a:ext cx="609400" cy="330000"/>
          </a:xfrm>
          <a:prstGeom prst="rect">
            <a:avLst/>
          </a:prstGeom>
        </p:spPr>
      </p:pic>
      <p:sp>
        <p:nvSpPr>
          <p:cNvPr id="5" name="TextBox 4">
            <a:extLst>
              <a:ext uri="{FF2B5EF4-FFF2-40B4-BE49-F238E27FC236}">
                <a16:creationId xmlns:a16="http://schemas.microsoft.com/office/drawing/2014/main" id="{7EADBB41-4860-5623-2A77-9443CF7E82D5}"/>
              </a:ext>
            </a:extLst>
          </p:cNvPr>
          <p:cNvSpPr txBox="1"/>
          <p:nvPr/>
        </p:nvSpPr>
        <p:spPr>
          <a:xfrm>
            <a:off x="-2510971" y="5152571"/>
            <a:ext cx="0" cy="0"/>
          </a:xfrm>
          <a:prstGeom prst="rect">
            <a:avLst/>
          </a:prstGeom>
        </p:spPr>
        <p:txBody>
          <a:bodyPr vert="horz" wrap="none" lIns="91440" tIns="45720" rIns="91440" bIns="45720" rtlCol="0">
            <a:normAutofit fontScale="25000" lnSpcReduction="20000"/>
          </a:bodyPr>
          <a:lstStyle/>
          <a:p>
            <a:pPr marL="0" algn="l"/>
            <a:endParaRPr lang="en-US" sz="18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The Data Changed Too: Multi-Modal Tables</a:t>
            </a:r>
          </a:p>
        </p:txBody>
      </p:sp>
      <p:sp>
        <p:nvSpPr>
          <p:cNvPr id="3" name="Content Placeholder 2"/>
          <p:cNvSpPr>
            <a:spLocks noGrp="1"/>
          </p:cNvSpPr>
          <p:nvPr>
            <p:ph idx="1"/>
          </p:nvPr>
        </p:nvSpPr>
        <p:spPr/>
        <p:txBody>
          <a:bodyPr>
            <a:normAutofit/>
          </a:bodyPr>
          <a:lstStyle/>
          <a:p>
            <a:pPr marL="0" indent="0">
              <a:buNone/>
            </a:pPr>
            <a:r>
              <a:rPr lang="en-US" sz="1600" dirty="0"/>
              <a:t>Tables now carry </a:t>
            </a:r>
            <a:r>
              <a:rPr lang="en-US" sz="1600" b="1" dirty="0">
                <a:solidFill>
                  <a:srgbClr val="C00000"/>
                </a:solidFill>
              </a:rPr>
              <a:t>photos, free text, and documents</a:t>
            </a:r>
            <a:r>
              <a:rPr lang="en-US" sz="1600" dirty="0"/>
              <a:t> next to numbers — and analytics wants to query their content.</a:t>
            </a:r>
            <a:endParaRPr lang="en-US" dirty="0"/>
          </a:p>
        </p:txBody>
      </p:sp>
      <p:sp>
        <p:nvSpPr>
          <p:cNvPr id="6001" name="s6001"/>
          <p:cNvSpPr/>
          <p:nvPr/>
        </p:nvSpPr>
        <p:spPr>
          <a:xfrm>
            <a:off x="456000" y="2470000"/>
            <a:ext cx="520000" cy="360000"/>
          </a:xfrm>
          <a:prstGeom prst="rect">
            <a:avLst/>
          </a:prstGeom>
          <a:solidFill>
            <a:srgbClr val="4472C4"/>
          </a:solidFill>
          <a:ln w="6350">
            <a:solidFill>
              <a:srgbClr val="FFFFFF"/>
            </a:solidFill>
          </a:ln>
        </p:spPr>
        <p:txBody>
          <a:bodyPr wrap="square" lIns="54864" tIns="0" rIns="54864" bIns="18288" anchor="ctr">
            <a:normAutofit/>
          </a:bodyPr>
          <a:lstStyle/>
          <a:p>
            <a:pPr marL="0" indent="0" algn="ctr">
              <a:spcAft>
                <a:spcPts val="0"/>
              </a:spcAft>
              <a:buNone/>
            </a:pPr>
            <a:r>
              <a:rPr lang="en-US" sz="1050" b="1" dirty="0">
                <a:solidFill>
                  <a:srgbClr val="FFFFFF"/>
                </a:solidFill>
              </a:rPr>
              <a:t>ID</a:t>
            </a:r>
          </a:p>
        </p:txBody>
      </p:sp>
      <p:sp>
        <p:nvSpPr>
          <p:cNvPr id="6002" name="s6002"/>
          <p:cNvSpPr/>
          <p:nvPr/>
        </p:nvSpPr>
        <p:spPr>
          <a:xfrm>
            <a:off x="976000" y="2470000"/>
            <a:ext cx="1240000" cy="360000"/>
          </a:xfrm>
          <a:prstGeom prst="rect">
            <a:avLst/>
          </a:prstGeom>
          <a:solidFill>
            <a:srgbClr val="4472C4"/>
          </a:solidFill>
          <a:ln w="6350">
            <a:solidFill>
              <a:srgbClr val="FFFFFF"/>
            </a:solidFill>
          </a:ln>
        </p:spPr>
        <p:txBody>
          <a:bodyPr wrap="square" lIns="54864" tIns="0" rIns="54864" bIns="18288" anchor="ctr">
            <a:normAutofit/>
          </a:bodyPr>
          <a:lstStyle/>
          <a:p>
            <a:pPr marL="0" indent="0" algn="ctr">
              <a:spcAft>
                <a:spcPts val="0"/>
              </a:spcAft>
              <a:buNone/>
            </a:pPr>
            <a:r>
              <a:rPr lang="en-US" sz="1050" b="1" dirty="0">
                <a:solidFill>
                  <a:srgbClr val="FFFFFF"/>
                </a:solidFill>
              </a:rPr>
              <a:t>Name</a:t>
            </a:r>
          </a:p>
        </p:txBody>
      </p:sp>
      <p:sp>
        <p:nvSpPr>
          <p:cNvPr id="6003" name="s6003"/>
          <p:cNvSpPr/>
          <p:nvPr/>
        </p:nvSpPr>
        <p:spPr>
          <a:xfrm>
            <a:off x="2216000" y="2470000"/>
            <a:ext cx="1360000" cy="360000"/>
          </a:xfrm>
          <a:prstGeom prst="rect">
            <a:avLst/>
          </a:prstGeom>
          <a:solidFill>
            <a:srgbClr val="4472C4"/>
          </a:solidFill>
          <a:ln w="6350">
            <a:solidFill>
              <a:srgbClr val="FFFFFF"/>
            </a:solidFill>
          </a:ln>
        </p:spPr>
        <p:txBody>
          <a:bodyPr wrap="square" lIns="54864" tIns="0" rIns="54864" bIns="18288" anchor="ctr">
            <a:normAutofit/>
          </a:bodyPr>
          <a:lstStyle/>
          <a:p>
            <a:pPr marL="0" indent="0" algn="ctr">
              <a:spcAft>
                <a:spcPts val="0"/>
              </a:spcAft>
              <a:buNone/>
            </a:pPr>
            <a:r>
              <a:rPr lang="en-US" sz="1050" b="1" dirty="0">
                <a:solidFill>
                  <a:srgbClr val="FFFFFF"/>
                </a:solidFill>
              </a:rPr>
              <a:t>Photo</a:t>
            </a:r>
          </a:p>
        </p:txBody>
      </p:sp>
      <p:sp>
        <p:nvSpPr>
          <p:cNvPr id="6004" name="s6004"/>
          <p:cNvSpPr/>
          <p:nvPr/>
        </p:nvSpPr>
        <p:spPr>
          <a:xfrm>
            <a:off x="3576000" y="2470000"/>
            <a:ext cx="1980000" cy="360000"/>
          </a:xfrm>
          <a:prstGeom prst="rect">
            <a:avLst/>
          </a:prstGeom>
          <a:solidFill>
            <a:srgbClr val="4472C4"/>
          </a:solidFill>
          <a:ln w="6350">
            <a:solidFill>
              <a:srgbClr val="FFFFFF"/>
            </a:solidFill>
          </a:ln>
        </p:spPr>
        <p:txBody>
          <a:bodyPr wrap="square" lIns="54864" tIns="0" rIns="54864" bIns="18288" anchor="ctr">
            <a:normAutofit/>
          </a:bodyPr>
          <a:lstStyle/>
          <a:p>
            <a:pPr marL="0" indent="0" algn="ctr">
              <a:spcAft>
                <a:spcPts val="0"/>
              </a:spcAft>
              <a:buNone/>
            </a:pPr>
            <a:r>
              <a:rPr lang="en-US" sz="1050" b="1" dirty="0">
                <a:solidFill>
                  <a:srgbClr val="FFFFFF"/>
                </a:solidFill>
              </a:rPr>
              <a:t>Customer review</a:t>
            </a:r>
          </a:p>
        </p:txBody>
      </p:sp>
      <p:sp>
        <p:nvSpPr>
          <p:cNvPr id="6005" name="s6005"/>
          <p:cNvSpPr/>
          <p:nvPr/>
        </p:nvSpPr>
        <p:spPr>
          <a:xfrm>
            <a:off x="5556000" y="2470000"/>
            <a:ext cx="1100000" cy="360000"/>
          </a:xfrm>
          <a:prstGeom prst="rect">
            <a:avLst/>
          </a:prstGeom>
          <a:solidFill>
            <a:srgbClr val="4472C4"/>
          </a:solidFill>
          <a:ln w="6350">
            <a:solidFill>
              <a:srgbClr val="FFFFFF"/>
            </a:solidFill>
          </a:ln>
        </p:spPr>
        <p:txBody>
          <a:bodyPr wrap="square" lIns="54864" tIns="0" rIns="54864" bIns="18288" anchor="ctr">
            <a:normAutofit/>
          </a:bodyPr>
          <a:lstStyle/>
          <a:p>
            <a:pPr marL="0" indent="0" algn="ctr">
              <a:spcAft>
                <a:spcPts val="0"/>
              </a:spcAft>
              <a:buNone/>
            </a:pPr>
            <a:r>
              <a:rPr lang="en-US" sz="1050" b="1" dirty="0">
                <a:solidFill>
                  <a:srgbClr val="FFFFFF"/>
                </a:solidFill>
              </a:rPr>
              <a:t>Manual</a:t>
            </a:r>
          </a:p>
        </p:txBody>
      </p:sp>
      <p:sp>
        <p:nvSpPr>
          <p:cNvPr id="6006" name="s6006"/>
          <p:cNvSpPr/>
          <p:nvPr/>
        </p:nvSpPr>
        <p:spPr>
          <a:xfrm>
            <a:off x="456000" y="2830000"/>
            <a:ext cx="520000" cy="1060000"/>
          </a:xfrm>
          <a:prstGeom prst="rect">
            <a:avLst/>
          </a:prstGeom>
          <a:solidFill>
            <a:srgbClr val="EDF1F9"/>
          </a:solidFill>
          <a:ln w="6350">
            <a:solidFill>
              <a:srgbClr val="D9D9D9"/>
            </a:solidFill>
          </a:ln>
        </p:spPr>
        <p:txBody>
          <a:bodyPr wrap="square" lIns="54864" tIns="0" rIns="54864" bIns="18288" anchor="ctr">
            <a:normAutofit/>
          </a:bodyPr>
          <a:lstStyle/>
          <a:p>
            <a:pPr marL="0" indent="0" algn="ctr">
              <a:spcAft>
                <a:spcPts val="0"/>
              </a:spcAft>
              <a:buNone/>
            </a:pPr>
            <a:r>
              <a:rPr lang="en-US" sz="1050" dirty="0"/>
              <a:t>101</a:t>
            </a:r>
          </a:p>
        </p:txBody>
      </p:sp>
      <p:sp>
        <p:nvSpPr>
          <p:cNvPr id="6007" name="s6007"/>
          <p:cNvSpPr/>
          <p:nvPr/>
        </p:nvSpPr>
        <p:spPr>
          <a:xfrm>
            <a:off x="976000" y="2830000"/>
            <a:ext cx="1240000" cy="1060000"/>
          </a:xfrm>
          <a:prstGeom prst="rect">
            <a:avLst/>
          </a:prstGeom>
          <a:solidFill>
            <a:srgbClr val="EDF1F9"/>
          </a:solidFill>
          <a:ln w="6350">
            <a:solidFill>
              <a:srgbClr val="D9D9D9"/>
            </a:solidFill>
          </a:ln>
        </p:spPr>
        <p:txBody>
          <a:bodyPr wrap="square" lIns="54864" tIns="0" rIns="54864" bIns="18288" anchor="ctr">
            <a:normAutofit/>
          </a:bodyPr>
          <a:lstStyle/>
          <a:p>
            <a:pPr marL="0" indent="0" algn="ctr">
              <a:spcAft>
                <a:spcPts val="0"/>
              </a:spcAft>
              <a:buNone/>
            </a:pPr>
            <a:r>
              <a:rPr lang="en-US" sz="1050" dirty="0"/>
              <a:t>Coffee Mug Set</a:t>
            </a:r>
          </a:p>
        </p:txBody>
      </p:sp>
      <p:sp>
        <p:nvSpPr>
          <p:cNvPr id="6008" name="s6008"/>
          <p:cNvSpPr/>
          <p:nvPr/>
        </p:nvSpPr>
        <p:spPr>
          <a:xfrm>
            <a:off x="2216000" y="2830000"/>
            <a:ext cx="1360000" cy="1060000"/>
          </a:xfrm>
          <a:prstGeom prst="rect">
            <a:avLst/>
          </a:prstGeom>
          <a:solidFill>
            <a:srgbClr val="EDF1F9"/>
          </a:solidFill>
          <a:ln w="6350">
            <a:solidFill>
              <a:srgbClr val="D9D9D9"/>
            </a:solidFill>
          </a:ln>
        </p:spPr>
        <p:txBody>
          <a:bodyPr wrap="square" lIns="54864" tIns="0" rIns="54864" bIns="18288" anchor="ctr">
            <a:normAutofit/>
          </a:bodyPr>
          <a:lstStyle/>
          <a:p>
            <a:pPr marL="0" indent="0" algn="ctr">
              <a:spcAft>
                <a:spcPts val="0"/>
              </a:spcAft>
              <a:buNone/>
            </a:pPr>
            <a:endParaRPr/>
          </a:p>
        </p:txBody>
      </p:sp>
      <p:pic>
        <p:nvPicPr>
          <p:cNvPr id="6009" name="p6009"/>
          <p:cNvPicPr>
            <a:picLocks noChangeAspect="1"/>
          </p:cNvPicPr>
          <p:nvPr/>
        </p:nvPicPr>
        <p:blipFill>
          <a:blip r:embed="rId3"/>
          <a:stretch>
            <a:fillRect/>
          </a:stretch>
        </p:blipFill>
        <p:spPr>
          <a:xfrm>
            <a:off x="2296000" y="2910000"/>
            <a:ext cx="1200000" cy="900000"/>
          </a:xfrm>
          <a:prstGeom prst="roundRect">
            <a:avLst>
              <a:gd name="adj" fmla="val 8000"/>
            </a:avLst>
          </a:prstGeom>
          <a:ln w="9525">
            <a:solidFill>
              <a:srgbClr val="C9D3E3"/>
            </a:solidFill>
          </a:ln>
        </p:spPr>
      </p:pic>
      <p:sp>
        <p:nvSpPr>
          <p:cNvPr id="6010" name="s6010"/>
          <p:cNvSpPr/>
          <p:nvPr/>
        </p:nvSpPr>
        <p:spPr>
          <a:xfrm>
            <a:off x="3576000" y="2830000"/>
            <a:ext cx="1980000" cy="1060000"/>
          </a:xfrm>
          <a:prstGeom prst="rect">
            <a:avLst/>
          </a:prstGeom>
          <a:solidFill>
            <a:srgbClr val="EDF1F9"/>
          </a:solidFill>
          <a:ln w="6350">
            <a:solidFill>
              <a:srgbClr val="D9D9D9"/>
            </a:solidFill>
          </a:ln>
        </p:spPr>
        <p:txBody>
          <a:bodyPr wrap="square" lIns="54864" tIns="0" rIns="54864" bIns="18288" anchor="ctr">
            <a:normAutofit/>
          </a:bodyPr>
          <a:lstStyle/>
          <a:p>
            <a:pPr marL="0" indent="0" algn="l">
              <a:spcAft>
                <a:spcPts val="0"/>
              </a:spcAft>
              <a:buNone/>
            </a:pPr>
            <a:r>
              <a:rPr lang="en-US" sz="1000" i="1" dirty="0"/>
              <a:t>“arrived chipped — very disappointed”</a:t>
            </a:r>
          </a:p>
        </p:txBody>
      </p:sp>
      <p:sp>
        <p:nvSpPr>
          <p:cNvPr id="6011" name="s6011"/>
          <p:cNvSpPr/>
          <p:nvPr/>
        </p:nvSpPr>
        <p:spPr>
          <a:xfrm>
            <a:off x="5556000" y="2830000"/>
            <a:ext cx="1100000" cy="1060000"/>
          </a:xfrm>
          <a:prstGeom prst="rect">
            <a:avLst/>
          </a:prstGeom>
          <a:solidFill>
            <a:srgbClr val="EDF1F9"/>
          </a:solidFill>
          <a:ln w="6350">
            <a:solidFill>
              <a:srgbClr val="D9D9D9"/>
            </a:solidFill>
          </a:ln>
        </p:spPr>
        <p:txBody>
          <a:bodyPr wrap="square" lIns="54864" tIns="0" rIns="54864" bIns="18288" anchor="ctr">
            <a:normAutofit/>
          </a:bodyPr>
          <a:lstStyle/>
          <a:p>
            <a:pPr marL="0" indent="0" algn="ctr">
              <a:spcAft>
                <a:spcPts val="0"/>
              </a:spcAft>
              <a:buNone/>
            </a:pPr>
            <a:endParaRPr/>
          </a:p>
        </p:txBody>
      </p:sp>
      <p:sp>
        <p:nvSpPr>
          <p:cNvPr id="6012" name="s6012"/>
          <p:cNvSpPr/>
          <p:nvPr/>
        </p:nvSpPr>
        <p:spPr>
          <a:xfrm>
            <a:off x="5716000" y="2910000"/>
            <a:ext cx="780000" cy="900000"/>
          </a:xfrm>
          <a:prstGeom prst="rect">
            <a:avLst/>
          </a:prstGeom>
          <a:solidFill>
            <a:srgbClr val="FFFFFF"/>
          </a:solidFill>
          <a:ln w="9525">
            <a:solidFill>
              <a:srgbClr val="9FB0CC"/>
            </a:solidFill>
          </a:ln>
        </p:spPr>
        <p:txBody>
          <a:bodyPr wrap="square" lIns="54864" tIns="0" rIns="54864" bIns="18288" anchor="ctr">
            <a:normAutofit/>
          </a:bodyPr>
          <a:lstStyle/>
          <a:p>
            <a:pPr marL="0" indent="0" algn="ctr">
              <a:spcAft>
                <a:spcPts val="0"/>
              </a:spcAft>
              <a:buNone/>
            </a:pPr>
            <a:endParaRPr/>
          </a:p>
        </p:txBody>
      </p:sp>
      <p:sp>
        <p:nvSpPr>
          <p:cNvPr id="6013" name="s6013"/>
          <p:cNvSpPr/>
          <p:nvPr/>
        </p:nvSpPr>
        <p:spPr>
          <a:xfrm>
            <a:off x="5756000" y="2955000"/>
            <a:ext cx="700000" cy="170000"/>
          </a:xfrm>
          <a:prstGeom prst="rect">
            <a:avLst/>
          </a:prstGeom>
          <a:noFill/>
          <a:ln>
            <a:noFill/>
          </a:ln>
        </p:spPr>
        <p:txBody>
          <a:bodyPr wrap="square" lIns="54864" tIns="0" rIns="54864" bIns="18288" anchor="t">
            <a:normAutofit/>
          </a:bodyPr>
          <a:lstStyle/>
          <a:p>
            <a:pPr marL="0" indent="0" algn="l">
              <a:spcAft>
                <a:spcPts val="0"/>
              </a:spcAft>
              <a:buNone/>
            </a:pPr>
            <a:r>
              <a:rPr lang="en-US" sz="750" b="1" dirty="0">
                <a:solidFill>
                  <a:srgbClr val="1F3864"/>
                </a:solidFill>
              </a:rPr>
              <a:t>Care Guide</a:t>
            </a:r>
          </a:p>
        </p:txBody>
      </p:sp>
      <p:sp>
        <p:nvSpPr>
          <p:cNvPr id="6014" name="b6014"/>
          <p:cNvSpPr/>
          <p:nvPr/>
        </p:nvSpPr>
        <p:spPr>
          <a:xfrm>
            <a:off x="5796000" y="3210000"/>
            <a:ext cx="620000" cy="52000"/>
          </a:xfrm>
          <a:prstGeom prst="rect">
            <a:avLst/>
          </a:prstGeom>
          <a:solidFill>
            <a:srgbClr val="B8B8B8"/>
          </a:solidFill>
          <a:ln>
            <a:noFill/>
          </a:ln>
        </p:spPr>
        <p:txBody>
          <a:bodyPr/>
          <a:lstStyle/>
          <a:p>
            <a:endParaRPr lang="en-US"/>
          </a:p>
        </p:txBody>
      </p:sp>
      <p:sp>
        <p:nvSpPr>
          <p:cNvPr id="6015" name="b6015"/>
          <p:cNvSpPr/>
          <p:nvPr/>
        </p:nvSpPr>
        <p:spPr>
          <a:xfrm>
            <a:off x="5796000" y="3340000"/>
            <a:ext cx="620000" cy="52000"/>
          </a:xfrm>
          <a:prstGeom prst="rect">
            <a:avLst/>
          </a:prstGeom>
          <a:solidFill>
            <a:srgbClr val="B8B8B8"/>
          </a:solidFill>
          <a:ln>
            <a:noFill/>
          </a:ln>
        </p:spPr>
        <p:txBody>
          <a:bodyPr/>
          <a:lstStyle/>
          <a:p>
            <a:endParaRPr lang="en-US"/>
          </a:p>
        </p:txBody>
      </p:sp>
      <p:sp>
        <p:nvSpPr>
          <p:cNvPr id="6016" name="b6016"/>
          <p:cNvSpPr/>
          <p:nvPr/>
        </p:nvSpPr>
        <p:spPr>
          <a:xfrm>
            <a:off x="5796000" y="3470000"/>
            <a:ext cx="620000" cy="52000"/>
          </a:xfrm>
          <a:prstGeom prst="rect">
            <a:avLst/>
          </a:prstGeom>
          <a:solidFill>
            <a:srgbClr val="B8B8B8"/>
          </a:solidFill>
          <a:ln>
            <a:noFill/>
          </a:ln>
        </p:spPr>
        <p:txBody>
          <a:bodyPr/>
          <a:lstStyle/>
          <a:p>
            <a:endParaRPr lang="en-US"/>
          </a:p>
        </p:txBody>
      </p:sp>
      <p:sp>
        <p:nvSpPr>
          <p:cNvPr id="6017" name="b6017"/>
          <p:cNvSpPr/>
          <p:nvPr/>
        </p:nvSpPr>
        <p:spPr>
          <a:xfrm>
            <a:off x="5796000" y="3600000"/>
            <a:ext cx="372000" cy="52000"/>
          </a:xfrm>
          <a:prstGeom prst="rect">
            <a:avLst/>
          </a:prstGeom>
          <a:solidFill>
            <a:srgbClr val="B8B8B8"/>
          </a:solidFill>
          <a:ln>
            <a:noFill/>
          </a:ln>
        </p:spPr>
        <p:txBody>
          <a:bodyPr/>
          <a:lstStyle/>
          <a:p>
            <a:endParaRPr lang="en-US"/>
          </a:p>
        </p:txBody>
      </p:sp>
      <p:sp>
        <p:nvSpPr>
          <p:cNvPr id="6018" name="s6018"/>
          <p:cNvSpPr/>
          <p:nvPr/>
        </p:nvSpPr>
        <p:spPr>
          <a:xfrm>
            <a:off x="6076000" y="3580000"/>
            <a:ext cx="390000" cy="190000"/>
          </a:xfrm>
          <a:prstGeom prst="roundRect">
            <a:avLst>
              <a:gd name="adj" fmla="val 25000"/>
            </a:avLst>
          </a:prstGeom>
          <a:solidFill>
            <a:srgbClr val="C00000"/>
          </a:solidFill>
          <a:ln>
            <a:noFill/>
          </a:ln>
        </p:spPr>
        <p:txBody>
          <a:bodyPr wrap="square" lIns="54864" tIns="0" rIns="54864" bIns="18288" anchor="ctr">
            <a:normAutofit/>
          </a:bodyPr>
          <a:lstStyle/>
          <a:p>
            <a:pPr marL="0" indent="0" algn="ctr">
              <a:spcAft>
                <a:spcPts val="0"/>
              </a:spcAft>
              <a:buNone/>
            </a:pPr>
            <a:r>
              <a:rPr lang="en-US" sz="700" b="1" dirty="0">
                <a:solidFill>
                  <a:srgbClr val="FFFFFF"/>
                </a:solidFill>
              </a:rPr>
              <a:t>PDF</a:t>
            </a:r>
          </a:p>
        </p:txBody>
      </p:sp>
      <p:sp>
        <p:nvSpPr>
          <p:cNvPr id="6019" name="s6019"/>
          <p:cNvSpPr/>
          <p:nvPr/>
        </p:nvSpPr>
        <p:spPr>
          <a:xfrm>
            <a:off x="456000" y="3890000"/>
            <a:ext cx="520000" cy="1060000"/>
          </a:xfrm>
          <a:prstGeom prst="rect">
            <a:avLst/>
          </a:prstGeom>
          <a:solidFill>
            <a:srgbClr val="FFFFFF"/>
          </a:solidFill>
          <a:ln w="6350">
            <a:solidFill>
              <a:srgbClr val="D9D9D9"/>
            </a:solidFill>
          </a:ln>
        </p:spPr>
        <p:txBody>
          <a:bodyPr wrap="square" lIns="54864" tIns="0" rIns="54864" bIns="18288" anchor="ctr">
            <a:normAutofit/>
          </a:bodyPr>
          <a:lstStyle/>
          <a:p>
            <a:pPr marL="0" indent="0" algn="ctr">
              <a:spcAft>
                <a:spcPts val="0"/>
              </a:spcAft>
              <a:buNone/>
            </a:pPr>
            <a:r>
              <a:rPr lang="en-US" sz="1050" dirty="0"/>
              <a:t>102</a:t>
            </a:r>
          </a:p>
        </p:txBody>
      </p:sp>
      <p:sp>
        <p:nvSpPr>
          <p:cNvPr id="6020" name="s6020"/>
          <p:cNvSpPr/>
          <p:nvPr/>
        </p:nvSpPr>
        <p:spPr>
          <a:xfrm>
            <a:off x="976000" y="3890000"/>
            <a:ext cx="1240000" cy="1060000"/>
          </a:xfrm>
          <a:prstGeom prst="rect">
            <a:avLst/>
          </a:prstGeom>
          <a:solidFill>
            <a:srgbClr val="FFFFFF"/>
          </a:solidFill>
          <a:ln w="6350">
            <a:solidFill>
              <a:srgbClr val="D9D9D9"/>
            </a:solidFill>
          </a:ln>
        </p:spPr>
        <p:txBody>
          <a:bodyPr wrap="square" lIns="54864" tIns="0" rIns="54864" bIns="18288" anchor="ctr">
            <a:normAutofit/>
          </a:bodyPr>
          <a:lstStyle/>
          <a:p>
            <a:pPr marL="0" indent="0" algn="ctr">
              <a:spcAft>
                <a:spcPts val="0"/>
              </a:spcAft>
              <a:buNone/>
            </a:pPr>
            <a:r>
              <a:rPr lang="en-US" sz="1050" dirty="0"/>
              <a:t>Fruit Basket</a:t>
            </a:r>
          </a:p>
        </p:txBody>
      </p:sp>
      <p:sp>
        <p:nvSpPr>
          <p:cNvPr id="6021" name="s6021"/>
          <p:cNvSpPr/>
          <p:nvPr/>
        </p:nvSpPr>
        <p:spPr>
          <a:xfrm>
            <a:off x="2216000" y="3890000"/>
            <a:ext cx="1360000" cy="1060000"/>
          </a:xfrm>
          <a:prstGeom prst="rect">
            <a:avLst/>
          </a:prstGeom>
          <a:solidFill>
            <a:srgbClr val="FFFFFF"/>
          </a:solidFill>
          <a:ln w="6350">
            <a:solidFill>
              <a:srgbClr val="D9D9D9"/>
            </a:solidFill>
          </a:ln>
        </p:spPr>
        <p:txBody>
          <a:bodyPr wrap="square" lIns="54864" tIns="0" rIns="54864" bIns="18288" anchor="ctr">
            <a:normAutofit/>
          </a:bodyPr>
          <a:lstStyle/>
          <a:p>
            <a:pPr marL="0" indent="0" algn="ctr">
              <a:spcAft>
                <a:spcPts val="0"/>
              </a:spcAft>
              <a:buNone/>
            </a:pPr>
            <a:endParaRPr/>
          </a:p>
        </p:txBody>
      </p:sp>
      <p:pic>
        <p:nvPicPr>
          <p:cNvPr id="6022" name="p6022"/>
          <p:cNvPicPr>
            <a:picLocks noChangeAspect="1"/>
          </p:cNvPicPr>
          <p:nvPr/>
        </p:nvPicPr>
        <p:blipFill>
          <a:blip r:embed="rId4"/>
          <a:stretch>
            <a:fillRect/>
          </a:stretch>
        </p:blipFill>
        <p:spPr>
          <a:xfrm>
            <a:off x="2296000" y="3970000"/>
            <a:ext cx="1200000" cy="900000"/>
          </a:xfrm>
          <a:prstGeom prst="roundRect">
            <a:avLst>
              <a:gd name="adj" fmla="val 8000"/>
            </a:avLst>
          </a:prstGeom>
          <a:ln w="9525">
            <a:solidFill>
              <a:srgbClr val="C9D3E3"/>
            </a:solidFill>
          </a:ln>
        </p:spPr>
      </p:pic>
      <p:sp>
        <p:nvSpPr>
          <p:cNvPr id="6023" name="s6023"/>
          <p:cNvSpPr/>
          <p:nvPr/>
        </p:nvSpPr>
        <p:spPr>
          <a:xfrm>
            <a:off x="3576000" y="3890000"/>
            <a:ext cx="1980000" cy="1060000"/>
          </a:xfrm>
          <a:prstGeom prst="rect">
            <a:avLst/>
          </a:prstGeom>
          <a:solidFill>
            <a:srgbClr val="FFFFFF"/>
          </a:solidFill>
          <a:ln w="6350">
            <a:solidFill>
              <a:srgbClr val="D9D9D9"/>
            </a:solidFill>
          </a:ln>
        </p:spPr>
        <p:txBody>
          <a:bodyPr wrap="square" lIns="54864" tIns="0" rIns="54864" bIns="18288" anchor="ctr">
            <a:normAutofit/>
          </a:bodyPr>
          <a:lstStyle/>
          <a:p>
            <a:pPr marL="0" indent="0" algn="l">
              <a:spcAft>
                <a:spcPts val="0"/>
              </a:spcAft>
              <a:buNone/>
            </a:pPr>
            <a:r>
              <a:rPr lang="en-US" sz="1000" i="1" dirty="0"/>
              <a:t>“fresh and beautifully packed”</a:t>
            </a:r>
          </a:p>
        </p:txBody>
      </p:sp>
      <p:sp>
        <p:nvSpPr>
          <p:cNvPr id="6024" name="s6024"/>
          <p:cNvSpPr/>
          <p:nvPr/>
        </p:nvSpPr>
        <p:spPr>
          <a:xfrm>
            <a:off x="5556000" y="3890000"/>
            <a:ext cx="1100000" cy="1060000"/>
          </a:xfrm>
          <a:prstGeom prst="rect">
            <a:avLst/>
          </a:prstGeom>
          <a:solidFill>
            <a:srgbClr val="FFFFFF"/>
          </a:solidFill>
          <a:ln w="6350">
            <a:solidFill>
              <a:srgbClr val="D9D9D9"/>
            </a:solidFill>
          </a:ln>
        </p:spPr>
        <p:txBody>
          <a:bodyPr wrap="square" lIns="54864" tIns="0" rIns="54864" bIns="18288" anchor="ctr">
            <a:normAutofit/>
          </a:bodyPr>
          <a:lstStyle/>
          <a:p>
            <a:pPr marL="0" indent="0" algn="ctr">
              <a:spcAft>
                <a:spcPts val="0"/>
              </a:spcAft>
              <a:buNone/>
            </a:pPr>
            <a:endParaRPr/>
          </a:p>
        </p:txBody>
      </p:sp>
      <p:sp>
        <p:nvSpPr>
          <p:cNvPr id="6025" name="s6025"/>
          <p:cNvSpPr/>
          <p:nvPr/>
        </p:nvSpPr>
        <p:spPr>
          <a:xfrm>
            <a:off x="5716000" y="3970000"/>
            <a:ext cx="780000" cy="900000"/>
          </a:xfrm>
          <a:prstGeom prst="rect">
            <a:avLst/>
          </a:prstGeom>
          <a:solidFill>
            <a:srgbClr val="FFFFFF"/>
          </a:solidFill>
          <a:ln w="9525">
            <a:solidFill>
              <a:srgbClr val="9FB0CC"/>
            </a:solidFill>
          </a:ln>
        </p:spPr>
        <p:txBody>
          <a:bodyPr wrap="square" lIns="54864" tIns="0" rIns="54864" bIns="18288" anchor="ctr">
            <a:normAutofit/>
          </a:bodyPr>
          <a:lstStyle/>
          <a:p>
            <a:pPr marL="0" indent="0" algn="ctr">
              <a:spcAft>
                <a:spcPts val="0"/>
              </a:spcAft>
              <a:buNone/>
            </a:pPr>
            <a:endParaRPr/>
          </a:p>
        </p:txBody>
      </p:sp>
      <p:sp>
        <p:nvSpPr>
          <p:cNvPr id="6026" name="s6026"/>
          <p:cNvSpPr/>
          <p:nvPr/>
        </p:nvSpPr>
        <p:spPr>
          <a:xfrm>
            <a:off x="5756000" y="4015000"/>
            <a:ext cx="700000" cy="170000"/>
          </a:xfrm>
          <a:prstGeom prst="rect">
            <a:avLst/>
          </a:prstGeom>
          <a:noFill/>
          <a:ln>
            <a:noFill/>
          </a:ln>
        </p:spPr>
        <p:txBody>
          <a:bodyPr wrap="square" lIns="54864" tIns="0" rIns="54864" bIns="18288" anchor="t">
            <a:normAutofit fontScale="85000" lnSpcReduction="10000"/>
          </a:bodyPr>
          <a:lstStyle/>
          <a:p>
            <a:pPr marL="0" indent="0" algn="l">
              <a:spcAft>
                <a:spcPts val="0"/>
              </a:spcAft>
              <a:buNone/>
            </a:pPr>
            <a:r>
              <a:rPr lang="en-US" sz="750" b="1" dirty="0">
                <a:solidFill>
                  <a:srgbClr val="1F3864"/>
                </a:solidFill>
              </a:rPr>
              <a:t>Storage Tips</a:t>
            </a:r>
          </a:p>
        </p:txBody>
      </p:sp>
      <p:sp>
        <p:nvSpPr>
          <p:cNvPr id="6027" name="b6027"/>
          <p:cNvSpPr/>
          <p:nvPr/>
        </p:nvSpPr>
        <p:spPr>
          <a:xfrm>
            <a:off x="5796000" y="4270000"/>
            <a:ext cx="620000" cy="52000"/>
          </a:xfrm>
          <a:prstGeom prst="rect">
            <a:avLst/>
          </a:prstGeom>
          <a:solidFill>
            <a:srgbClr val="B8B8B8"/>
          </a:solidFill>
          <a:ln>
            <a:noFill/>
          </a:ln>
        </p:spPr>
        <p:txBody>
          <a:bodyPr/>
          <a:lstStyle/>
          <a:p>
            <a:endParaRPr lang="en-US"/>
          </a:p>
        </p:txBody>
      </p:sp>
      <p:sp>
        <p:nvSpPr>
          <p:cNvPr id="6028" name="b6028"/>
          <p:cNvSpPr/>
          <p:nvPr/>
        </p:nvSpPr>
        <p:spPr>
          <a:xfrm>
            <a:off x="5796000" y="4400000"/>
            <a:ext cx="620000" cy="52000"/>
          </a:xfrm>
          <a:prstGeom prst="rect">
            <a:avLst/>
          </a:prstGeom>
          <a:solidFill>
            <a:srgbClr val="B8B8B8"/>
          </a:solidFill>
          <a:ln>
            <a:noFill/>
          </a:ln>
        </p:spPr>
        <p:txBody>
          <a:bodyPr/>
          <a:lstStyle/>
          <a:p>
            <a:endParaRPr lang="en-US"/>
          </a:p>
        </p:txBody>
      </p:sp>
      <p:sp>
        <p:nvSpPr>
          <p:cNvPr id="6029" name="b6029"/>
          <p:cNvSpPr/>
          <p:nvPr/>
        </p:nvSpPr>
        <p:spPr>
          <a:xfrm>
            <a:off x="5796000" y="4530000"/>
            <a:ext cx="620000" cy="52000"/>
          </a:xfrm>
          <a:prstGeom prst="rect">
            <a:avLst/>
          </a:prstGeom>
          <a:solidFill>
            <a:srgbClr val="B8B8B8"/>
          </a:solidFill>
          <a:ln>
            <a:noFill/>
          </a:ln>
        </p:spPr>
        <p:txBody>
          <a:bodyPr/>
          <a:lstStyle/>
          <a:p>
            <a:endParaRPr lang="en-US"/>
          </a:p>
        </p:txBody>
      </p:sp>
      <p:sp>
        <p:nvSpPr>
          <p:cNvPr id="6030" name="b6030"/>
          <p:cNvSpPr/>
          <p:nvPr/>
        </p:nvSpPr>
        <p:spPr>
          <a:xfrm>
            <a:off x="5796000" y="4660000"/>
            <a:ext cx="372000" cy="52000"/>
          </a:xfrm>
          <a:prstGeom prst="rect">
            <a:avLst/>
          </a:prstGeom>
          <a:solidFill>
            <a:srgbClr val="B8B8B8"/>
          </a:solidFill>
          <a:ln>
            <a:noFill/>
          </a:ln>
        </p:spPr>
        <p:txBody>
          <a:bodyPr/>
          <a:lstStyle/>
          <a:p>
            <a:endParaRPr lang="en-US"/>
          </a:p>
        </p:txBody>
      </p:sp>
      <p:sp>
        <p:nvSpPr>
          <p:cNvPr id="6031" name="s6031"/>
          <p:cNvSpPr/>
          <p:nvPr/>
        </p:nvSpPr>
        <p:spPr>
          <a:xfrm>
            <a:off x="6076000" y="4640000"/>
            <a:ext cx="390000" cy="190000"/>
          </a:xfrm>
          <a:prstGeom prst="roundRect">
            <a:avLst>
              <a:gd name="adj" fmla="val 25000"/>
            </a:avLst>
          </a:prstGeom>
          <a:solidFill>
            <a:srgbClr val="C00000"/>
          </a:solidFill>
          <a:ln>
            <a:noFill/>
          </a:ln>
        </p:spPr>
        <p:txBody>
          <a:bodyPr wrap="square" lIns="54864" tIns="0" rIns="54864" bIns="18288" anchor="ctr">
            <a:normAutofit/>
          </a:bodyPr>
          <a:lstStyle/>
          <a:p>
            <a:pPr marL="0" indent="0" algn="ctr">
              <a:spcAft>
                <a:spcPts val="0"/>
              </a:spcAft>
              <a:buNone/>
            </a:pPr>
            <a:r>
              <a:rPr lang="en-US" sz="700" b="1" dirty="0">
                <a:solidFill>
                  <a:srgbClr val="FFFFFF"/>
                </a:solidFill>
              </a:rPr>
              <a:t>PDF</a:t>
            </a:r>
          </a:p>
        </p:txBody>
      </p:sp>
      <p:sp>
        <p:nvSpPr>
          <p:cNvPr id="6032" name="s6032"/>
          <p:cNvSpPr/>
          <p:nvPr/>
        </p:nvSpPr>
        <p:spPr>
          <a:xfrm>
            <a:off x="456000" y="4950000"/>
            <a:ext cx="520000" cy="1060000"/>
          </a:xfrm>
          <a:prstGeom prst="rect">
            <a:avLst/>
          </a:prstGeom>
          <a:solidFill>
            <a:srgbClr val="EDF1F9"/>
          </a:solidFill>
          <a:ln w="6350">
            <a:solidFill>
              <a:srgbClr val="D9D9D9"/>
            </a:solidFill>
          </a:ln>
        </p:spPr>
        <p:txBody>
          <a:bodyPr wrap="square" lIns="54864" tIns="0" rIns="54864" bIns="18288" anchor="ctr">
            <a:normAutofit/>
          </a:bodyPr>
          <a:lstStyle/>
          <a:p>
            <a:pPr marL="0" indent="0" algn="ctr">
              <a:spcAft>
                <a:spcPts val="0"/>
              </a:spcAft>
              <a:buNone/>
            </a:pPr>
            <a:r>
              <a:rPr lang="en-US" sz="1050" dirty="0"/>
              <a:t>103</a:t>
            </a:r>
          </a:p>
        </p:txBody>
      </p:sp>
      <p:sp>
        <p:nvSpPr>
          <p:cNvPr id="6033" name="s6033"/>
          <p:cNvSpPr/>
          <p:nvPr/>
        </p:nvSpPr>
        <p:spPr>
          <a:xfrm>
            <a:off x="976000" y="4950000"/>
            <a:ext cx="1240000" cy="1060000"/>
          </a:xfrm>
          <a:prstGeom prst="rect">
            <a:avLst/>
          </a:prstGeom>
          <a:solidFill>
            <a:srgbClr val="EDF1F9"/>
          </a:solidFill>
          <a:ln w="6350">
            <a:solidFill>
              <a:srgbClr val="D9D9D9"/>
            </a:solidFill>
          </a:ln>
        </p:spPr>
        <p:txBody>
          <a:bodyPr wrap="square" lIns="54864" tIns="0" rIns="54864" bIns="18288" anchor="ctr">
            <a:normAutofit/>
          </a:bodyPr>
          <a:lstStyle/>
          <a:p>
            <a:pPr marL="0" indent="0" algn="ctr">
              <a:spcAft>
                <a:spcPts val="0"/>
              </a:spcAft>
              <a:buNone/>
            </a:pPr>
            <a:r>
              <a:rPr lang="en-US" sz="1050" dirty="0"/>
              <a:t>Cat Plush Toy</a:t>
            </a:r>
          </a:p>
        </p:txBody>
      </p:sp>
      <p:sp>
        <p:nvSpPr>
          <p:cNvPr id="6034" name="s6034"/>
          <p:cNvSpPr/>
          <p:nvPr/>
        </p:nvSpPr>
        <p:spPr>
          <a:xfrm>
            <a:off x="2216000" y="4950000"/>
            <a:ext cx="1360000" cy="1060000"/>
          </a:xfrm>
          <a:prstGeom prst="rect">
            <a:avLst/>
          </a:prstGeom>
          <a:solidFill>
            <a:srgbClr val="EDF1F9"/>
          </a:solidFill>
          <a:ln w="6350">
            <a:solidFill>
              <a:srgbClr val="D9D9D9"/>
            </a:solidFill>
          </a:ln>
        </p:spPr>
        <p:txBody>
          <a:bodyPr wrap="square" lIns="54864" tIns="0" rIns="54864" bIns="18288" anchor="ctr">
            <a:normAutofit/>
          </a:bodyPr>
          <a:lstStyle/>
          <a:p>
            <a:pPr marL="0" indent="0" algn="ctr">
              <a:spcAft>
                <a:spcPts val="0"/>
              </a:spcAft>
              <a:buNone/>
            </a:pPr>
            <a:endParaRPr/>
          </a:p>
        </p:txBody>
      </p:sp>
      <p:pic>
        <p:nvPicPr>
          <p:cNvPr id="6035" name="p6035"/>
          <p:cNvPicPr>
            <a:picLocks noChangeAspect="1"/>
          </p:cNvPicPr>
          <p:nvPr/>
        </p:nvPicPr>
        <p:blipFill>
          <a:blip r:embed="rId5"/>
          <a:stretch>
            <a:fillRect/>
          </a:stretch>
        </p:blipFill>
        <p:spPr>
          <a:xfrm>
            <a:off x="2296000" y="5030000"/>
            <a:ext cx="1200000" cy="900000"/>
          </a:xfrm>
          <a:prstGeom prst="roundRect">
            <a:avLst>
              <a:gd name="adj" fmla="val 8000"/>
            </a:avLst>
          </a:prstGeom>
          <a:ln w="9525">
            <a:solidFill>
              <a:srgbClr val="C9D3E3"/>
            </a:solidFill>
          </a:ln>
        </p:spPr>
      </p:pic>
      <p:sp>
        <p:nvSpPr>
          <p:cNvPr id="6036" name="s6036"/>
          <p:cNvSpPr/>
          <p:nvPr/>
        </p:nvSpPr>
        <p:spPr>
          <a:xfrm>
            <a:off x="3576000" y="4950000"/>
            <a:ext cx="1980000" cy="1060000"/>
          </a:xfrm>
          <a:prstGeom prst="rect">
            <a:avLst/>
          </a:prstGeom>
          <a:solidFill>
            <a:srgbClr val="EDF1F9"/>
          </a:solidFill>
          <a:ln w="6350">
            <a:solidFill>
              <a:srgbClr val="D9D9D9"/>
            </a:solidFill>
          </a:ln>
        </p:spPr>
        <p:txBody>
          <a:bodyPr wrap="square" lIns="54864" tIns="0" rIns="54864" bIns="18288" anchor="ctr">
            <a:normAutofit/>
          </a:bodyPr>
          <a:lstStyle/>
          <a:p>
            <a:pPr marL="0" indent="0" algn="l">
              <a:spcAft>
                <a:spcPts val="0"/>
              </a:spcAft>
              <a:buNone/>
            </a:pPr>
            <a:r>
              <a:rPr lang="en-US" sz="1000" i="1" dirty="0"/>
              <a:t>“my cat ignores it completely”</a:t>
            </a:r>
          </a:p>
        </p:txBody>
      </p:sp>
      <p:sp>
        <p:nvSpPr>
          <p:cNvPr id="6037" name="s6037"/>
          <p:cNvSpPr/>
          <p:nvPr/>
        </p:nvSpPr>
        <p:spPr>
          <a:xfrm>
            <a:off x="5556000" y="4950000"/>
            <a:ext cx="1100000" cy="1060000"/>
          </a:xfrm>
          <a:prstGeom prst="rect">
            <a:avLst/>
          </a:prstGeom>
          <a:solidFill>
            <a:srgbClr val="EDF1F9"/>
          </a:solidFill>
          <a:ln w="6350">
            <a:solidFill>
              <a:srgbClr val="D9D9D9"/>
            </a:solidFill>
          </a:ln>
        </p:spPr>
        <p:txBody>
          <a:bodyPr wrap="square" lIns="54864" tIns="0" rIns="54864" bIns="18288" anchor="ctr">
            <a:normAutofit/>
          </a:bodyPr>
          <a:lstStyle/>
          <a:p>
            <a:pPr marL="0" indent="0" algn="ctr">
              <a:spcAft>
                <a:spcPts val="0"/>
              </a:spcAft>
              <a:buNone/>
            </a:pPr>
            <a:endParaRPr/>
          </a:p>
        </p:txBody>
      </p:sp>
      <p:sp>
        <p:nvSpPr>
          <p:cNvPr id="6038" name="s6038"/>
          <p:cNvSpPr/>
          <p:nvPr/>
        </p:nvSpPr>
        <p:spPr>
          <a:xfrm>
            <a:off x="5716000" y="5030000"/>
            <a:ext cx="780000" cy="900000"/>
          </a:xfrm>
          <a:prstGeom prst="rect">
            <a:avLst/>
          </a:prstGeom>
          <a:solidFill>
            <a:srgbClr val="FFFFFF"/>
          </a:solidFill>
          <a:ln w="9525">
            <a:solidFill>
              <a:srgbClr val="9FB0CC"/>
            </a:solidFill>
          </a:ln>
        </p:spPr>
        <p:txBody>
          <a:bodyPr wrap="square" lIns="54864" tIns="0" rIns="54864" bIns="18288" anchor="ctr">
            <a:normAutofit/>
          </a:bodyPr>
          <a:lstStyle/>
          <a:p>
            <a:pPr marL="0" indent="0" algn="ctr">
              <a:spcAft>
                <a:spcPts val="0"/>
              </a:spcAft>
              <a:buNone/>
            </a:pPr>
            <a:endParaRPr/>
          </a:p>
        </p:txBody>
      </p:sp>
      <p:sp>
        <p:nvSpPr>
          <p:cNvPr id="6039" name="s6039"/>
          <p:cNvSpPr/>
          <p:nvPr/>
        </p:nvSpPr>
        <p:spPr>
          <a:xfrm>
            <a:off x="5756000" y="5075000"/>
            <a:ext cx="700000" cy="170000"/>
          </a:xfrm>
          <a:prstGeom prst="rect">
            <a:avLst/>
          </a:prstGeom>
          <a:noFill/>
          <a:ln>
            <a:noFill/>
          </a:ln>
        </p:spPr>
        <p:txBody>
          <a:bodyPr wrap="square" lIns="54864" tIns="0" rIns="54864" bIns="18288" anchor="t">
            <a:normAutofit fontScale="85000" lnSpcReduction="10000"/>
          </a:bodyPr>
          <a:lstStyle/>
          <a:p>
            <a:pPr marL="0" indent="0" algn="l">
              <a:spcAft>
                <a:spcPts val="0"/>
              </a:spcAft>
              <a:buNone/>
            </a:pPr>
            <a:r>
              <a:rPr lang="en-US" sz="750" b="1" dirty="0">
                <a:solidFill>
                  <a:srgbClr val="1F3864"/>
                </a:solidFill>
              </a:rPr>
              <a:t>Safety Sheet</a:t>
            </a:r>
          </a:p>
        </p:txBody>
      </p:sp>
      <p:sp>
        <p:nvSpPr>
          <p:cNvPr id="6040" name="b6040"/>
          <p:cNvSpPr/>
          <p:nvPr/>
        </p:nvSpPr>
        <p:spPr>
          <a:xfrm>
            <a:off x="5796000" y="5330000"/>
            <a:ext cx="620000" cy="52000"/>
          </a:xfrm>
          <a:prstGeom prst="rect">
            <a:avLst/>
          </a:prstGeom>
          <a:solidFill>
            <a:srgbClr val="B8B8B8"/>
          </a:solidFill>
          <a:ln>
            <a:noFill/>
          </a:ln>
        </p:spPr>
        <p:txBody>
          <a:bodyPr/>
          <a:lstStyle/>
          <a:p>
            <a:endParaRPr lang="en-US"/>
          </a:p>
        </p:txBody>
      </p:sp>
      <p:sp>
        <p:nvSpPr>
          <p:cNvPr id="6041" name="b6041"/>
          <p:cNvSpPr/>
          <p:nvPr/>
        </p:nvSpPr>
        <p:spPr>
          <a:xfrm>
            <a:off x="5796000" y="5460000"/>
            <a:ext cx="620000" cy="52000"/>
          </a:xfrm>
          <a:prstGeom prst="rect">
            <a:avLst/>
          </a:prstGeom>
          <a:solidFill>
            <a:srgbClr val="B8B8B8"/>
          </a:solidFill>
          <a:ln>
            <a:noFill/>
          </a:ln>
        </p:spPr>
        <p:txBody>
          <a:bodyPr/>
          <a:lstStyle/>
          <a:p>
            <a:endParaRPr lang="en-US"/>
          </a:p>
        </p:txBody>
      </p:sp>
      <p:sp>
        <p:nvSpPr>
          <p:cNvPr id="6042" name="b6042"/>
          <p:cNvSpPr/>
          <p:nvPr/>
        </p:nvSpPr>
        <p:spPr>
          <a:xfrm>
            <a:off x="5796000" y="5590000"/>
            <a:ext cx="620000" cy="52000"/>
          </a:xfrm>
          <a:prstGeom prst="rect">
            <a:avLst/>
          </a:prstGeom>
          <a:solidFill>
            <a:srgbClr val="B8B8B8"/>
          </a:solidFill>
          <a:ln>
            <a:noFill/>
          </a:ln>
        </p:spPr>
        <p:txBody>
          <a:bodyPr/>
          <a:lstStyle/>
          <a:p>
            <a:endParaRPr lang="en-US"/>
          </a:p>
        </p:txBody>
      </p:sp>
      <p:sp>
        <p:nvSpPr>
          <p:cNvPr id="6043" name="b6043"/>
          <p:cNvSpPr/>
          <p:nvPr/>
        </p:nvSpPr>
        <p:spPr>
          <a:xfrm>
            <a:off x="5796000" y="5720000"/>
            <a:ext cx="372000" cy="52000"/>
          </a:xfrm>
          <a:prstGeom prst="rect">
            <a:avLst/>
          </a:prstGeom>
          <a:solidFill>
            <a:srgbClr val="B8B8B8"/>
          </a:solidFill>
          <a:ln>
            <a:noFill/>
          </a:ln>
        </p:spPr>
        <p:txBody>
          <a:bodyPr/>
          <a:lstStyle/>
          <a:p>
            <a:endParaRPr lang="en-US"/>
          </a:p>
        </p:txBody>
      </p:sp>
      <p:sp>
        <p:nvSpPr>
          <p:cNvPr id="6044" name="s6044"/>
          <p:cNvSpPr/>
          <p:nvPr/>
        </p:nvSpPr>
        <p:spPr>
          <a:xfrm>
            <a:off x="6076000" y="5700000"/>
            <a:ext cx="390000" cy="190000"/>
          </a:xfrm>
          <a:prstGeom prst="roundRect">
            <a:avLst>
              <a:gd name="adj" fmla="val 25000"/>
            </a:avLst>
          </a:prstGeom>
          <a:solidFill>
            <a:srgbClr val="C00000"/>
          </a:solidFill>
          <a:ln>
            <a:noFill/>
          </a:ln>
        </p:spPr>
        <p:txBody>
          <a:bodyPr wrap="square" lIns="54864" tIns="0" rIns="54864" bIns="18288" anchor="ctr">
            <a:normAutofit/>
          </a:bodyPr>
          <a:lstStyle/>
          <a:p>
            <a:pPr marL="0" indent="0" algn="ctr">
              <a:spcAft>
                <a:spcPts val="0"/>
              </a:spcAft>
              <a:buNone/>
            </a:pPr>
            <a:r>
              <a:rPr lang="en-US" sz="700" b="1" dirty="0">
                <a:solidFill>
                  <a:srgbClr val="FFFFFF"/>
                </a:solidFill>
              </a:rPr>
              <a:t>PDF</a:t>
            </a:r>
          </a:p>
        </p:txBody>
      </p:sp>
      <p:sp>
        <p:nvSpPr>
          <p:cNvPr id="6045" name="s6045"/>
          <p:cNvSpPr/>
          <p:nvPr/>
        </p:nvSpPr>
        <p:spPr>
          <a:xfrm>
            <a:off x="6896000" y="2470000"/>
            <a:ext cx="4840000" cy="610000"/>
          </a:xfrm>
          <a:prstGeom prst="roundRect">
            <a:avLst>
              <a:gd name="adj" fmla="val 14000"/>
            </a:avLst>
          </a:prstGeom>
          <a:solidFill>
            <a:srgbClr val="FFFFFF"/>
          </a:solidFill>
          <a:ln w="15875">
            <a:solidFill>
              <a:srgbClr val="1F3864"/>
            </a:solidFill>
          </a:ln>
        </p:spPr>
        <p:txBody>
          <a:bodyPr wrap="square" lIns="54864" tIns="0" rIns="54864" bIns="18288" anchor="ctr">
            <a:normAutofit/>
          </a:bodyPr>
          <a:lstStyle/>
          <a:p>
            <a:pPr marL="0" indent="0" algn="ctr">
              <a:spcAft>
                <a:spcPts val="50"/>
              </a:spcAft>
              <a:buNone/>
            </a:pPr>
            <a:r>
              <a:rPr lang="en-US" sz="1150" b="1" dirty="0">
                <a:solidFill>
                  <a:srgbClr val="1F3864"/>
                </a:solidFill>
              </a:rPr>
              <a:t>“Which product photos show food?”</a:t>
            </a:r>
          </a:p>
          <a:p>
            <a:pPr marL="0" indent="0" algn="ctr">
              <a:spcAft>
                <a:spcPts val="0"/>
              </a:spcAft>
              <a:buNone/>
            </a:pPr>
            <a:r>
              <a:rPr lang="en-US" sz="1050" i="1" dirty="0">
                <a:solidFill>
                  <a:srgbClr val="595959"/>
                </a:solidFill>
              </a:rPr>
              <a:t>→ a predicate over PIXELS</a:t>
            </a:r>
          </a:p>
        </p:txBody>
      </p:sp>
      <p:sp>
        <p:nvSpPr>
          <p:cNvPr id="6046" name="s6046"/>
          <p:cNvSpPr/>
          <p:nvPr/>
        </p:nvSpPr>
        <p:spPr>
          <a:xfrm>
            <a:off x="6896000" y="3200000"/>
            <a:ext cx="4840000" cy="610000"/>
          </a:xfrm>
          <a:prstGeom prst="roundRect">
            <a:avLst>
              <a:gd name="adj" fmla="val 14000"/>
            </a:avLst>
          </a:prstGeom>
          <a:solidFill>
            <a:srgbClr val="FFFFFF"/>
          </a:solidFill>
          <a:ln w="15875">
            <a:solidFill>
              <a:srgbClr val="1F3864"/>
            </a:solidFill>
          </a:ln>
        </p:spPr>
        <p:txBody>
          <a:bodyPr wrap="square" lIns="54864" tIns="0" rIns="54864" bIns="18288" anchor="ctr">
            <a:normAutofit/>
          </a:bodyPr>
          <a:lstStyle/>
          <a:p>
            <a:pPr marL="0" indent="0" algn="ctr">
              <a:spcAft>
                <a:spcPts val="50"/>
              </a:spcAft>
              <a:buNone/>
            </a:pPr>
            <a:r>
              <a:rPr lang="en-US" sz="1150" b="1" dirty="0">
                <a:solidFill>
                  <a:srgbClr val="1F3864"/>
                </a:solidFill>
              </a:rPr>
              <a:t>“Which reviews complain about damage?”</a:t>
            </a:r>
          </a:p>
          <a:p>
            <a:pPr marL="0" indent="0" algn="ctr">
              <a:spcAft>
                <a:spcPts val="0"/>
              </a:spcAft>
              <a:buNone/>
            </a:pPr>
            <a:r>
              <a:rPr lang="en-US" sz="1050" i="1" dirty="0">
                <a:solidFill>
                  <a:srgbClr val="595959"/>
                </a:solidFill>
              </a:rPr>
              <a:t>→ a predicate over PROSE</a:t>
            </a:r>
          </a:p>
        </p:txBody>
      </p:sp>
      <p:sp>
        <p:nvSpPr>
          <p:cNvPr id="6047" name="s6047"/>
          <p:cNvSpPr/>
          <p:nvPr/>
        </p:nvSpPr>
        <p:spPr>
          <a:xfrm>
            <a:off x="6896000" y="3930000"/>
            <a:ext cx="4840000" cy="610000"/>
          </a:xfrm>
          <a:prstGeom prst="roundRect">
            <a:avLst>
              <a:gd name="adj" fmla="val 14000"/>
            </a:avLst>
          </a:prstGeom>
          <a:solidFill>
            <a:srgbClr val="FFFFFF"/>
          </a:solidFill>
          <a:ln w="15875">
            <a:solidFill>
              <a:srgbClr val="1F3864"/>
            </a:solidFill>
          </a:ln>
        </p:spPr>
        <p:txBody>
          <a:bodyPr wrap="square" lIns="54864" tIns="0" rIns="54864" bIns="18288" anchor="ctr">
            <a:normAutofit/>
          </a:bodyPr>
          <a:lstStyle/>
          <a:p>
            <a:pPr marL="0" indent="0" algn="ctr">
              <a:spcAft>
                <a:spcPts val="50"/>
              </a:spcAft>
              <a:buNone/>
            </a:pPr>
            <a:r>
              <a:rPr lang="en-US" sz="1150" b="1" dirty="0">
                <a:solidFill>
                  <a:srgbClr val="1F3864"/>
                </a:solidFill>
              </a:rPr>
              <a:t>“Which manuals warn about choking hazards?”</a:t>
            </a:r>
          </a:p>
          <a:p>
            <a:pPr marL="0" indent="0" algn="ctr">
              <a:spcAft>
                <a:spcPts val="0"/>
              </a:spcAft>
              <a:buNone/>
            </a:pPr>
            <a:r>
              <a:rPr lang="en-US" sz="1050" i="1" dirty="0">
                <a:solidFill>
                  <a:srgbClr val="595959"/>
                </a:solidFill>
              </a:rPr>
              <a:t>→ a predicate over DOCUMENTS</a:t>
            </a:r>
          </a:p>
        </p:txBody>
      </p:sp>
      <p:sp>
        <p:nvSpPr>
          <p:cNvPr id="6048" name="s6048"/>
          <p:cNvSpPr/>
          <p:nvPr/>
        </p:nvSpPr>
        <p:spPr>
          <a:xfrm>
            <a:off x="6896000" y="4720000"/>
            <a:ext cx="4840000" cy="1330000"/>
          </a:xfrm>
          <a:prstGeom prst="roundRect">
            <a:avLst>
              <a:gd name="adj" fmla="val 6000"/>
            </a:avLst>
          </a:prstGeom>
          <a:solidFill>
            <a:srgbClr val="FDF3F3"/>
          </a:solidFill>
          <a:ln w="9525">
            <a:solidFill>
              <a:srgbClr val="C00000"/>
            </a:solidFill>
          </a:ln>
        </p:spPr>
        <p:txBody>
          <a:bodyPr wrap="square" lIns="54864" tIns="18288" rIns="54864" bIns="18288" anchor="ctr">
            <a:normAutofit/>
          </a:bodyPr>
          <a:lstStyle/>
          <a:p>
            <a:pPr marL="0" indent="0" algn="l">
              <a:spcAft>
                <a:spcPts val="120"/>
              </a:spcAft>
              <a:buNone/>
            </a:pPr>
            <a:r>
              <a:rPr lang="en-US" sz="1150" b="1" dirty="0">
                <a:solidFill>
                  <a:srgbClr val="C00000"/>
                </a:solidFill>
              </a:rPr>
              <a:t>Classical SQL cannot reach the meaning:</a:t>
            </a:r>
          </a:p>
          <a:p>
            <a:pPr marL="0" indent="0" algn="l">
              <a:spcAft>
                <a:spcPts val="80"/>
              </a:spcAft>
              <a:buNone/>
            </a:pPr>
            <a:r>
              <a:rPr lang="en-US" sz="1050" dirty="0">
                <a:latin typeface="Consolas"/>
                <a:cs typeface="Consolas"/>
              </a:rPr>
              <a:t>WHERE photo = ?</a:t>
            </a:r>
            <a:r>
              <a:rPr lang="en-US" sz="1000" dirty="0">
                <a:solidFill>
                  <a:srgbClr val="595959"/>
                </a:solidFill>
                <a:latin typeface="Consolas"/>
                <a:cs typeface="Consolas"/>
              </a:rPr>
              <a:t>  -- meaningless</a:t>
            </a:r>
          </a:p>
          <a:p>
            <a:pPr marL="0" indent="0" algn="l">
              <a:spcAft>
                <a:spcPts val="120"/>
              </a:spcAft>
              <a:buNone/>
            </a:pPr>
            <a:r>
              <a:rPr lang="en-US" sz="1050" dirty="0">
                <a:latin typeface="Consolas"/>
                <a:cs typeface="Consolas"/>
              </a:rPr>
              <a:t>WHERE review LIKE '%damage%'</a:t>
            </a:r>
            <a:r>
              <a:rPr lang="en-US" sz="1000" dirty="0">
                <a:solidFill>
                  <a:srgbClr val="595959"/>
                </a:solidFill>
                <a:latin typeface="Consolas"/>
                <a:cs typeface="Consolas"/>
              </a:rPr>
              <a:t>  -- 0 rows</a:t>
            </a:r>
          </a:p>
          <a:p>
            <a:r>
              <a:rPr lang="en-US" sz="1050" dirty="0">
                <a:latin typeface="Consolas"/>
                <a:cs typeface="Consolas"/>
              </a:rPr>
              <a:t>WHERE manual LIKE ‘%choking%‘</a:t>
            </a:r>
            <a:r>
              <a:rPr lang="en-US" sz="1000" dirty="0">
                <a:solidFill>
                  <a:srgbClr val="595959"/>
                </a:solidFill>
                <a:latin typeface="Consolas"/>
                <a:cs typeface="Consolas"/>
              </a:rPr>
              <a:t>-- binary PDF: can't even read it</a:t>
            </a:r>
          </a:p>
        </p:txBody>
      </p:sp>
      <p:sp>
        <p:nvSpPr>
          <p:cNvPr id="6049" name="s6049"/>
          <p:cNvSpPr/>
          <p:nvPr/>
        </p:nvSpPr>
        <p:spPr>
          <a:xfrm>
            <a:off x="456000" y="6220000"/>
            <a:ext cx="10900000" cy="480000"/>
          </a:xfrm>
          <a:prstGeom prst="roundRect">
            <a:avLst>
              <a:gd name="adj" fmla="val 14000"/>
            </a:avLst>
          </a:prstGeom>
          <a:solidFill>
            <a:srgbClr val="EDF1F9"/>
          </a:solidFill>
          <a:ln w="12700">
            <a:solidFill>
              <a:srgbClr val="1F3864"/>
            </a:solidFill>
          </a:ln>
        </p:spPr>
        <p:txBody>
          <a:bodyPr wrap="square" lIns="54864" tIns="0" rIns="54864" bIns="18288" anchor="ctr">
            <a:normAutofit/>
          </a:bodyPr>
          <a:lstStyle/>
          <a:p>
            <a:pPr marL="0" indent="0" algn="ctr">
              <a:spcAft>
                <a:spcPts val="0"/>
              </a:spcAft>
              <a:buNone/>
            </a:pPr>
            <a:r>
              <a:rPr lang="en-US" sz="1400" b="1" dirty="0">
                <a:solidFill>
                  <a:srgbClr val="1F3864"/>
                </a:solidFill>
              </a:rPr>
              <a:t>The values are stored — their </a:t>
            </a:r>
            <a:r>
              <a:rPr lang="en-US" sz="1400" b="1" dirty="0">
                <a:solidFill>
                  <a:srgbClr val="C00000"/>
                </a:solidFill>
              </a:rPr>
              <a:t>meaning</a:t>
            </a:r>
            <a:r>
              <a:rPr lang="en-US" sz="1400" b="1" dirty="0">
                <a:solidFill>
                  <a:srgbClr val="1F3864"/>
                </a:solidFill>
              </a:rPr>
              <a:t> is not.  No exact predicate reaches it.</a:t>
            </a:r>
          </a:p>
        </p:txBody>
      </p:sp>
      <p:sp>
        <p:nvSpPr>
          <p:cNvPr id="4" name="Slide Number Placeholder 3"/>
          <p:cNvSpPr>
            <a:spLocks noGrp="1"/>
          </p:cNvSpPr>
          <p:nvPr>
            <p:ph type="sldNum" sz="quarter" idx="12"/>
          </p:nvPr>
        </p:nvSpPr>
        <p:spPr/>
        <p:txBody>
          <a:bodyPr/>
          <a:lstStyle/>
          <a:p>
            <a:fld id="{BCFAA6ED-95C3-9546-BFD5-25AB245E25B8}" type="slidenum">
              <a:rPr lang="en-CN" smtClean="0"/>
              <a:t>4</a:t>
            </a:fld>
            <a:endParaRPr lang="en-CN"/>
          </a:p>
        </p:txBody>
      </p:sp>
      <p:sp>
        <p:nvSpPr>
          <p:cNvPr id="5" name="TextBox 4">
            <a:extLst>
              <a:ext uri="{FF2B5EF4-FFF2-40B4-BE49-F238E27FC236}">
                <a16:creationId xmlns:a16="http://schemas.microsoft.com/office/drawing/2014/main" id="{5D62EEC1-B89C-BB50-C21C-9FAC557B7DD6}"/>
              </a:ext>
            </a:extLst>
          </p:cNvPr>
          <p:cNvSpPr txBox="1"/>
          <p:nvPr/>
        </p:nvSpPr>
        <p:spPr>
          <a:xfrm>
            <a:off x="12932229" y="4688114"/>
            <a:ext cx="0" cy="0"/>
          </a:xfrm>
          <a:prstGeom prst="rect">
            <a:avLst/>
          </a:prstGeom>
        </p:spPr>
        <p:txBody>
          <a:bodyPr vert="horz" wrap="none" lIns="91440" tIns="45720" rIns="91440" bIns="45720" rtlCol="0">
            <a:normAutofit fontScale="25000" lnSpcReduction="20000"/>
          </a:bodyPr>
          <a:lstStyle/>
          <a:p>
            <a:pPr marL="0" algn="l"/>
            <a:endParaRPr lang="en-US" sz="18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E23D2-3459-B287-7E5F-64C326ABC314}"/>
              </a:ext>
            </a:extLst>
          </p:cNvPr>
          <p:cNvSpPr>
            <a:spLocks noGrp="1"/>
          </p:cNvSpPr>
          <p:nvPr>
            <p:ph type="title"/>
          </p:nvPr>
        </p:nvSpPr>
        <p:spPr/>
        <p:txBody>
          <a:bodyPr>
            <a:normAutofit fontScale="90000"/>
          </a:bodyPr>
          <a:lstStyle/>
          <a:p>
            <a:r>
              <a:rPr lang="en-US" dirty="0"/>
              <a:t>Databases Are Powerful, but Query-Bounded</a:t>
            </a:r>
            <a:endParaRPr lang="en-CN" dirty="0"/>
          </a:p>
        </p:txBody>
      </p:sp>
      <p:sp>
        <p:nvSpPr>
          <p:cNvPr id="3" name="Content Placeholder 2">
            <a:extLst>
              <a:ext uri="{FF2B5EF4-FFF2-40B4-BE49-F238E27FC236}">
                <a16:creationId xmlns:a16="http://schemas.microsoft.com/office/drawing/2014/main" id="{2F9CD53D-DDBE-F591-7371-969204019A70}"/>
              </a:ext>
            </a:extLst>
          </p:cNvPr>
          <p:cNvSpPr>
            <a:spLocks noGrp="1"/>
          </p:cNvSpPr>
          <p:nvPr>
            <p:ph idx="1"/>
          </p:nvPr>
        </p:nvSpPr>
        <p:spPr/>
        <p:txBody>
          <a:bodyPr>
            <a:normAutofit lnSpcReduction="10000"/>
          </a:bodyPr>
          <a:lstStyle/>
          <a:p>
            <a:pPr marL="0" indent="0">
              <a:buNone/>
            </a:pPr>
            <a:r>
              <a:rPr lang="en-US" dirty="0"/>
              <a:t>Modern data analytics raises new demands: users increasingly ask questions beyond classical SQL — and beyond the database storage.</a:t>
            </a:r>
          </a:p>
        </p:txBody>
      </p:sp>
      <p:pic>
        <p:nvPicPr>
          <p:cNvPr id="6" name="Graphic 5">
            <a:extLst>
              <a:ext uri="{FF2B5EF4-FFF2-40B4-BE49-F238E27FC236}">
                <a16:creationId xmlns:a16="http://schemas.microsoft.com/office/drawing/2014/main" id="{B97562AF-2258-7C79-6B1C-DC293ADD1AE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4081" y="2787585"/>
            <a:ext cx="738040" cy="738040"/>
          </a:xfrm>
          <a:prstGeom prst="rect">
            <a:avLst/>
          </a:prstGeom>
        </p:spPr>
      </p:pic>
      <p:sp>
        <p:nvSpPr>
          <p:cNvPr id="7" name="Rounded Rectangle 6">
            <a:extLst>
              <a:ext uri="{FF2B5EF4-FFF2-40B4-BE49-F238E27FC236}">
                <a16:creationId xmlns:a16="http://schemas.microsoft.com/office/drawing/2014/main" id="{2F3CAFE9-41BA-C537-3A7A-E06BF6D88039}"/>
              </a:ext>
            </a:extLst>
          </p:cNvPr>
          <p:cNvSpPr/>
          <p:nvPr/>
        </p:nvSpPr>
        <p:spPr>
          <a:xfrm>
            <a:off x="1970202" y="2366127"/>
            <a:ext cx="3026004" cy="738039"/>
          </a:xfrm>
          <a:prstGeom prst="round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N" sz="1600" dirty="0">
                <a:solidFill>
                  <a:schemeClr val="tx1"/>
                </a:solidFill>
                <a:latin typeface="Comic Sans MS" panose="030F0902030302020204" pitchFamily="66" charset="0"/>
              </a:rPr>
              <a:t>What is the best-selling </a:t>
            </a:r>
            <a:r>
              <a:rPr lang="en-CN" sz="1600" dirty="0">
                <a:solidFill>
                  <a:srgbClr val="FF0000"/>
                </a:solidFill>
                <a:latin typeface="Comic Sans MS" panose="030F0902030302020204" pitchFamily="66" charset="0"/>
              </a:rPr>
              <a:t>technical</a:t>
            </a:r>
            <a:r>
              <a:rPr lang="en-CN" sz="1600" dirty="0">
                <a:solidFill>
                  <a:schemeClr val="tx1"/>
                </a:solidFill>
                <a:latin typeface="Comic Sans MS" panose="030F0902030302020204" pitchFamily="66" charset="0"/>
              </a:rPr>
              <a:t> product produced by </a:t>
            </a:r>
            <a:r>
              <a:rPr lang="en-CN" sz="1600" dirty="0">
                <a:solidFill>
                  <a:srgbClr val="FF0000"/>
                </a:solidFill>
                <a:latin typeface="Comic Sans MS" panose="030F0902030302020204" pitchFamily="66" charset="0"/>
              </a:rPr>
              <a:t>a US company?</a:t>
            </a:r>
          </a:p>
        </p:txBody>
      </p:sp>
      <p:cxnSp>
        <p:nvCxnSpPr>
          <p:cNvPr id="9" name="Straight Connector 8">
            <a:extLst>
              <a:ext uri="{FF2B5EF4-FFF2-40B4-BE49-F238E27FC236}">
                <a16:creationId xmlns:a16="http://schemas.microsoft.com/office/drawing/2014/main" id="{B2E80E79-3ECA-28D1-441B-D25A979D4240}"/>
              </a:ext>
            </a:extLst>
          </p:cNvPr>
          <p:cNvCxnSpPr>
            <a:cxnSpLocks/>
            <a:endCxn id="7" idx="1"/>
          </p:cNvCxnSpPr>
          <p:nvPr/>
        </p:nvCxnSpPr>
        <p:spPr>
          <a:xfrm flipV="1">
            <a:off x="1582121" y="2735147"/>
            <a:ext cx="388081" cy="14945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10" name="Table 9">
            <a:extLst>
              <a:ext uri="{FF2B5EF4-FFF2-40B4-BE49-F238E27FC236}">
                <a16:creationId xmlns:a16="http://schemas.microsoft.com/office/drawing/2014/main" id="{5876E71B-C08A-41DE-7806-054D0F4B8E36}"/>
              </a:ext>
            </a:extLst>
          </p:cNvPr>
          <p:cNvGraphicFramePr>
            <a:graphicFrameLocks noGrp="1"/>
          </p:cNvGraphicFramePr>
          <p:nvPr>
            <p:extLst>
              <p:ext uri="{D42A27DB-BD31-4B8C-83A1-F6EECF244321}">
                <p14:modId xmlns:p14="http://schemas.microsoft.com/office/powerpoint/2010/main" val="4014543736"/>
              </p:ext>
            </p:extLst>
          </p:nvPr>
        </p:nvGraphicFramePr>
        <p:xfrm>
          <a:off x="455998" y="3801530"/>
          <a:ext cx="4247977" cy="1097280"/>
        </p:xfrm>
        <a:graphic>
          <a:graphicData uri="http://schemas.openxmlformats.org/drawingml/2006/table">
            <a:tbl>
              <a:tblPr firstRow="1" bandRow="1">
                <a:tableStyleId>{7DF18680-E054-41AD-8BC1-D1AEF772440D}</a:tableStyleId>
              </a:tblPr>
              <a:tblGrid>
                <a:gridCol w="486682">
                  <a:extLst>
                    <a:ext uri="{9D8B030D-6E8A-4147-A177-3AD203B41FA5}">
                      <a16:colId xmlns:a16="http://schemas.microsoft.com/office/drawing/2014/main" val="2876604098"/>
                    </a:ext>
                  </a:extLst>
                </a:gridCol>
                <a:gridCol w="1120644">
                  <a:extLst>
                    <a:ext uri="{9D8B030D-6E8A-4147-A177-3AD203B41FA5}">
                      <a16:colId xmlns:a16="http://schemas.microsoft.com/office/drawing/2014/main" val="3233924136"/>
                    </a:ext>
                  </a:extLst>
                </a:gridCol>
                <a:gridCol w="1078461">
                  <a:extLst>
                    <a:ext uri="{9D8B030D-6E8A-4147-A177-3AD203B41FA5}">
                      <a16:colId xmlns:a16="http://schemas.microsoft.com/office/drawing/2014/main" val="2632591139"/>
                    </a:ext>
                  </a:extLst>
                </a:gridCol>
                <a:gridCol w="847912">
                  <a:extLst>
                    <a:ext uri="{9D8B030D-6E8A-4147-A177-3AD203B41FA5}">
                      <a16:colId xmlns:a16="http://schemas.microsoft.com/office/drawing/2014/main" val="1259363750"/>
                    </a:ext>
                  </a:extLst>
                </a:gridCol>
                <a:gridCol w="714278">
                  <a:extLst>
                    <a:ext uri="{9D8B030D-6E8A-4147-A177-3AD203B41FA5}">
                      <a16:colId xmlns:a16="http://schemas.microsoft.com/office/drawing/2014/main" val="3619293133"/>
                    </a:ext>
                  </a:extLst>
                </a:gridCol>
              </a:tblGrid>
              <a:tr h="243606">
                <a:tc>
                  <a:txBody>
                    <a:bodyPr/>
                    <a:lstStyle/>
                    <a:p>
                      <a:r>
                        <a:rPr lang="en-CN" sz="1200" dirty="0"/>
                        <a:t>ID</a:t>
                      </a:r>
                    </a:p>
                  </a:txBody>
                  <a:tcPr/>
                </a:tc>
                <a:tc>
                  <a:txBody>
                    <a:bodyPr/>
                    <a:lstStyle/>
                    <a:p>
                      <a:r>
                        <a:rPr lang="en-CN" sz="1200" dirty="0"/>
                        <a:t>Name</a:t>
                      </a:r>
                    </a:p>
                  </a:txBody>
                  <a:tcPr/>
                </a:tc>
                <a:tc>
                  <a:txBody>
                    <a:bodyPr/>
                    <a:lstStyle/>
                    <a:p>
                      <a:r>
                        <a:rPr lang="en-CN" sz="1200" dirty="0"/>
                        <a:t>Category</a:t>
                      </a:r>
                    </a:p>
                  </a:txBody>
                  <a:tcPr/>
                </a:tc>
                <a:tc>
                  <a:txBody>
                    <a:bodyPr/>
                    <a:lstStyle/>
                    <a:p>
                      <a:r>
                        <a:rPr lang="en-CN" sz="1200" dirty="0"/>
                        <a:t>Price</a:t>
                      </a:r>
                    </a:p>
                  </a:txBody>
                  <a:tcPr/>
                </a:tc>
                <a:tc>
                  <a:txBody>
                    <a:bodyPr/>
                    <a:lstStyle/>
                    <a:p>
                      <a:r>
                        <a:rPr lang="en-CN" sz="1200" dirty="0"/>
                        <a:t>Sales</a:t>
                      </a:r>
                    </a:p>
                  </a:txBody>
                  <a:tcPr/>
                </a:tc>
                <a:extLst>
                  <a:ext uri="{0D108BD9-81ED-4DB2-BD59-A6C34878D82A}">
                    <a16:rowId xmlns:a16="http://schemas.microsoft.com/office/drawing/2014/main" val="649863274"/>
                  </a:ext>
                </a:extLst>
              </a:tr>
              <a:tr h="243606">
                <a:tc>
                  <a:txBody>
                    <a:bodyPr/>
                    <a:lstStyle/>
                    <a:p>
                      <a:r>
                        <a:rPr lang="en-CN" sz="1200" dirty="0"/>
                        <a:t>101</a:t>
                      </a:r>
                    </a:p>
                  </a:txBody>
                  <a:tcPr/>
                </a:tc>
                <a:tc>
                  <a:txBody>
                    <a:bodyPr/>
                    <a:lstStyle/>
                    <a:p>
                      <a:r>
                        <a:rPr lang="en-CN" sz="1200" dirty="0"/>
                        <a:t>Laptop</a:t>
                      </a:r>
                    </a:p>
                  </a:txBody>
                  <a:tcPr/>
                </a:tc>
                <a:tc>
                  <a:txBody>
                    <a:bodyPr/>
                    <a:lstStyle/>
                    <a:p>
                      <a:r>
                        <a:rPr lang="en-CN" sz="1200" dirty="0"/>
                        <a:t>Electronics</a:t>
                      </a:r>
                    </a:p>
                  </a:txBody>
                  <a:tcPr/>
                </a:tc>
                <a:tc>
                  <a:txBody>
                    <a:bodyPr/>
                    <a:lstStyle/>
                    <a:p>
                      <a:r>
                        <a:rPr lang="en-CN" sz="1200" dirty="0"/>
                        <a:t>999.00</a:t>
                      </a:r>
                    </a:p>
                  </a:txBody>
                  <a:tcPr/>
                </a:tc>
                <a:tc>
                  <a:txBody>
                    <a:bodyPr/>
                    <a:lstStyle/>
                    <a:p>
                      <a:r>
                        <a:rPr lang="en-CN" sz="1200" dirty="0"/>
                        <a:t>100</a:t>
                      </a:r>
                    </a:p>
                  </a:txBody>
                  <a:tcPr/>
                </a:tc>
                <a:extLst>
                  <a:ext uri="{0D108BD9-81ED-4DB2-BD59-A6C34878D82A}">
                    <a16:rowId xmlns:a16="http://schemas.microsoft.com/office/drawing/2014/main" val="564074603"/>
                  </a:ext>
                </a:extLst>
              </a:tr>
              <a:tr h="243606">
                <a:tc>
                  <a:txBody>
                    <a:bodyPr/>
                    <a:lstStyle/>
                    <a:p>
                      <a:r>
                        <a:rPr lang="en-CN" sz="1200" dirty="0"/>
                        <a:t>102</a:t>
                      </a:r>
                    </a:p>
                  </a:txBody>
                  <a:tcPr/>
                </a:tc>
                <a:tc>
                  <a:txBody>
                    <a:bodyPr/>
                    <a:lstStyle/>
                    <a:p>
                      <a:r>
                        <a:rPr lang="en-US" sz="1200" dirty="0"/>
                        <a:t>WIFI Router</a:t>
                      </a:r>
                    </a:p>
                  </a:txBody>
                  <a:tcPr/>
                </a:tc>
                <a:tc>
                  <a:txBody>
                    <a:bodyPr/>
                    <a:lstStyle/>
                    <a:p>
                      <a:r>
                        <a:rPr lang="en-CN" sz="1200" dirty="0"/>
                        <a:t>Electronics</a:t>
                      </a:r>
                    </a:p>
                  </a:txBody>
                  <a:tcPr/>
                </a:tc>
                <a:tc>
                  <a:txBody>
                    <a:bodyPr/>
                    <a:lstStyle/>
                    <a:p>
                      <a:r>
                        <a:rPr lang="en-CN" sz="1200" dirty="0"/>
                        <a:t>59.00</a:t>
                      </a:r>
                    </a:p>
                  </a:txBody>
                  <a:tcPr/>
                </a:tc>
                <a:tc>
                  <a:txBody>
                    <a:bodyPr/>
                    <a:lstStyle/>
                    <a:p>
                      <a:r>
                        <a:rPr lang="en-CN" sz="1200" dirty="0"/>
                        <a:t>1000</a:t>
                      </a:r>
                    </a:p>
                  </a:txBody>
                  <a:tcPr/>
                </a:tc>
                <a:extLst>
                  <a:ext uri="{0D108BD9-81ED-4DB2-BD59-A6C34878D82A}">
                    <a16:rowId xmlns:a16="http://schemas.microsoft.com/office/drawing/2014/main" val="788021495"/>
                  </a:ext>
                </a:extLst>
              </a:tr>
              <a:tr h="243606">
                <a:tc>
                  <a:txBody>
                    <a:bodyPr/>
                    <a:lstStyle/>
                    <a:p>
                      <a:r>
                        <a:rPr lang="en-CN" sz="1200" dirty="0"/>
                        <a:t>103</a:t>
                      </a:r>
                    </a:p>
                  </a:txBody>
                  <a:tcPr/>
                </a:tc>
                <a:tc>
                  <a:txBody>
                    <a:bodyPr/>
                    <a:lstStyle/>
                    <a:p>
                      <a:r>
                        <a:rPr lang="en-CN" sz="1200" dirty="0"/>
                        <a:t>Desk Chair</a:t>
                      </a:r>
                    </a:p>
                  </a:txBody>
                  <a:tcPr/>
                </a:tc>
                <a:tc>
                  <a:txBody>
                    <a:bodyPr/>
                    <a:lstStyle/>
                    <a:p>
                      <a:r>
                        <a:rPr lang="en-CN" sz="1200" dirty="0"/>
                        <a:t>Furniture</a:t>
                      </a:r>
                    </a:p>
                  </a:txBody>
                  <a:tcPr/>
                </a:tc>
                <a:tc>
                  <a:txBody>
                    <a:bodyPr/>
                    <a:lstStyle/>
                    <a:p>
                      <a:r>
                        <a:rPr lang="en-CN" sz="1200" dirty="0"/>
                        <a:t>199.00</a:t>
                      </a:r>
                    </a:p>
                  </a:txBody>
                  <a:tcPr/>
                </a:tc>
                <a:tc>
                  <a:txBody>
                    <a:bodyPr/>
                    <a:lstStyle/>
                    <a:p>
                      <a:r>
                        <a:rPr lang="en-CN" sz="1200" dirty="0"/>
                        <a:t>300</a:t>
                      </a:r>
                    </a:p>
                  </a:txBody>
                  <a:tcPr/>
                </a:tc>
                <a:extLst>
                  <a:ext uri="{0D108BD9-81ED-4DB2-BD59-A6C34878D82A}">
                    <a16:rowId xmlns:a16="http://schemas.microsoft.com/office/drawing/2014/main" val="3817343608"/>
                  </a:ext>
                </a:extLst>
              </a:tr>
            </a:tbl>
          </a:graphicData>
        </a:graphic>
      </p:graphicFrame>
      <p:sp>
        <p:nvSpPr>
          <p:cNvPr id="11" name="TextBox 10">
            <a:extLst>
              <a:ext uri="{FF2B5EF4-FFF2-40B4-BE49-F238E27FC236}">
                <a16:creationId xmlns:a16="http://schemas.microsoft.com/office/drawing/2014/main" id="{7A7198BF-A11B-85E3-EA68-9837CA45441F}"/>
              </a:ext>
            </a:extLst>
          </p:cNvPr>
          <p:cNvSpPr txBox="1"/>
          <p:nvPr/>
        </p:nvSpPr>
        <p:spPr>
          <a:xfrm>
            <a:off x="1860326" y="3512075"/>
            <a:ext cx="1397947" cy="307777"/>
          </a:xfrm>
          <a:prstGeom prst="rect">
            <a:avLst/>
          </a:prstGeom>
          <a:noFill/>
        </p:spPr>
        <p:txBody>
          <a:bodyPr wrap="none" rtlCol="0">
            <a:spAutoFit/>
          </a:bodyPr>
          <a:lstStyle/>
          <a:p>
            <a:r>
              <a:rPr lang="en-CN" sz="1400" dirty="0"/>
              <a:t>Product Table</a:t>
            </a:r>
          </a:p>
        </p:txBody>
      </p:sp>
      <p:sp>
        <p:nvSpPr>
          <p:cNvPr id="13" name="TextBox 12">
            <a:extLst>
              <a:ext uri="{FF2B5EF4-FFF2-40B4-BE49-F238E27FC236}">
                <a16:creationId xmlns:a16="http://schemas.microsoft.com/office/drawing/2014/main" id="{D5B7559F-8A7B-7625-B26C-8BCED7CFD017}"/>
              </a:ext>
            </a:extLst>
          </p:cNvPr>
          <p:cNvSpPr txBox="1"/>
          <p:nvPr/>
        </p:nvSpPr>
        <p:spPr>
          <a:xfrm>
            <a:off x="1800125" y="5252642"/>
            <a:ext cx="1559722" cy="307777"/>
          </a:xfrm>
          <a:prstGeom prst="rect">
            <a:avLst/>
          </a:prstGeom>
          <a:noFill/>
        </p:spPr>
        <p:txBody>
          <a:bodyPr wrap="none" rtlCol="0">
            <a:spAutoFit/>
          </a:bodyPr>
          <a:lstStyle/>
          <a:p>
            <a:r>
              <a:rPr lang="en-CN" sz="1400" dirty="0"/>
              <a:t>Company Table</a:t>
            </a:r>
          </a:p>
        </p:txBody>
      </p:sp>
      <p:graphicFrame>
        <p:nvGraphicFramePr>
          <p:cNvPr id="14" name="Table 13">
            <a:extLst>
              <a:ext uri="{FF2B5EF4-FFF2-40B4-BE49-F238E27FC236}">
                <a16:creationId xmlns:a16="http://schemas.microsoft.com/office/drawing/2014/main" id="{EDD9F796-F68F-6702-3B73-539403BA18B9}"/>
              </a:ext>
            </a:extLst>
          </p:cNvPr>
          <p:cNvGraphicFramePr>
            <a:graphicFrameLocks noGrp="1"/>
          </p:cNvGraphicFramePr>
          <p:nvPr/>
        </p:nvGraphicFramePr>
        <p:xfrm>
          <a:off x="1671715" y="5560419"/>
          <a:ext cx="1816543" cy="1097280"/>
        </p:xfrm>
        <a:graphic>
          <a:graphicData uri="http://schemas.openxmlformats.org/drawingml/2006/table">
            <a:tbl>
              <a:tblPr firstRow="1" bandRow="1">
                <a:tableStyleId>{7DF18680-E054-41AD-8BC1-D1AEF772440D}</a:tableStyleId>
              </a:tblPr>
              <a:tblGrid>
                <a:gridCol w="632018">
                  <a:extLst>
                    <a:ext uri="{9D8B030D-6E8A-4147-A177-3AD203B41FA5}">
                      <a16:colId xmlns:a16="http://schemas.microsoft.com/office/drawing/2014/main" val="2876604098"/>
                    </a:ext>
                  </a:extLst>
                </a:gridCol>
                <a:gridCol w="1184525">
                  <a:extLst>
                    <a:ext uri="{9D8B030D-6E8A-4147-A177-3AD203B41FA5}">
                      <a16:colId xmlns:a16="http://schemas.microsoft.com/office/drawing/2014/main" val="2632591139"/>
                    </a:ext>
                  </a:extLst>
                </a:gridCol>
              </a:tblGrid>
              <a:tr h="243606">
                <a:tc>
                  <a:txBody>
                    <a:bodyPr/>
                    <a:lstStyle/>
                    <a:p>
                      <a:r>
                        <a:rPr lang="en-CN" sz="1200" dirty="0"/>
                        <a:t>PID</a:t>
                      </a:r>
                    </a:p>
                  </a:txBody>
                  <a:tcPr/>
                </a:tc>
                <a:tc>
                  <a:txBody>
                    <a:bodyPr/>
                    <a:lstStyle/>
                    <a:p>
                      <a:r>
                        <a:rPr lang="en-CN" sz="1200" dirty="0"/>
                        <a:t>Company</a:t>
                      </a:r>
                    </a:p>
                  </a:txBody>
                  <a:tcPr/>
                </a:tc>
                <a:extLst>
                  <a:ext uri="{0D108BD9-81ED-4DB2-BD59-A6C34878D82A}">
                    <a16:rowId xmlns:a16="http://schemas.microsoft.com/office/drawing/2014/main" val="649863274"/>
                  </a:ext>
                </a:extLst>
              </a:tr>
              <a:tr h="243606">
                <a:tc>
                  <a:txBody>
                    <a:bodyPr/>
                    <a:lstStyle/>
                    <a:p>
                      <a:r>
                        <a:rPr lang="en-CN" sz="1200" dirty="0"/>
                        <a:t>101</a:t>
                      </a:r>
                    </a:p>
                  </a:txBody>
                  <a:tcPr/>
                </a:tc>
                <a:tc>
                  <a:txBody>
                    <a:bodyPr/>
                    <a:lstStyle/>
                    <a:p>
                      <a:r>
                        <a:rPr lang="en-CN" sz="1200" dirty="0"/>
                        <a:t>Apple</a:t>
                      </a:r>
                    </a:p>
                  </a:txBody>
                  <a:tcPr/>
                </a:tc>
                <a:extLst>
                  <a:ext uri="{0D108BD9-81ED-4DB2-BD59-A6C34878D82A}">
                    <a16:rowId xmlns:a16="http://schemas.microsoft.com/office/drawing/2014/main" val="564074603"/>
                  </a:ext>
                </a:extLst>
              </a:tr>
              <a:tr h="243606">
                <a:tc>
                  <a:txBody>
                    <a:bodyPr/>
                    <a:lstStyle/>
                    <a:p>
                      <a:r>
                        <a:rPr lang="en-CN" sz="1200" dirty="0"/>
                        <a:t>102</a:t>
                      </a:r>
                    </a:p>
                  </a:txBody>
                  <a:tcPr/>
                </a:tc>
                <a:tc>
                  <a:txBody>
                    <a:bodyPr/>
                    <a:lstStyle/>
                    <a:p>
                      <a:r>
                        <a:rPr lang="en-CN" sz="1200" dirty="0"/>
                        <a:t>Huawei</a:t>
                      </a:r>
                    </a:p>
                  </a:txBody>
                  <a:tcPr/>
                </a:tc>
                <a:extLst>
                  <a:ext uri="{0D108BD9-81ED-4DB2-BD59-A6C34878D82A}">
                    <a16:rowId xmlns:a16="http://schemas.microsoft.com/office/drawing/2014/main" val="788021495"/>
                  </a:ext>
                </a:extLst>
              </a:tr>
              <a:tr h="243606">
                <a:tc>
                  <a:txBody>
                    <a:bodyPr/>
                    <a:lstStyle/>
                    <a:p>
                      <a:r>
                        <a:rPr lang="en-CN" sz="1200" dirty="0"/>
                        <a:t>103</a:t>
                      </a:r>
                    </a:p>
                  </a:txBody>
                  <a:tcPr/>
                </a:tc>
                <a:tc>
                  <a:txBody>
                    <a:bodyPr/>
                    <a:lstStyle/>
                    <a:p>
                      <a:r>
                        <a:rPr lang="en-CN" sz="1200" dirty="0"/>
                        <a:t>Ikea</a:t>
                      </a:r>
                    </a:p>
                  </a:txBody>
                  <a:tcPr/>
                </a:tc>
                <a:extLst>
                  <a:ext uri="{0D108BD9-81ED-4DB2-BD59-A6C34878D82A}">
                    <a16:rowId xmlns:a16="http://schemas.microsoft.com/office/drawing/2014/main" val="3817343608"/>
                  </a:ext>
                </a:extLst>
              </a:tr>
            </a:tbl>
          </a:graphicData>
        </a:graphic>
      </p:graphicFrame>
      <p:sp>
        <p:nvSpPr>
          <p:cNvPr id="16" name="Rounded Rectangle 15">
            <a:extLst>
              <a:ext uri="{FF2B5EF4-FFF2-40B4-BE49-F238E27FC236}">
                <a16:creationId xmlns:a16="http://schemas.microsoft.com/office/drawing/2014/main" id="{657D1981-9D7F-88A4-04B7-4D101DCA8B35}"/>
              </a:ext>
            </a:extLst>
          </p:cNvPr>
          <p:cNvSpPr/>
          <p:nvPr/>
        </p:nvSpPr>
        <p:spPr>
          <a:xfrm>
            <a:off x="301658" y="3525625"/>
            <a:ext cx="4524866" cy="3195851"/>
          </a:xfrm>
          <a:prstGeom prst="roundRect">
            <a:avLst>
              <a:gd name="adj" fmla="val 8044"/>
            </a:avLst>
          </a:prstGeom>
          <a:no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N"/>
          </a:p>
        </p:txBody>
      </p:sp>
      <p:pic>
        <p:nvPicPr>
          <p:cNvPr id="18" name="Graphic 17">
            <a:extLst>
              <a:ext uri="{FF2B5EF4-FFF2-40B4-BE49-F238E27FC236}">
                <a16:creationId xmlns:a16="http://schemas.microsoft.com/office/drawing/2014/main" id="{80A2705F-EDA6-DA50-4638-40F08B20254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55491" y="5972064"/>
            <a:ext cx="540000" cy="540000"/>
          </a:xfrm>
          <a:prstGeom prst="rect">
            <a:avLst/>
          </a:prstGeom>
        </p:spPr>
      </p:pic>
      <p:grpSp>
        <p:nvGrpSpPr>
          <p:cNvPr id="44" name="Group 43">
            <a:extLst>
              <a:ext uri="{FF2B5EF4-FFF2-40B4-BE49-F238E27FC236}">
                <a16:creationId xmlns:a16="http://schemas.microsoft.com/office/drawing/2014/main" id="{8D1E2E73-CAFC-372A-81E7-3907A8B612B6}"/>
              </a:ext>
            </a:extLst>
          </p:cNvPr>
          <p:cNvGrpSpPr/>
          <p:nvPr/>
        </p:nvGrpSpPr>
        <p:grpSpPr>
          <a:xfrm>
            <a:off x="5112353" y="2418256"/>
            <a:ext cx="6623644" cy="1010744"/>
            <a:chOff x="5112353" y="2418256"/>
            <a:chExt cx="6623644" cy="1010744"/>
          </a:xfrm>
        </p:grpSpPr>
        <p:cxnSp>
          <p:nvCxnSpPr>
            <p:cNvPr id="22" name="Straight Arrow Connector 21">
              <a:extLst>
                <a:ext uri="{FF2B5EF4-FFF2-40B4-BE49-F238E27FC236}">
                  <a16:creationId xmlns:a16="http://schemas.microsoft.com/office/drawing/2014/main" id="{6E6BE487-8963-3739-AC0A-D79303D33AA7}"/>
                </a:ext>
              </a:extLst>
            </p:cNvPr>
            <p:cNvCxnSpPr>
              <a:cxnSpLocks/>
            </p:cNvCxnSpPr>
            <p:nvPr/>
          </p:nvCxnSpPr>
          <p:spPr>
            <a:xfrm>
              <a:off x="5112353" y="2735147"/>
              <a:ext cx="2061445" cy="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1F0FDF0-A11D-9E9D-65AC-F689126C2C54}"/>
                </a:ext>
              </a:extLst>
            </p:cNvPr>
            <p:cNvSpPr txBox="1"/>
            <p:nvPr/>
          </p:nvSpPr>
          <p:spPr>
            <a:xfrm>
              <a:off x="5214223" y="2418256"/>
              <a:ext cx="1931294" cy="307777"/>
            </a:xfrm>
            <a:prstGeom prst="rect">
              <a:avLst/>
            </a:prstGeom>
            <a:noFill/>
          </p:spPr>
          <p:txBody>
            <a:bodyPr wrap="square">
              <a:spAutoFit/>
            </a:bodyPr>
            <a:lstStyle/>
            <a:p>
              <a:pPr algn="ctr"/>
              <a:r>
                <a:rPr lang="en-CN" sz="1400" dirty="0"/>
                <a:t>Data Analysts</a:t>
              </a:r>
            </a:p>
          </p:txBody>
        </p:sp>
        <p:pic>
          <p:nvPicPr>
            <p:cNvPr id="27" name="Graphic 26">
              <a:extLst>
                <a:ext uri="{FF2B5EF4-FFF2-40B4-BE49-F238E27FC236}">
                  <a16:creationId xmlns:a16="http://schemas.microsoft.com/office/drawing/2014/main" id="{DFB8305B-2B28-D4FB-4235-09F3F36EE59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91815" y="2779751"/>
              <a:ext cx="649249" cy="649249"/>
            </a:xfrm>
            <a:prstGeom prst="rect">
              <a:avLst/>
            </a:prstGeom>
          </p:spPr>
        </p:pic>
        <p:sp>
          <p:nvSpPr>
            <p:cNvPr id="28" name="Rounded Rectangle 27">
              <a:extLst>
                <a:ext uri="{FF2B5EF4-FFF2-40B4-BE49-F238E27FC236}">
                  <a16:creationId xmlns:a16="http://schemas.microsoft.com/office/drawing/2014/main" id="{3DF48D22-FFDD-1CCE-3F41-57055025F3AE}"/>
                </a:ext>
              </a:extLst>
            </p:cNvPr>
            <p:cNvSpPr/>
            <p:nvPr/>
          </p:nvSpPr>
          <p:spPr>
            <a:xfrm>
              <a:off x="8429144" y="2418256"/>
              <a:ext cx="3306853" cy="738039"/>
            </a:xfrm>
            <a:prstGeom prst="round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latin typeface="Comic Sans MS" panose="030F0902030302020204" pitchFamily="66" charset="0"/>
                </a:rPr>
                <a:t>I need the </a:t>
              </a:r>
              <a:r>
                <a:rPr lang="en-US" sz="1600" dirty="0">
                  <a:solidFill>
                    <a:srgbClr val="625DEC"/>
                  </a:solidFill>
                  <a:latin typeface="Comic Sans MS" panose="030F0902030302020204" pitchFamily="66" charset="0"/>
                </a:rPr>
                <a:t>‘</a:t>
              </a:r>
              <a:r>
                <a:rPr lang="en-US" sz="1600" dirty="0" err="1">
                  <a:solidFill>
                    <a:srgbClr val="625DEC"/>
                  </a:solidFill>
                  <a:latin typeface="Comic Sans MS" panose="030F0902030302020204" pitchFamily="66" charset="0"/>
                </a:rPr>
                <a:t>is_technical</a:t>
              </a:r>
              <a:r>
                <a:rPr lang="en-US" sz="1600" dirty="0">
                  <a:solidFill>
                    <a:srgbClr val="625DEC"/>
                  </a:solidFill>
                  <a:latin typeface="Comic Sans MS" panose="030F0902030302020204" pitchFamily="66" charset="0"/>
                </a:rPr>
                <a:t>’ </a:t>
              </a:r>
              <a:r>
                <a:rPr lang="en-US" sz="1600" dirty="0">
                  <a:solidFill>
                    <a:schemeClr val="tx1"/>
                  </a:solidFill>
                  <a:latin typeface="Comic Sans MS" panose="030F0902030302020204" pitchFamily="66" charset="0"/>
                </a:rPr>
                <a:t>and </a:t>
              </a:r>
              <a:r>
                <a:rPr lang="en-US" sz="1600" dirty="0">
                  <a:solidFill>
                    <a:srgbClr val="625DEC"/>
                  </a:solidFill>
                  <a:latin typeface="Comic Sans MS" panose="030F0902030302020204" pitchFamily="66" charset="0"/>
                </a:rPr>
                <a:t>‘</a:t>
              </a:r>
              <a:r>
                <a:rPr lang="en-US" sz="1600" dirty="0" err="1">
                  <a:solidFill>
                    <a:srgbClr val="625DEC"/>
                  </a:solidFill>
                  <a:latin typeface="Comic Sans MS" panose="030F0902030302020204" pitchFamily="66" charset="0"/>
                </a:rPr>
                <a:t>company_country</a:t>
              </a:r>
              <a:r>
                <a:rPr lang="en-US" sz="1600" dirty="0">
                  <a:solidFill>
                    <a:srgbClr val="625DEC"/>
                  </a:solidFill>
                  <a:latin typeface="Comic Sans MS" panose="030F0902030302020204" pitchFamily="66" charset="0"/>
                </a:rPr>
                <a:t>’ </a:t>
              </a:r>
              <a:r>
                <a:rPr lang="en-US" sz="1600" dirty="0">
                  <a:solidFill>
                    <a:schemeClr val="tx1"/>
                  </a:solidFill>
                  <a:latin typeface="Comic Sans MS" panose="030F0902030302020204" pitchFamily="66" charset="0"/>
                </a:rPr>
                <a:t>columns to solve this query.</a:t>
              </a:r>
              <a:endParaRPr lang="en-CN" sz="1600" dirty="0">
                <a:solidFill>
                  <a:srgbClr val="FF0000"/>
                </a:solidFill>
                <a:latin typeface="Comic Sans MS" panose="030F0902030302020204" pitchFamily="66" charset="0"/>
              </a:endParaRPr>
            </a:p>
          </p:txBody>
        </p:sp>
        <p:cxnSp>
          <p:nvCxnSpPr>
            <p:cNvPr id="29" name="Straight Connector 28">
              <a:extLst>
                <a:ext uri="{FF2B5EF4-FFF2-40B4-BE49-F238E27FC236}">
                  <a16:creationId xmlns:a16="http://schemas.microsoft.com/office/drawing/2014/main" id="{A631A356-AEC0-DE5A-97C5-88A70428E761}"/>
                </a:ext>
              </a:extLst>
            </p:cNvPr>
            <p:cNvCxnSpPr>
              <a:cxnSpLocks/>
            </p:cNvCxnSpPr>
            <p:nvPr/>
          </p:nvCxnSpPr>
          <p:spPr>
            <a:xfrm flipV="1">
              <a:off x="8041064" y="2787276"/>
              <a:ext cx="388080" cy="14945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2B8DEF4D-6A2A-18FF-3776-AC27204A66E7}"/>
              </a:ext>
            </a:extLst>
          </p:cNvPr>
          <p:cNvGrpSpPr/>
          <p:nvPr/>
        </p:nvGrpSpPr>
        <p:grpSpPr>
          <a:xfrm>
            <a:off x="5026528" y="3391918"/>
            <a:ext cx="6709469" cy="2957629"/>
            <a:chOff x="5026528" y="3391918"/>
            <a:chExt cx="6709469" cy="2957629"/>
          </a:xfrm>
        </p:grpSpPr>
        <p:grpSp>
          <p:nvGrpSpPr>
            <p:cNvPr id="45" name="Group 44">
              <a:extLst>
                <a:ext uri="{FF2B5EF4-FFF2-40B4-BE49-F238E27FC236}">
                  <a16:creationId xmlns:a16="http://schemas.microsoft.com/office/drawing/2014/main" id="{BAD2D228-0068-A905-2396-8A1E51158693}"/>
                </a:ext>
              </a:extLst>
            </p:cNvPr>
            <p:cNvGrpSpPr/>
            <p:nvPr/>
          </p:nvGrpSpPr>
          <p:grpSpPr>
            <a:xfrm>
              <a:off x="5026528" y="3391918"/>
              <a:ext cx="6709469" cy="1819029"/>
              <a:chOff x="5026528" y="3391918"/>
              <a:chExt cx="6709469" cy="1819029"/>
            </a:xfrm>
          </p:grpSpPr>
          <p:cxnSp>
            <p:nvCxnSpPr>
              <p:cNvPr id="31" name="Straight Arrow Connector 30">
                <a:extLst>
                  <a:ext uri="{FF2B5EF4-FFF2-40B4-BE49-F238E27FC236}">
                    <a16:creationId xmlns:a16="http://schemas.microsoft.com/office/drawing/2014/main" id="{5997ADAE-5113-E7ED-57E2-024BA2D9900A}"/>
                  </a:ext>
                </a:extLst>
              </p:cNvPr>
              <p:cNvCxnSpPr>
                <a:cxnSpLocks/>
              </p:cNvCxnSpPr>
              <p:nvPr/>
            </p:nvCxnSpPr>
            <p:spPr>
              <a:xfrm>
                <a:off x="5092054" y="3391918"/>
                <a:ext cx="2143483" cy="1181165"/>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6180C695-14F7-20A3-7240-FDEA6806CB40}"/>
                  </a:ext>
                </a:extLst>
              </p:cNvPr>
              <p:cNvSpPr txBox="1"/>
              <p:nvPr/>
            </p:nvSpPr>
            <p:spPr>
              <a:xfrm rot="1731415">
                <a:off x="5026528" y="3504803"/>
                <a:ext cx="2566030" cy="523220"/>
              </a:xfrm>
              <a:prstGeom prst="rect">
                <a:avLst/>
              </a:prstGeom>
              <a:noFill/>
            </p:spPr>
            <p:txBody>
              <a:bodyPr wrap="square">
                <a:spAutoFit/>
              </a:bodyPr>
              <a:lstStyle/>
              <a:p>
                <a:pPr algn="ctr"/>
                <a:r>
                  <a:rPr lang="en-CN" sz="1400" dirty="0"/>
                  <a:t>LLM Text-to-SQL (GPT-5.6 Sol with Pro Intelligence)</a:t>
                </a:r>
              </a:p>
            </p:txBody>
          </p:sp>
          <p:pic>
            <p:nvPicPr>
              <p:cNvPr id="35" name="Graphic 34">
                <a:extLst>
                  <a:ext uri="{FF2B5EF4-FFF2-40B4-BE49-F238E27FC236}">
                    <a16:creationId xmlns:a16="http://schemas.microsoft.com/office/drawing/2014/main" id="{A01BA6BC-5DCC-2321-40C4-5A80DFE57A1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442105" y="4330260"/>
                <a:ext cx="559437" cy="559437"/>
              </a:xfrm>
              <a:prstGeom prst="rect">
                <a:avLst/>
              </a:prstGeom>
            </p:spPr>
          </p:pic>
          <p:sp>
            <p:nvSpPr>
              <p:cNvPr id="36" name="Rounded Rectangle 35">
                <a:extLst>
                  <a:ext uri="{FF2B5EF4-FFF2-40B4-BE49-F238E27FC236}">
                    <a16:creationId xmlns:a16="http://schemas.microsoft.com/office/drawing/2014/main" id="{12A2522B-79EF-BED1-7F59-5AFCC44463C4}"/>
                  </a:ext>
                </a:extLst>
              </p:cNvPr>
              <p:cNvSpPr/>
              <p:nvPr/>
            </p:nvSpPr>
            <p:spPr>
              <a:xfrm>
                <a:off x="8429144" y="3881932"/>
                <a:ext cx="3306853" cy="1329015"/>
              </a:xfrm>
              <a:prstGeom prst="round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400" dirty="0">
                    <a:solidFill>
                      <a:schemeClr val="tx1"/>
                    </a:solidFill>
                    <a:latin typeface="Comic Sans MS" panose="030F0902030302020204" pitchFamily="66" charset="0"/>
                  </a:rPr>
                  <a:t>The schema </a:t>
                </a:r>
                <a:r>
                  <a:rPr lang="en-US" sz="1400" dirty="0">
                    <a:solidFill>
                      <a:srgbClr val="625DEC"/>
                    </a:solidFill>
                    <a:latin typeface="Comic Sans MS" panose="030F0902030302020204" pitchFamily="66" charset="0"/>
                  </a:rPr>
                  <a:t>does not contain enough information </a:t>
                </a:r>
                <a:r>
                  <a:rPr lang="en-US" sz="1400" dirty="0">
                    <a:solidFill>
                      <a:schemeClr val="tx1"/>
                    </a:solidFill>
                    <a:latin typeface="Comic Sans MS" panose="030F0902030302020204" pitchFamily="66" charset="0"/>
                  </a:rPr>
                  <a:t>to determine:</a:t>
                </a:r>
              </a:p>
              <a:p>
                <a:r>
                  <a:rPr lang="en-US" sz="1400" dirty="0">
                    <a:solidFill>
                      <a:schemeClr val="tx1"/>
                    </a:solidFill>
                    <a:latin typeface="Comic Sans MS" panose="030F0902030302020204" pitchFamily="66" charset="0"/>
                  </a:rPr>
                  <a:t>- whether a company is based in the United States; </a:t>
                </a:r>
              </a:p>
              <a:p>
                <a:r>
                  <a:rPr lang="en-US" sz="1400" dirty="0">
                    <a:solidFill>
                      <a:schemeClr val="tx1"/>
                    </a:solidFill>
                    <a:latin typeface="Comic Sans MS" panose="030F0902030302020204" pitchFamily="66" charset="0"/>
                  </a:rPr>
                  <a:t>- whether a product is “technical”.</a:t>
                </a:r>
              </a:p>
            </p:txBody>
          </p:sp>
          <p:cxnSp>
            <p:nvCxnSpPr>
              <p:cNvPr id="41" name="Straight Connector 40">
                <a:extLst>
                  <a:ext uri="{FF2B5EF4-FFF2-40B4-BE49-F238E27FC236}">
                    <a16:creationId xmlns:a16="http://schemas.microsoft.com/office/drawing/2014/main" id="{999E95E9-635D-4D89-D3B3-A1355A994E82}"/>
                  </a:ext>
                </a:extLst>
              </p:cNvPr>
              <p:cNvCxnSpPr>
                <a:cxnSpLocks/>
              </p:cNvCxnSpPr>
              <p:nvPr/>
            </p:nvCxnSpPr>
            <p:spPr>
              <a:xfrm flipV="1">
                <a:off x="8041064" y="4429109"/>
                <a:ext cx="388080" cy="14945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 name="TextBox 46">
              <a:extLst>
                <a:ext uri="{FF2B5EF4-FFF2-40B4-BE49-F238E27FC236}">
                  <a16:creationId xmlns:a16="http://schemas.microsoft.com/office/drawing/2014/main" id="{C8FE606C-F6C3-59FD-95BD-3F8760A964E2}"/>
                </a:ext>
              </a:extLst>
            </p:cNvPr>
            <p:cNvSpPr txBox="1"/>
            <p:nvPr/>
          </p:nvSpPr>
          <p:spPr>
            <a:xfrm>
              <a:off x="5363851" y="5703216"/>
              <a:ext cx="6372145" cy="646331"/>
            </a:xfrm>
            <a:prstGeom prst="rect">
              <a:avLst/>
            </a:prstGeom>
            <a:noFill/>
          </p:spPr>
          <p:txBody>
            <a:bodyPr wrap="square" rtlCol="0">
              <a:spAutoFit/>
            </a:bodyPr>
            <a:lstStyle/>
            <a:p>
              <a:r>
                <a:rPr lang="en-CN" dirty="0">
                  <a:solidFill>
                    <a:srgbClr val="FF0000"/>
                  </a:solidFill>
                  <a:latin typeface="Comic Sans MS" panose="030F0902030302020204" pitchFamily="66" charset="0"/>
                </a:rPr>
                <a:t>Even experienced analysts and SOTA LLMs cannot solve this query using classical SQL alone.</a:t>
              </a:r>
            </a:p>
          </p:txBody>
        </p:sp>
      </p:grpSp>
      <p:sp>
        <p:nvSpPr>
          <p:cNvPr id="48" name="Slide Number Placeholder 47">
            <a:extLst>
              <a:ext uri="{FF2B5EF4-FFF2-40B4-BE49-F238E27FC236}">
                <a16:creationId xmlns:a16="http://schemas.microsoft.com/office/drawing/2014/main" id="{302D2BC5-3A37-1C27-8687-8A1896212F69}"/>
              </a:ext>
            </a:extLst>
          </p:cNvPr>
          <p:cNvSpPr>
            <a:spLocks noGrp="1"/>
          </p:cNvSpPr>
          <p:nvPr>
            <p:ph type="sldNum" sz="quarter" idx="12"/>
          </p:nvPr>
        </p:nvSpPr>
        <p:spPr/>
        <p:txBody>
          <a:bodyPr/>
          <a:lstStyle/>
          <a:p>
            <a:fld id="{BCFAA6ED-95C3-9546-BFD5-25AB245E25B8}" type="slidenum">
              <a:rPr lang="en-CN" smtClean="0"/>
              <a:t>5</a:t>
            </a:fld>
            <a:endParaRPr lang="en-CN"/>
          </a:p>
        </p:txBody>
      </p:sp>
    </p:spTree>
    <p:extLst>
      <p:ext uri="{BB962C8B-B14F-4D97-AF65-F5344CB8AC3E}">
        <p14:creationId xmlns:p14="http://schemas.microsoft.com/office/powerpoint/2010/main" val="3448298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7B288-A360-1138-A3EE-B4CE29C06D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434D63-9ED9-AD35-61D9-32B494CC3AF8}"/>
              </a:ext>
            </a:extLst>
          </p:cNvPr>
          <p:cNvSpPr>
            <a:spLocks noGrp="1"/>
          </p:cNvSpPr>
          <p:nvPr>
            <p:ph type="title"/>
          </p:nvPr>
        </p:nvSpPr>
        <p:spPr/>
        <p:txBody>
          <a:bodyPr>
            <a:normAutofit/>
          </a:bodyPr>
          <a:lstStyle/>
          <a:p>
            <a:r>
              <a:rPr lang="en-US" sz="3600" dirty="0"/>
              <a:t>Databases Are Powerful, but Query-Bounded</a:t>
            </a:r>
            <a:endParaRPr lang="en-CN" sz="3600" dirty="0"/>
          </a:p>
        </p:txBody>
      </p:sp>
      <p:sp>
        <p:nvSpPr>
          <p:cNvPr id="3" name="Content Placeholder 2">
            <a:extLst>
              <a:ext uri="{FF2B5EF4-FFF2-40B4-BE49-F238E27FC236}">
                <a16:creationId xmlns:a16="http://schemas.microsoft.com/office/drawing/2014/main" id="{E31A8CC6-1928-21FB-EB13-1380B5E2E965}"/>
              </a:ext>
            </a:extLst>
          </p:cNvPr>
          <p:cNvSpPr>
            <a:spLocks noGrp="1"/>
          </p:cNvSpPr>
          <p:nvPr>
            <p:ph idx="1"/>
          </p:nvPr>
        </p:nvSpPr>
        <p:spPr/>
        <p:txBody>
          <a:bodyPr>
            <a:normAutofit lnSpcReduction="10000"/>
          </a:bodyPr>
          <a:lstStyle/>
          <a:p>
            <a:pPr marL="0" indent="0">
              <a:buNone/>
            </a:pPr>
            <a:r>
              <a:rPr lang="en-CN" dirty="0"/>
              <a:t>Classical SQL cannot solve real-world queries </a:t>
            </a:r>
            <a:r>
              <a:rPr lang="en-CN"/>
              <a:t>that </a:t>
            </a:r>
            <a:r>
              <a:rPr lang="en-US" b="1" dirty="0">
                <a:solidFill>
                  <a:srgbClr val="C00000"/>
                </a:solidFill>
              </a:rPr>
              <a:t>demand</a:t>
            </a:r>
            <a:r>
              <a:rPr lang="zh-CN" altLang="en-US" b="1" dirty="0">
                <a:solidFill>
                  <a:srgbClr val="C00000"/>
                </a:solidFill>
              </a:rPr>
              <a:t> </a:t>
            </a:r>
            <a:r>
              <a:rPr lang="en-US" altLang="zh-CN" b="1" dirty="0">
                <a:solidFill>
                  <a:srgbClr val="C00000"/>
                </a:solidFill>
              </a:rPr>
              <a:t>s</a:t>
            </a:r>
            <a:r>
              <a:rPr lang="en-CN" b="1">
                <a:solidFill>
                  <a:srgbClr val="C00000"/>
                </a:solidFill>
              </a:rPr>
              <a:t>emantic reasoning </a:t>
            </a:r>
            <a:r>
              <a:rPr lang="en-US" altLang="zh-CN" dirty="0"/>
              <a:t>at</a:t>
            </a:r>
            <a:r>
              <a:rPr lang="zh-CN" altLang="en-US" dirty="0"/>
              <a:t> </a:t>
            </a:r>
            <a:r>
              <a:rPr lang="en-US" altLang="zh-CN" dirty="0"/>
              <a:t>the</a:t>
            </a:r>
            <a:r>
              <a:rPr lang="zh-CN" altLang="en-US" dirty="0"/>
              <a:t> </a:t>
            </a:r>
            <a:r>
              <a:rPr lang="en-US" altLang="zh-CN" dirty="0"/>
              <a:t>tuple</a:t>
            </a:r>
            <a:r>
              <a:rPr lang="zh-CN" altLang="en-US" dirty="0"/>
              <a:t> </a:t>
            </a:r>
            <a:r>
              <a:rPr lang="en-US" altLang="zh-CN" dirty="0"/>
              <a:t>level</a:t>
            </a:r>
            <a:r>
              <a:rPr lang="zh-CN" altLang="en-US" dirty="0"/>
              <a:t> </a:t>
            </a:r>
            <a:r>
              <a:rPr lang="en-US" altLang="zh-CN" dirty="0"/>
              <a:t>or</a:t>
            </a:r>
            <a:r>
              <a:rPr lang="en-CN"/>
              <a:t> </a:t>
            </a:r>
            <a:r>
              <a:rPr lang="en-CN" b="1" dirty="0">
                <a:solidFill>
                  <a:srgbClr val="C00000"/>
                </a:solidFill>
              </a:rPr>
              <a:t>go</a:t>
            </a:r>
            <a:r>
              <a:rPr lang="en-CN" dirty="0"/>
              <a:t> </a:t>
            </a:r>
            <a:r>
              <a:rPr lang="en-CN" b="1" dirty="0">
                <a:solidFill>
                  <a:srgbClr val="C00000"/>
                </a:solidFill>
              </a:rPr>
              <a:t>beyond database storage </a:t>
            </a:r>
            <a:r>
              <a:rPr lang="en-CN" dirty="0"/>
              <a:t>(requiring world knowledge)</a:t>
            </a:r>
          </a:p>
        </p:txBody>
      </p:sp>
      <p:pic>
        <p:nvPicPr>
          <p:cNvPr id="4" name="Graphic 3">
            <a:extLst>
              <a:ext uri="{FF2B5EF4-FFF2-40B4-BE49-F238E27FC236}">
                <a16:creationId xmlns:a16="http://schemas.microsoft.com/office/drawing/2014/main" id="{35F74B9A-0E7A-8508-5D6E-DB2170280E3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4081" y="2787585"/>
            <a:ext cx="738040" cy="738040"/>
          </a:xfrm>
          <a:prstGeom prst="rect">
            <a:avLst/>
          </a:prstGeom>
        </p:spPr>
      </p:pic>
      <p:sp>
        <p:nvSpPr>
          <p:cNvPr id="5" name="Rounded Rectangle 4">
            <a:extLst>
              <a:ext uri="{FF2B5EF4-FFF2-40B4-BE49-F238E27FC236}">
                <a16:creationId xmlns:a16="http://schemas.microsoft.com/office/drawing/2014/main" id="{2C45722D-B5A0-D56C-6213-0ECD6C43015D}"/>
              </a:ext>
            </a:extLst>
          </p:cNvPr>
          <p:cNvSpPr/>
          <p:nvPr/>
        </p:nvSpPr>
        <p:spPr>
          <a:xfrm>
            <a:off x="1970202" y="2366127"/>
            <a:ext cx="3026004" cy="738039"/>
          </a:xfrm>
          <a:prstGeom prst="round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N" sz="1600" dirty="0">
                <a:solidFill>
                  <a:schemeClr val="tx1"/>
                </a:solidFill>
                <a:latin typeface="Comic Sans MS" panose="030F0902030302020204" pitchFamily="66" charset="0"/>
              </a:rPr>
              <a:t>What is the best-selling </a:t>
            </a:r>
            <a:r>
              <a:rPr lang="en-CN" sz="1600" dirty="0">
                <a:solidFill>
                  <a:srgbClr val="FF0000"/>
                </a:solidFill>
                <a:latin typeface="Comic Sans MS" panose="030F0902030302020204" pitchFamily="66" charset="0"/>
              </a:rPr>
              <a:t>technical</a:t>
            </a:r>
            <a:r>
              <a:rPr lang="en-CN" sz="1600" dirty="0">
                <a:solidFill>
                  <a:schemeClr val="tx1"/>
                </a:solidFill>
                <a:latin typeface="Comic Sans MS" panose="030F0902030302020204" pitchFamily="66" charset="0"/>
              </a:rPr>
              <a:t> product produced by </a:t>
            </a:r>
            <a:r>
              <a:rPr lang="en-CN" sz="1600" dirty="0">
                <a:solidFill>
                  <a:srgbClr val="FF0000"/>
                </a:solidFill>
                <a:latin typeface="Comic Sans MS" panose="030F0902030302020204" pitchFamily="66" charset="0"/>
              </a:rPr>
              <a:t>a US company?</a:t>
            </a:r>
          </a:p>
        </p:txBody>
      </p:sp>
      <p:cxnSp>
        <p:nvCxnSpPr>
          <p:cNvPr id="6" name="Straight Connector 5">
            <a:extLst>
              <a:ext uri="{FF2B5EF4-FFF2-40B4-BE49-F238E27FC236}">
                <a16:creationId xmlns:a16="http://schemas.microsoft.com/office/drawing/2014/main" id="{747E30CC-A05B-015C-4015-77FCEF11C081}"/>
              </a:ext>
            </a:extLst>
          </p:cNvPr>
          <p:cNvCxnSpPr>
            <a:cxnSpLocks/>
            <a:endCxn id="5" idx="1"/>
          </p:cNvCxnSpPr>
          <p:nvPr/>
        </p:nvCxnSpPr>
        <p:spPr>
          <a:xfrm flipV="1">
            <a:off x="1582121" y="2735147"/>
            <a:ext cx="388081" cy="14945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9DD7E16-7AF7-A65A-99B4-9B0266ACFA85}"/>
                  </a:ext>
                </a:extLst>
              </p:cNvPr>
              <p:cNvSpPr txBox="1"/>
              <p:nvPr/>
            </p:nvSpPr>
            <p:spPr>
              <a:xfrm>
                <a:off x="5346002" y="4200220"/>
                <a:ext cx="6230113" cy="923330"/>
              </a:xfrm>
              <a:prstGeom prst="rect">
                <a:avLst/>
              </a:prstGeom>
              <a:noFill/>
            </p:spPr>
            <p:txBody>
              <a:bodyPr wrap="square" rtlCol="0">
                <a:spAutoFit/>
              </a:bodyPr>
              <a:lstStyle/>
              <a:p>
                <a:r>
                  <a:rPr lang="en-US" altLang="zh-CN" dirty="0"/>
                  <a:t>② </a:t>
                </a:r>
                <a:r>
                  <a:rPr lang="en-US" dirty="0">
                    <a:latin typeface="Comic Sans MS" panose="030F0902030302020204" pitchFamily="66" charset="0"/>
                  </a:rPr>
                  <a:t>whether a company is based in the United States? </a:t>
                </a:r>
                <a:endParaRPr lang="en-US" b="0" dirty="0">
                  <a:latin typeface="Cambria Math" panose="02040503050406030204" pitchFamily="18" charset="0"/>
                </a:endParaRPr>
              </a:p>
              <a:p>
                <a14:m>
                  <m:oMath xmlns:m="http://schemas.openxmlformats.org/officeDocument/2006/math">
                    <m:r>
                      <a:rPr lang="en-US" b="0" i="1" smtClean="0">
                        <a:solidFill>
                          <a:srgbClr val="625DEC"/>
                        </a:solidFill>
                        <a:latin typeface="Cambria Math" panose="02040503050406030204" pitchFamily="18" charset="0"/>
                      </a:rPr>
                      <m:t>⇒</m:t>
                    </m:r>
                  </m:oMath>
                </a14:m>
                <a:r>
                  <a:rPr lang="en-US" altLang="zh-CN" dirty="0">
                    <a:solidFill>
                      <a:srgbClr val="625DEC"/>
                    </a:solidFill>
                  </a:rPr>
                  <a:t> Requires world knowledge to infer the location of each company.</a:t>
                </a:r>
                <a:endParaRPr lang="zh-CN" altLang="en-US" dirty="0">
                  <a:solidFill>
                    <a:srgbClr val="625DEC"/>
                  </a:solidFill>
                </a:endParaRPr>
              </a:p>
            </p:txBody>
          </p:sp>
        </mc:Choice>
        <mc:Fallback xmlns="">
          <p:sp>
            <p:nvSpPr>
              <p:cNvPr id="14" name="TextBox 13">
                <a:extLst>
                  <a:ext uri="{FF2B5EF4-FFF2-40B4-BE49-F238E27FC236}">
                    <a16:creationId xmlns:a16="http://schemas.microsoft.com/office/drawing/2014/main" id="{C9DD7E16-7AF7-A65A-99B4-9B0266ACFA85}"/>
                  </a:ext>
                </a:extLst>
              </p:cNvPr>
              <p:cNvSpPr txBox="1">
                <a:spLocks noRot="1" noChangeAspect="1" noMove="1" noResize="1" noEditPoints="1" noAdjustHandles="1" noChangeArrowheads="1" noChangeShapeType="1" noTextEdit="1"/>
              </p:cNvSpPr>
              <p:nvPr/>
            </p:nvSpPr>
            <p:spPr>
              <a:xfrm>
                <a:off x="5346002" y="4200220"/>
                <a:ext cx="6230113" cy="923330"/>
              </a:xfrm>
              <a:prstGeom prst="rect">
                <a:avLst/>
              </a:prstGeom>
              <a:blipFill>
                <a:blip r:embed="rId4"/>
                <a:stretch>
                  <a:fillRect l="-610" t="-2703" r="-203" b="-94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F7BC7CDE-A122-FD88-1CAA-6FAF5149C276}"/>
                  </a:ext>
                </a:extLst>
              </p:cNvPr>
              <p:cNvSpPr txBox="1"/>
              <p:nvPr/>
            </p:nvSpPr>
            <p:spPr>
              <a:xfrm>
                <a:off x="5346002" y="2869242"/>
                <a:ext cx="6099142" cy="923330"/>
              </a:xfrm>
              <a:prstGeom prst="rect">
                <a:avLst/>
              </a:prstGeom>
              <a:noFill/>
            </p:spPr>
            <p:txBody>
              <a:bodyPr wrap="square">
                <a:spAutoFit/>
              </a:bodyPr>
              <a:lstStyle/>
              <a:p>
                <a:r>
                  <a:rPr lang="en-US" altLang="zh-CN" dirty="0">
                    <a:latin typeface="Comic Sans MS" panose="030F0902030302020204" pitchFamily="66" charset="0"/>
                  </a:rPr>
                  <a:t>①</a:t>
                </a:r>
                <a:r>
                  <a:rPr lang="en-US" altLang="zh-CN" dirty="0"/>
                  <a:t> </a:t>
                </a:r>
                <a:r>
                  <a:rPr lang="en-US" dirty="0">
                    <a:latin typeface="Comic Sans MS" panose="030F0902030302020204" pitchFamily="66" charset="0"/>
                  </a:rPr>
                  <a:t>whether a product is “technical”?</a:t>
                </a:r>
              </a:p>
              <a:p>
                <a14:m>
                  <m:oMath xmlns:m="http://schemas.openxmlformats.org/officeDocument/2006/math">
                    <m:r>
                      <a:rPr lang="en-US" i="1" smtClean="0">
                        <a:solidFill>
                          <a:srgbClr val="625DEC"/>
                        </a:solidFill>
                        <a:latin typeface="Cambria Math" panose="02040503050406030204" pitchFamily="18" charset="0"/>
                      </a:rPr>
                      <m:t>⇒</m:t>
                    </m:r>
                  </m:oMath>
                </a14:m>
                <a:r>
                  <a:rPr lang="en-US" altLang="zh-CN" dirty="0">
                    <a:solidFill>
                      <a:srgbClr val="625DEC"/>
                    </a:solidFill>
                  </a:rPr>
                  <a:t> Requires tuple-level semantic reasoning based on the product name.</a:t>
                </a:r>
                <a:endParaRPr lang="en-CN" i="1" dirty="0">
                  <a:solidFill>
                    <a:srgbClr val="625DEC"/>
                  </a:solidFill>
                </a:endParaRPr>
              </a:p>
            </p:txBody>
          </p:sp>
        </mc:Choice>
        <mc:Fallback xmlns="">
          <p:sp>
            <p:nvSpPr>
              <p:cNvPr id="16" name="TextBox 15">
                <a:extLst>
                  <a:ext uri="{FF2B5EF4-FFF2-40B4-BE49-F238E27FC236}">
                    <a16:creationId xmlns:a16="http://schemas.microsoft.com/office/drawing/2014/main" id="{F7BC7CDE-A122-FD88-1CAA-6FAF5149C276}"/>
                  </a:ext>
                </a:extLst>
              </p:cNvPr>
              <p:cNvSpPr txBox="1">
                <a:spLocks noRot="1" noChangeAspect="1" noMove="1" noResize="1" noEditPoints="1" noAdjustHandles="1" noChangeArrowheads="1" noChangeShapeType="1" noTextEdit="1"/>
              </p:cNvSpPr>
              <p:nvPr/>
            </p:nvSpPr>
            <p:spPr>
              <a:xfrm>
                <a:off x="5346002" y="2869242"/>
                <a:ext cx="6099142" cy="923330"/>
              </a:xfrm>
              <a:prstGeom prst="rect">
                <a:avLst/>
              </a:prstGeom>
              <a:blipFill>
                <a:blip r:embed="rId8"/>
                <a:stretch>
                  <a:fillRect l="-624" t="-4110" b="-9589"/>
                </a:stretch>
              </a:blipFill>
            </p:spPr>
            <p:txBody>
              <a:bodyPr/>
              <a:lstStyle/>
              <a:p>
                <a:r>
                  <a:rPr lang="en-CN">
                    <a:noFill/>
                  </a:rPr>
                  <a:t> </a:t>
                </a:r>
              </a:p>
            </p:txBody>
          </p:sp>
        </mc:Fallback>
      </mc:AlternateContent>
      <p:sp>
        <p:nvSpPr>
          <p:cNvPr id="17" name="Slide Number Placeholder 16">
            <a:extLst>
              <a:ext uri="{FF2B5EF4-FFF2-40B4-BE49-F238E27FC236}">
                <a16:creationId xmlns:a16="http://schemas.microsoft.com/office/drawing/2014/main" id="{DBC1EB35-E018-1E75-2FE5-D4664896D164}"/>
              </a:ext>
            </a:extLst>
          </p:cNvPr>
          <p:cNvSpPr>
            <a:spLocks noGrp="1"/>
          </p:cNvSpPr>
          <p:nvPr>
            <p:ph type="sldNum" sz="quarter" idx="12"/>
          </p:nvPr>
        </p:nvSpPr>
        <p:spPr/>
        <p:txBody>
          <a:bodyPr/>
          <a:lstStyle/>
          <a:p>
            <a:fld id="{BCFAA6ED-95C3-9546-BFD5-25AB245E25B8}" type="slidenum">
              <a:rPr lang="en-CN" smtClean="0"/>
              <a:t>6</a:t>
            </a:fld>
            <a:endParaRPr lang="en-CN"/>
          </a:p>
        </p:txBody>
      </p:sp>
      <p:sp>
        <p:nvSpPr>
          <p:cNvPr id="900" name="TransitionBox"/>
          <p:cNvSpPr/>
          <p:nvPr/>
        </p:nvSpPr>
        <p:spPr>
          <a:xfrm>
            <a:off x="5346002" y="5577134"/>
            <a:ext cx="5330000" cy="1000000"/>
          </a:xfrm>
          <a:prstGeom prst="roundRect">
            <a:avLst>
              <a:gd name="adj" fmla="val 8000"/>
            </a:avLst>
          </a:prstGeom>
          <a:solidFill>
            <a:srgbClr val="EDF1F9"/>
          </a:solidFill>
          <a:ln w="12700">
            <a:solidFill>
              <a:srgbClr val="1F3864"/>
            </a:solidFill>
          </a:ln>
        </p:spPr>
        <p:txBody>
          <a:bodyPr wrap="square" lIns="91440" tIns="45720" rIns="91440" bIns="45720" anchor="ctr">
            <a:normAutofit/>
          </a:bodyPr>
          <a:lstStyle/>
          <a:p>
            <a:pPr marL="0" indent="0">
              <a:spcAft>
                <a:spcPts val="200"/>
              </a:spcAft>
              <a:buNone/>
            </a:pPr>
            <a:r>
              <a:rPr lang="en-US" sz="1300" b="1" dirty="0">
                <a:solidFill>
                  <a:srgbClr val="1F3864"/>
                </a:solidFill>
              </a:rPr>
              <a:t>Neither gap is new — the DB community has </a:t>
            </a:r>
            <a:r>
              <a:rPr lang="en-US" altLang="zh-CN" sz="1300" b="1" dirty="0">
                <a:solidFill>
                  <a:srgbClr val="1F3864"/>
                </a:solidFill>
              </a:rPr>
              <a:t>been</a:t>
            </a:r>
            <a:r>
              <a:rPr lang="zh-CN" altLang="en-US" sz="1300" b="1" dirty="0">
                <a:solidFill>
                  <a:srgbClr val="1F3864"/>
                </a:solidFill>
              </a:rPr>
              <a:t> </a:t>
            </a:r>
            <a:r>
              <a:rPr lang="en-US" altLang="zh-CN" sz="1300" b="1" dirty="0">
                <a:solidFill>
                  <a:srgbClr val="1F3864"/>
                </a:solidFill>
              </a:rPr>
              <a:t>tackling</a:t>
            </a:r>
            <a:r>
              <a:rPr lang="zh-CN" altLang="en-US" sz="1300" b="1" dirty="0">
                <a:solidFill>
                  <a:srgbClr val="1F3864"/>
                </a:solidFill>
              </a:rPr>
              <a:t> </a:t>
            </a:r>
            <a:r>
              <a:rPr lang="en-US" sz="1300" b="1" dirty="0">
                <a:solidFill>
                  <a:srgbClr val="1F3864"/>
                </a:solidFill>
              </a:rPr>
              <a:t>both for two decades:</a:t>
            </a:r>
          </a:p>
          <a:p>
            <a:pPr marL="0" indent="0">
              <a:spcAft>
                <a:spcPts val="0"/>
              </a:spcAft>
              <a:buNone/>
            </a:pPr>
            <a:r>
              <a:rPr lang="en-US" sz="1300" dirty="0"/>
              <a:t>① semantic matching → </a:t>
            </a:r>
            <a:r>
              <a:rPr lang="en-US" sz="1300" b="1" dirty="0">
                <a:solidFill>
                  <a:srgbClr val="C00000"/>
                </a:solidFill>
              </a:rPr>
              <a:t>fuzzy join</a:t>
            </a:r>
            <a:r>
              <a:rPr lang="en-US" sz="1300" dirty="0"/>
              <a:t>;  ② world knowledge → </a:t>
            </a:r>
            <a:r>
              <a:rPr lang="en-US" sz="1300" b="1" dirty="0">
                <a:solidFill>
                  <a:srgbClr val="C00000"/>
                </a:solidFill>
              </a:rPr>
              <a:t>beyond-database queries</a:t>
            </a:r>
          </a:p>
        </p:txBody>
      </p:sp>
      <p:graphicFrame>
        <p:nvGraphicFramePr>
          <p:cNvPr id="8" name="Table 7">
            <a:extLst>
              <a:ext uri="{FF2B5EF4-FFF2-40B4-BE49-F238E27FC236}">
                <a16:creationId xmlns:a16="http://schemas.microsoft.com/office/drawing/2014/main" id="{4459DF7D-C96C-7B65-F45F-71E97F2402EB}"/>
              </a:ext>
            </a:extLst>
          </p:cNvPr>
          <p:cNvGraphicFramePr>
            <a:graphicFrameLocks noGrp="1"/>
          </p:cNvGraphicFramePr>
          <p:nvPr>
            <p:extLst>
              <p:ext uri="{D42A27DB-BD31-4B8C-83A1-F6EECF244321}">
                <p14:modId xmlns:p14="http://schemas.microsoft.com/office/powerpoint/2010/main" val="2644521048"/>
              </p:ext>
            </p:extLst>
          </p:nvPr>
        </p:nvGraphicFramePr>
        <p:xfrm>
          <a:off x="455998" y="3801530"/>
          <a:ext cx="4247977" cy="1097280"/>
        </p:xfrm>
        <a:graphic>
          <a:graphicData uri="http://schemas.openxmlformats.org/drawingml/2006/table">
            <a:tbl>
              <a:tblPr firstRow="1" bandRow="1">
                <a:tableStyleId>{7DF18680-E054-41AD-8BC1-D1AEF772440D}</a:tableStyleId>
              </a:tblPr>
              <a:tblGrid>
                <a:gridCol w="486682">
                  <a:extLst>
                    <a:ext uri="{9D8B030D-6E8A-4147-A177-3AD203B41FA5}">
                      <a16:colId xmlns:a16="http://schemas.microsoft.com/office/drawing/2014/main" val="2876604098"/>
                    </a:ext>
                  </a:extLst>
                </a:gridCol>
                <a:gridCol w="1120644">
                  <a:extLst>
                    <a:ext uri="{9D8B030D-6E8A-4147-A177-3AD203B41FA5}">
                      <a16:colId xmlns:a16="http://schemas.microsoft.com/office/drawing/2014/main" val="3233924136"/>
                    </a:ext>
                  </a:extLst>
                </a:gridCol>
                <a:gridCol w="1054630">
                  <a:extLst>
                    <a:ext uri="{9D8B030D-6E8A-4147-A177-3AD203B41FA5}">
                      <a16:colId xmlns:a16="http://schemas.microsoft.com/office/drawing/2014/main" val="2632591139"/>
                    </a:ext>
                  </a:extLst>
                </a:gridCol>
                <a:gridCol w="871743">
                  <a:extLst>
                    <a:ext uri="{9D8B030D-6E8A-4147-A177-3AD203B41FA5}">
                      <a16:colId xmlns:a16="http://schemas.microsoft.com/office/drawing/2014/main" val="1259363750"/>
                    </a:ext>
                  </a:extLst>
                </a:gridCol>
                <a:gridCol w="714278">
                  <a:extLst>
                    <a:ext uri="{9D8B030D-6E8A-4147-A177-3AD203B41FA5}">
                      <a16:colId xmlns:a16="http://schemas.microsoft.com/office/drawing/2014/main" val="3619293133"/>
                    </a:ext>
                  </a:extLst>
                </a:gridCol>
              </a:tblGrid>
              <a:tr h="243606">
                <a:tc>
                  <a:txBody>
                    <a:bodyPr/>
                    <a:lstStyle/>
                    <a:p>
                      <a:r>
                        <a:rPr lang="en-CN" sz="1200" dirty="0"/>
                        <a:t>ID</a:t>
                      </a:r>
                    </a:p>
                  </a:txBody>
                  <a:tcPr/>
                </a:tc>
                <a:tc>
                  <a:txBody>
                    <a:bodyPr/>
                    <a:lstStyle/>
                    <a:p>
                      <a:r>
                        <a:rPr lang="en-CN" sz="1200" dirty="0"/>
                        <a:t>Name</a:t>
                      </a:r>
                    </a:p>
                  </a:txBody>
                  <a:tcPr/>
                </a:tc>
                <a:tc>
                  <a:txBody>
                    <a:bodyPr/>
                    <a:lstStyle/>
                    <a:p>
                      <a:r>
                        <a:rPr lang="en-CN" sz="1200" dirty="0"/>
                        <a:t>Category</a:t>
                      </a:r>
                    </a:p>
                  </a:txBody>
                  <a:tcPr/>
                </a:tc>
                <a:tc>
                  <a:txBody>
                    <a:bodyPr/>
                    <a:lstStyle/>
                    <a:p>
                      <a:r>
                        <a:rPr lang="en-CN" sz="1200" dirty="0"/>
                        <a:t>Price</a:t>
                      </a:r>
                    </a:p>
                  </a:txBody>
                  <a:tcPr/>
                </a:tc>
                <a:tc>
                  <a:txBody>
                    <a:bodyPr/>
                    <a:lstStyle/>
                    <a:p>
                      <a:r>
                        <a:rPr lang="en-CN" sz="1200" dirty="0"/>
                        <a:t>Sales</a:t>
                      </a:r>
                    </a:p>
                  </a:txBody>
                  <a:tcPr/>
                </a:tc>
                <a:extLst>
                  <a:ext uri="{0D108BD9-81ED-4DB2-BD59-A6C34878D82A}">
                    <a16:rowId xmlns:a16="http://schemas.microsoft.com/office/drawing/2014/main" val="649863274"/>
                  </a:ext>
                </a:extLst>
              </a:tr>
              <a:tr h="243606">
                <a:tc>
                  <a:txBody>
                    <a:bodyPr/>
                    <a:lstStyle/>
                    <a:p>
                      <a:r>
                        <a:rPr lang="en-CN" sz="1200" dirty="0"/>
                        <a:t>101</a:t>
                      </a:r>
                    </a:p>
                  </a:txBody>
                  <a:tcPr/>
                </a:tc>
                <a:tc>
                  <a:txBody>
                    <a:bodyPr/>
                    <a:lstStyle/>
                    <a:p>
                      <a:r>
                        <a:rPr lang="en-CN" sz="1200" dirty="0"/>
                        <a:t>Laptop</a:t>
                      </a:r>
                    </a:p>
                  </a:txBody>
                  <a:tcPr/>
                </a:tc>
                <a:tc>
                  <a:txBody>
                    <a:bodyPr/>
                    <a:lstStyle/>
                    <a:p>
                      <a:r>
                        <a:rPr lang="en-CN" sz="1200" dirty="0"/>
                        <a:t>Electronics</a:t>
                      </a:r>
                    </a:p>
                  </a:txBody>
                  <a:tcPr/>
                </a:tc>
                <a:tc>
                  <a:txBody>
                    <a:bodyPr/>
                    <a:lstStyle/>
                    <a:p>
                      <a:r>
                        <a:rPr lang="en-CN" sz="1200" dirty="0"/>
                        <a:t>999.00</a:t>
                      </a:r>
                    </a:p>
                  </a:txBody>
                  <a:tcPr/>
                </a:tc>
                <a:tc>
                  <a:txBody>
                    <a:bodyPr/>
                    <a:lstStyle/>
                    <a:p>
                      <a:r>
                        <a:rPr lang="en-CN" sz="1200" dirty="0"/>
                        <a:t>100</a:t>
                      </a:r>
                    </a:p>
                  </a:txBody>
                  <a:tcPr/>
                </a:tc>
                <a:extLst>
                  <a:ext uri="{0D108BD9-81ED-4DB2-BD59-A6C34878D82A}">
                    <a16:rowId xmlns:a16="http://schemas.microsoft.com/office/drawing/2014/main" val="564074603"/>
                  </a:ext>
                </a:extLst>
              </a:tr>
              <a:tr h="243606">
                <a:tc>
                  <a:txBody>
                    <a:bodyPr/>
                    <a:lstStyle/>
                    <a:p>
                      <a:r>
                        <a:rPr lang="en-CN" sz="1200" dirty="0"/>
                        <a:t>102</a:t>
                      </a:r>
                    </a:p>
                  </a:txBody>
                  <a:tcPr/>
                </a:tc>
                <a:tc>
                  <a:txBody>
                    <a:bodyPr/>
                    <a:lstStyle/>
                    <a:p>
                      <a:r>
                        <a:rPr lang="en-US" sz="1200" dirty="0"/>
                        <a:t>WIFI Router</a:t>
                      </a:r>
                    </a:p>
                  </a:txBody>
                  <a:tcPr/>
                </a:tc>
                <a:tc>
                  <a:txBody>
                    <a:bodyPr/>
                    <a:lstStyle/>
                    <a:p>
                      <a:r>
                        <a:rPr lang="en-CN" sz="1200" dirty="0"/>
                        <a:t>Electronics</a:t>
                      </a:r>
                    </a:p>
                  </a:txBody>
                  <a:tcPr/>
                </a:tc>
                <a:tc>
                  <a:txBody>
                    <a:bodyPr/>
                    <a:lstStyle/>
                    <a:p>
                      <a:r>
                        <a:rPr lang="en-CN" sz="1200" dirty="0"/>
                        <a:t>59.00</a:t>
                      </a:r>
                    </a:p>
                  </a:txBody>
                  <a:tcPr/>
                </a:tc>
                <a:tc>
                  <a:txBody>
                    <a:bodyPr/>
                    <a:lstStyle/>
                    <a:p>
                      <a:r>
                        <a:rPr lang="en-CN" sz="1200" dirty="0"/>
                        <a:t>1000</a:t>
                      </a:r>
                    </a:p>
                  </a:txBody>
                  <a:tcPr/>
                </a:tc>
                <a:extLst>
                  <a:ext uri="{0D108BD9-81ED-4DB2-BD59-A6C34878D82A}">
                    <a16:rowId xmlns:a16="http://schemas.microsoft.com/office/drawing/2014/main" val="788021495"/>
                  </a:ext>
                </a:extLst>
              </a:tr>
              <a:tr h="243606">
                <a:tc>
                  <a:txBody>
                    <a:bodyPr/>
                    <a:lstStyle/>
                    <a:p>
                      <a:r>
                        <a:rPr lang="en-CN" sz="1200" dirty="0"/>
                        <a:t>103</a:t>
                      </a:r>
                    </a:p>
                  </a:txBody>
                  <a:tcPr/>
                </a:tc>
                <a:tc>
                  <a:txBody>
                    <a:bodyPr/>
                    <a:lstStyle/>
                    <a:p>
                      <a:r>
                        <a:rPr lang="en-CN" sz="1200" dirty="0"/>
                        <a:t>Desk Chair</a:t>
                      </a:r>
                    </a:p>
                  </a:txBody>
                  <a:tcPr/>
                </a:tc>
                <a:tc>
                  <a:txBody>
                    <a:bodyPr/>
                    <a:lstStyle/>
                    <a:p>
                      <a:r>
                        <a:rPr lang="en-CN" sz="1200" dirty="0"/>
                        <a:t>Furniture</a:t>
                      </a:r>
                    </a:p>
                  </a:txBody>
                  <a:tcPr/>
                </a:tc>
                <a:tc>
                  <a:txBody>
                    <a:bodyPr/>
                    <a:lstStyle/>
                    <a:p>
                      <a:r>
                        <a:rPr lang="en-CN" sz="1200" dirty="0"/>
                        <a:t>199.00</a:t>
                      </a:r>
                    </a:p>
                  </a:txBody>
                  <a:tcPr/>
                </a:tc>
                <a:tc>
                  <a:txBody>
                    <a:bodyPr/>
                    <a:lstStyle/>
                    <a:p>
                      <a:r>
                        <a:rPr lang="en-CN" sz="1200" dirty="0"/>
                        <a:t>300</a:t>
                      </a:r>
                    </a:p>
                  </a:txBody>
                  <a:tcPr/>
                </a:tc>
                <a:extLst>
                  <a:ext uri="{0D108BD9-81ED-4DB2-BD59-A6C34878D82A}">
                    <a16:rowId xmlns:a16="http://schemas.microsoft.com/office/drawing/2014/main" val="3817343608"/>
                  </a:ext>
                </a:extLst>
              </a:tr>
            </a:tbl>
          </a:graphicData>
        </a:graphic>
      </p:graphicFrame>
      <p:sp>
        <p:nvSpPr>
          <p:cNvPr id="13" name="TextBox 12">
            <a:extLst>
              <a:ext uri="{FF2B5EF4-FFF2-40B4-BE49-F238E27FC236}">
                <a16:creationId xmlns:a16="http://schemas.microsoft.com/office/drawing/2014/main" id="{890DFE09-17E6-7BBB-AB8B-FC197533C76D}"/>
              </a:ext>
            </a:extLst>
          </p:cNvPr>
          <p:cNvSpPr txBox="1"/>
          <p:nvPr/>
        </p:nvSpPr>
        <p:spPr>
          <a:xfrm>
            <a:off x="1860326" y="3512075"/>
            <a:ext cx="1397947" cy="307777"/>
          </a:xfrm>
          <a:prstGeom prst="rect">
            <a:avLst/>
          </a:prstGeom>
          <a:noFill/>
        </p:spPr>
        <p:txBody>
          <a:bodyPr wrap="none" rtlCol="0">
            <a:spAutoFit/>
          </a:bodyPr>
          <a:lstStyle/>
          <a:p>
            <a:r>
              <a:rPr lang="en-CN" sz="1400" dirty="0"/>
              <a:t>Product Table</a:t>
            </a:r>
          </a:p>
        </p:txBody>
      </p:sp>
      <p:sp>
        <p:nvSpPr>
          <p:cNvPr id="15" name="TextBox 14">
            <a:extLst>
              <a:ext uri="{FF2B5EF4-FFF2-40B4-BE49-F238E27FC236}">
                <a16:creationId xmlns:a16="http://schemas.microsoft.com/office/drawing/2014/main" id="{D138D01A-9EE9-8B2A-9025-A69D69E9CC67}"/>
              </a:ext>
            </a:extLst>
          </p:cNvPr>
          <p:cNvSpPr txBox="1"/>
          <p:nvPr/>
        </p:nvSpPr>
        <p:spPr>
          <a:xfrm>
            <a:off x="1800125" y="5252642"/>
            <a:ext cx="1559722" cy="307777"/>
          </a:xfrm>
          <a:prstGeom prst="rect">
            <a:avLst/>
          </a:prstGeom>
          <a:noFill/>
        </p:spPr>
        <p:txBody>
          <a:bodyPr wrap="none" rtlCol="0">
            <a:spAutoFit/>
          </a:bodyPr>
          <a:lstStyle/>
          <a:p>
            <a:r>
              <a:rPr lang="en-CN" sz="1400" dirty="0"/>
              <a:t>Company Table</a:t>
            </a:r>
          </a:p>
        </p:txBody>
      </p:sp>
      <p:graphicFrame>
        <p:nvGraphicFramePr>
          <p:cNvPr id="19" name="Table 18">
            <a:extLst>
              <a:ext uri="{FF2B5EF4-FFF2-40B4-BE49-F238E27FC236}">
                <a16:creationId xmlns:a16="http://schemas.microsoft.com/office/drawing/2014/main" id="{B7E6C80D-7C6A-B5C6-12C3-564870E675CA}"/>
              </a:ext>
            </a:extLst>
          </p:cNvPr>
          <p:cNvGraphicFramePr>
            <a:graphicFrameLocks noGrp="1"/>
          </p:cNvGraphicFramePr>
          <p:nvPr/>
        </p:nvGraphicFramePr>
        <p:xfrm>
          <a:off x="1671715" y="5560419"/>
          <a:ext cx="1816543" cy="1097280"/>
        </p:xfrm>
        <a:graphic>
          <a:graphicData uri="http://schemas.openxmlformats.org/drawingml/2006/table">
            <a:tbl>
              <a:tblPr firstRow="1" bandRow="1">
                <a:tableStyleId>{7DF18680-E054-41AD-8BC1-D1AEF772440D}</a:tableStyleId>
              </a:tblPr>
              <a:tblGrid>
                <a:gridCol w="632018">
                  <a:extLst>
                    <a:ext uri="{9D8B030D-6E8A-4147-A177-3AD203B41FA5}">
                      <a16:colId xmlns:a16="http://schemas.microsoft.com/office/drawing/2014/main" val="2876604098"/>
                    </a:ext>
                  </a:extLst>
                </a:gridCol>
                <a:gridCol w="1184525">
                  <a:extLst>
                    <a:ext uri="{9D8B030D-6E8A-4147-A177-3AD203B41FA5}">
                      <a16:colId xmlns:a16="http://schemas.microsoft.com/office/drawing/2014/main" val="2632591139"/>
                    </a:ext>
                  </a:extLst>
                </a:gridCol>
              </a:tblGrid>
              <a:tr h="243606">
                <a:tc>
                  <a:txBody>
                    <a:bodyPr/>
                    <a:lstStyle/>
                    <a:p>
                      <a:r>
                        <a:rPr lang="en-CN" sz="1200" dirty="0"/>
                        <a:t>PID</a:t>
                      </a:r>
                    </a:p>
                  </a:txBody>
                  <a:tcPr/>
                </a:tc>
                <a:tc>
                  <a:txBody>
                    <a:bodyPr/>
                    <a:lstStyle/>
                    <a:p>
                      <a:r>
                        <a:rPr lang="en-CN" sz="1200" dirty="0"/>
                        <a:t>Company</a:t>
                      </a:r>
                    </a:p>
                  </a:txBody>
                  <a:tcPr/>
                </a:tc>
                <a:extLst>
                  <a:ext uri="{0D108BD9-81ED-4DB2-BD59-A6C34878D82A}">
                    <a16:rowId xmlns:a16="http://schemas.microsoft.com/office/drawing/2014/main" val="649863274"/>
                  </a:ext>
                </a:extLst>
              </a:tr>
              <a:tr h="243606">
                <a:tc>
                  <a:txBody>
                    <a:bodyPr/>
                    <a:lstStyle/>
                    <a:p>
                      <a:r>
                        <a:rPr lang="en-CN" sz="1200" dirty="0"/>
                        <a:t>101</a:t>
                      </a:r>
                    </a:p>
                  </a:txBody>
                  <a:tcPr/>
                </a:tc>
                <a:tc>
                  <a:txBody>
                    <a:bodyPr/>
                    <a:lstStyle/>
                    <a:p>
                      <a:r>
                        <a:rPr lang="en-CN" sz="1200" dirty="0"/>
                        <a:t>Apple</a:t>
                      </a:r>
                    </a:p>
                  </a:txBody>
                  <a:tcPr/>
                </a:tc>
                <a:extLst>
                  <a:ext uri="{0D108BD9-81ED-4DB2-BD59-A6C34878D82A}">
                    <a16:rowId xmlns:a16="http://schemas.microsoft.com/office/drawing/2014/main" val="564074603"/>
                  </a:ext>
                </a:extLst>
              </a:tr>
              <a:tr h="243606">
                <a:tc>
                  <a:txBody>
                    <a:bodyPr/>
                    <a:lstStyle/>
                    <a:p>
                      <a:r>
                        <a:rPr lang="en-CN" sz="1200" dirty="0"/>
                        <a:t>102</a:t>
                      </a:r>
                    </a:p>
                  </a:txBody>
                  <a:tcPr/>
                </a:tc>
                <a:tc>
                  <a:txBody>
                    <a:bodyPr/>
                    <a:lstStyle/>
                    <a:p>
                      <a:r>
                        <a:rPr lang="en-CN" sz="1200" dirty="0"/>
                        <a:t>Huawei</a:t>
                      </a:r>
                    </a:p>
                  </a:txBody>
                  <a:tcPr/>
                </a:tc>
                <a:extLst>
                  <a:ext uri="{0D108BD9-81ED-4DB2-BD59-A6C34878D82A}">
                    <a16:rowId xmlns:a16="http://schemas.microsoft.com/office/drawing/2014/main" val="788021495"/>
                  </a:ext>
                </a:extLst>
              </a:tr>
              <a:tr h="243606">
                <a:tc>
                  <a:txBody>
                    <a:bodyPr/>
                    <a:lstStyle/>
                    <a:p>
                      <a:r>
                        <a:rPr lang="en-CN" sz="1200" dirty="0"/>
                        <a:t>103</a:t>
                      </a:r>
                    </a:p>
                  </a:txBody>
                  <a:tcPr/>
                </a:tc>
                <a:tc>
                  <a:txBody>
                    <a:bodyPr/>
                    <a:lstStyle/>
                    <a:p>
                      <a:r>
                        <a:rPr lang="en-CN" sz="1200" dirty="0"/>
                        <a:t>Ikea</a:t>
                      </a:r>
                    </a:p>
                  </a:txBody>
                  <a:tcPr/>
                </a:tc>
                <a:extLst>
                  <a:ext uri="{0D108BD9-81ED-4DB2-BD59-A6C34878D82A}">
                    <a16:rowId xmlns:a16="http://schemas.microsoft.com/office/drawing/2014/main" val="3817343608"/>
                  </a:ext>
                </a:extLst>
              </a:tr>
            </a:tbl>
          </a:graphicData>
        </a:graphic>
      </p:graphicFrame>
      <p:sp>
        <p:nvSpPr>
          <p:cNvPr id="20" name="Rounded Rectangle 19">
            <a:extLst>
              <a:ext uri="{FF2B5EF4-FFF2-40B4-BE49-F238E27FC236}">
                <a16:creationId xmlns:a16="http://schemas.microsoft.com/office/drawing/2014/main" id="{9F102B70-B340-0AAF-FD59-31446C76E6CA}"/>
              </a:ext>
            </a:extLst>
          </p:cNvPr>
          <p:cNvSpPr/>
          <p:nvPr/>
        </p:nvSpPr>
        <p:spPr>
          <a:xfrm>
            <a:off x="301658" y="3525625"/>
            <a:ext cx="4524866" cy="3195851"/>
          </a:xfrm>
          <a:prstGeom prst="roundRect">
            <a:avLst>
              <a:gd name="adj" fmla="val 8044"/>
            </a:avLst>
          </a:prstGeom>
          <a:no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N"/>
          </a:p>
        </p:txBody>
      </p:sp>
      <p:pic>
        <p:nvPicPr>
          <p:cNvPr id="21" name="Graphic 20">
            <a:extLst>
              <a:ext uri="{FF2B5EF4-FFF2-40B4-BE49-F238E27FC236}">
                <a16:creationId xmlns:a16="http://schemas.microsoft.com/office/drawing/2014/main" id="{E919DE54-1765-288F-5A3A-59C4035F1C1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055491" y="5972064"/>
            <a:ext cx="540000" cy="540000"/>
          </a:xfrm>
          <a:prstGeom prst="rect">
            <a:avLst/>
          </a:prstGeom>
        </p:spPr>
      </p:pic>
    </p:spTree>
    <p:extLst>
      <p:ext uri="{BB962C8B-B14F-4D97-AF65-F5344CB8AC3E}">
        <p14:creationId xmlns:p14="http://schemas.microsoft.com/office/powerpoint/2010/main" val="4154196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Gap ① in the Pre-LLM Era: Fuzzy Join</a:t>
            </a:r>
          </a:p>
        </p:txBody>
      </p:sp>
      <p:sp>
        <p:nvSpPr>
          <p:cNvPr id="3" name="Content Placeholder 2"/>
          <p:cNvSpPr>
            <a:spLocks noGrp="1"/>
          </p:cNvSpPr>
          <p:nvPr>
            <p:ph idx="1"/>
          </p:nvPr>
        </p:nvSpPr>
        <p:spPr/>
        <p:txBody>
          <a:bodyPr>
            <a:normAutofit/>
          </a:bodyPr>
          <a:lstStyle/>
          <a:p>
            <a:pPr marL="0" indent="0">
              <a:buNone/>
            </a:pPr>
            <a:r>
              <a:rPr lang="en-US" sz="1600" dirty="0"/>
              <a:t>We need joins on </a:t>
            </a:r>
            <a:r>
              <a:rPr lang="en-US" sz="1600" b="1" dirty="0">
                <a:solidFill>
                  <a:srgbClr val="C00000"/>
                </a:solidFill>
              </a:rPr>
              <a:t>semantic equivalence</a:t>
            </a:r>
            <a:r>
              <a:rPr lang="en-US" sz="1600" dirty="0"/>
              <a:t>:  R ⋈</a:t>
            </a:r>
            <a:r>
              <a:rPr lang="en-US" sz="1400" i="1" dirty="0"/>
              <a:t> match(r, s) </a:t>
            </a:r>
            <a:r>
              <a:rPr lang="en-US" sz="1600" dirty="0"/>
              <a:t>S,  not string equality.</a:t>
            </a:r>
            <a:endParaRPr lang="en-US" dirty="0"/>
          </a:p>
        </p:txBody>
      </p:sp>
      <p:pic>
        <p:nvPicPr>
          <p:cNvPr id="11" name="Picture"/>
          <p:cNvPicPr>
            <a:picLocks noChangeAspect="1"/>
          </p:cNvPicPr>
          <p:nvPr/>
        </p:nvPicPr>
        <p:blipFill>
          <a:blip r:embed="rId3"/>
          <a:stretch>
            <a:fillRect/>
          </a:stretch>
        </p:blipFill>
        <p:spPr>
          <a:xfrm>
            <a:off x="455998" y="2105739"/>
            <a:ext cx="6200000" cy="1442061"/>
          </a:xfrm>
          <a:prstGeom prst="rect">
            <a:avLst/>
          </a:prstGeom>
        </p:spPr>
      </p:pic>
      <p:sp>
        <p:nvSpPr>
          <p:cNvPr id="12" name="TextBox"/>
          <p:cNvSpPr/>
          <p:nvPr/>
        </p:nvSpPr>
        <p:spPr>
          <a:xfrm>
            <a:off x="455998" y="3605739"/>
            <a:ext cx="6200000" cy="330000"/>
          </a:xfrm>
          <a:prstGeom prst="rect">
            <a:avLst/>
          </a:prstGeom>
          <a:noFill/>
          <a:ln>
            <a:noFill/>
          </a:ln>
        </p:spPr>
        <p:txBody>
          <a:bodyPr wrap="square" lIns="91440" tIns="0" rIns="91440" bIns="45720" anchor="t">
            <a:normAutofit fontScale="92500" lnSpcReduction="20000"/>
          </a:bodyPr>
          <a:lstStyle/>
          <a:p>
            <a:pPr marL="0" indent="0">
              <a:spcAft>
                <a:spcPts val="0"/>
              </a:spcAft>
              <a:buNone/>
            </a:pPr>
            <a:r>
              <a:rPr lang="en-US" sz="1200" i="1" dirty="0">
                <a:solidFill>
                  <a:srgbClr val="1F3864"/>
                </a:solidFill>
              </a:rPr>
              <a:t>“P&amp;G” ↔ “Procter &amp; Gamble”: same company, no shared key → equi-join returns nothing.</a:t>
            </a:r>
          </a:p>
        </p:txBody>
      </p:sp>
      <p:sp>
        <p:nvSpPr>
          <p:cNvPr id="13" name="TextBox"/>
          <p:cNvSpPr/>
          <p:nvPr/>
        </p:nvSpPr>
        <p:spPr>
          <a:xfrm>
            <a:off x="455998" y="4085739"/>
            <a:ext cx="6200000" cy="1130000"/>
          </a:xfrm>
          <a:prstGeom prst="roundRect">
            <a:avLst>
              <a:gd name="adj" fmla="val 6000"/>
            </a:avLst>
          </a:prstGeom>
          <a:solidFill>
            <a:srgbClr val="FFFFFF"/>
          </a:solidFill>
          <a:ln w="12700">
            <a:solidFill>
              <a:srgbClr val="8EA9DB"/>
            </a:solidFill>
            <a:prstDash val="dash"/>
          </a:ln>
        </p:spPr>
        <p:txBody>
          <a:bodyPr wrap="square" lIns="91440" tIns="45720" rIns="91440" bIns="45720" anchor="t">
            <a:normAutofit/>
          </a:bodyPr>
          <a:lstStyle/>
          <a:p>
            <a:pPr marL="0" indent="0">
              <a:spcAft>
                <a:spcPts val="300"/>
              </a:spcAft>
              <a:buNone/>
            </a:pPr>
            <a:r>
              <a:rPr lang="en-US" sz="1300" b="1" dirty="0">
                <a:solidFill>
                  <a:srgbClr val="1F3864"/>
                </a:solidFill>
              </a:rPr>
              <a:t>Why string similarity is not enough:</a:t>
            </a:r>
          </a:p>
          <a:p>
            <a:pPr marL="0" indent="0">
              <a:spcAft>
                <a:spcPts val="200"/>
              </a:spcAft>
              <a:buNone/>
            </a:pPr>
            <a:r>
              <a:rPr lang="en-US" sz="1200" dirty="0">
                <a:latin typeface="Consolas"/>
                <a:cs typeface="Consolas"/>
              </a:rPr>
              <a:t>sim(“P&amp;G”, “Procter &amp; Gamble”) = 0.08</a:t>
            </a:r>
            <a:r>
              <a:rPr lang="en-US" sz="1200" b="1" dirty="0">
                <a:solidFill>
                  <a:srgbClr val="C00000"/>
                </a:solidFill>
              </a:rPr>
              <a:t>  → missed match ✗</a:t>
            </a:r>
          </a:p>
          <a:p>
            <a:pPr marL="0" indent="0">
              <a:spcAft>
                <a:spcPts val="0"/>
              </a:spcAft>
              <a:buNone/>
            </a:pPr>
            <a:r>
              <a:rPr lang="en-US" sz="1200" dirty="0">
                <a:latin typeface="Consolas"/>
                <a:cs typeface="Consolas"/>
              </a:rPr>
              <a:t>sim(“Apple Inc.”, “Apple Bank”) = 0.85</a:t>
            </a:r>
            <a:r>
              <a:rPr lang="en-US" sz="1200" b="1" dirty="0">
                <a:solidFill>
                  <a:srgbClr val="C00000"/>
                </a:solidFill>
              </a:rPr>
              <a:t>  → false match ✗</a:t>
            </a:r>
          </a:p>
        </p:txBody>
      </p:sp>
      <p:sp>
        <p:nvSpPr>
          <p:cNvPr id="14" name="TextBox"/>
          <p:cNvSpPr/>
          <p:nvPr/>
        </p:nvSpPr>
        <p:spPr>
          <a:xfrm>
            <a:off x="6859998" y="2105739"/>
            <a:ext cx="4876000" cy="1470000"/>
          </a:xfrm>
          <a:prstGeom prst="roundRect">
            <a:avLst>
              <a:gd name="adj" fmla="val 5000"/>
            </a:avLst>
          </a:prstGeom>
          <a:solidFill>
            <a:srgbClr val="F4F6FA"/>
          </a:solidFill>
          <a:ln w="12700">
            <a:solidFill>
              <a:srgbClr val="8EA9DB"/>
            </a:solidFill>
          </a:ln>
        </p:spPr>
        <p:txBody>
          <a:bodyPr wrap="square" lIns="91440" tIns="45720" rIns="91440" bIns="45720" anchor="t">
            <a:normAutofit/>
          </a:bodyPr>
          <a:lstStyle/>
          <a:p>
            <a:pPr marL="0" indent="0">
              <a:spcAft>
                <a:spcPts val="400"/>
              </a:spcAft>
              <a:buNone/>
            </a:pPr>
            <a:r>
              <a:rPr lang="en-US" sz="1400" b="1" dirty="0">
                <a:solidFill>
                  <a:srgbClr val="1F3864"/>
                </a:solidFill>
              </a:rPr>
              <a:t>① Similarity join (string-level)</a:t>
            </a:r>
          </a:p>
          <a:p>
            <a:pPr marL="0" indent="0">
              <a:spcAft>
                <a:spcPts val="0"/>
              </a:spcAft>
              <a:buNone/>
            </a:pPr>
            <a:r>
              <a:rPr lang="en-US" sz="1200" dirty="0"/>
              <a:t>Edit distance, Jaccard / q-grams, TF‑IDF cosine with a threshold τ; scaled by prefix-filtering algorithms (SSJoin [1], PPJoin [2]).</a:t>
            </a:r>
          </a:p>
        </p:txBody>
      </p:sp>
      <p:sp>
        <p:nvSpPr>
          <p:cNvPr id="15" name="TextBox"/>
          <p:cNvSpPr/>
          <p:nvPr/>
        </p:nvSpPr>
        <p:spPr>
          <a:xfrm>
            <a:off x="6859998" y="3745739"/>
            <a:ext cx="4876000" cy="1470000"/>
          </a:xfrm>
          <a:prstGeom prst="roundRect">
            <a:avLst>
              <a:gd name="adj" fmla="val 5000"/>
            </a:avLst>
          </a:prstGeom>
          <a:solidFill>
            <a:srgbClr val="F4F6FA"/>
          </a:solidFill>
          <a:ln w="12700">
            <a:solidFill>
              <a:srgbClr val="8EA9DB"/>
            </a:solidFill>
          </a:ln>
        </p:spPr>
        <p:txBody>
          <a:bodyPr wrap="square" lIns="91440" tIns="45720" rIns="91440" bIns="45720" anchor="t">
            <a:normAutofit/>
          </a:bodyPr>
          <a:lstStyle/>
          <a:p>
            <a:pPr marL="0" indent="0">
              <a:spcAft>
                <a:spcPts val="400"/>
              </a:spcAft>
              <a:buNone/>
            </a:pPr>
            <a:r>
              <a:rPr lang="en-US" sz="1400" b="1" dirty="0">
                <a:solidFill>
                  <a:srgbClr val="1F3864"/>
                </a:solidFill>
              </a:rPr>
              <a:t>② Semantic join via table corpora</a:t>
            </a:r>
          </a:p>
          <a:p>
            <a:pPr marL="0" indent="0">
              <a:spcAft>
                <a:spcPts val="0"/>
              </a:spcAft>
              <a:buNone/>
            </a:pPr>
            <a:r>
              <a:rPr lang="en-US" sz="1200" b="1" dirty="0"/>
              <a:t>SEMA‑JOIN </a:t>
            </a:r>
            <a:r>
              <a:rPr lang="en-US" sz="1150" i="1" dirty="0"/>
              <a:t>[3]</a:t>
            </a:r>
            <a:r>
              <a:rPr lang="en-US" sz="1200" dirty="0"/>
              <a:t>: mines co-occurrence statistics from 100M+ web tables to join related values (country name ⋈ country code) with zero string overlap.</a:t>
            </a:r>
          </a:p>
        </p:txBody>
      </p:sp>
      <p:sp>
        <p:nvSpPr>
          <p:cNvPr id="16" name="TextBox"/>
          <p:cNvSpPr/>
          <p:nvPr/>
        </p:nvSpPr>
        <p:spPr>
          <a:xfrm>
            <a:off x="455998" y="5437829"/>
            <a:ext cx="10900000" cy="820000"/>
          </a:xfrm>
          <a:prstGeom prst="roundRect">
            <a:avLst>
              <a:gd name="adj" fmla="val 10000"/>
            </a:avLst>
          </a:prstGeom>
          <a:solidFill>
            <a:srgbClr val="FDF3F3"/>
          </a:solidFill>
          <a:ln w="9525">
            <a:solidFill>
              <a:srgbClr val="C00000"/>
            </a:solidFill>
          </a:ln>
        </p:spPr>
        <p:txBody>
          <a:bodyPr wrap="square" lIns="91440" tIns="0" rIns="91440" bIns="45720" anchor="ctr">
            <a:normAutofit/>
          </a:bodyPr>
          <a:lstStyle/>
          <a:p>
            <a:pPr marL="0" indent="0">
              <a:spcAft>
                <a:spcPts val="0"/>
              </a:spcAft>
              <a:buNone/>
            </a:pPr>
            <a:r>
              <a:rPr lang="en-US" sz="1300" b="1" dirty="0">
                <a:solidFill>
                  <a:srgbClr val="C00000"/>
                </a:solidFill>
              </a:rPr>
              <a:t>Limitations: </a:t>
            </a:r>
            <a:r>
              <a:rPr lang="en-US" sz="1250" dirty="0"/>
              <a:t>similarity functions and thresholds are hand-tuned per domain; corpus statistics fail on private, long-tail, or fresh data; no way to express matching intent (“same company” vs. “same parent company”).</a:t>
            </a:r>
          </a:p>
        </p:txBody>
      </p:sp>
      <p:sp>
        <p:nvSpPr>
          <p:cNvPr id="4" name="Slide Number Placeholder 3"/>
          <p:cNvSpPr>
            <a:spLocks noGrp="1"/>
          </p:cNvSpPr>
          <p:nvPr>
            <p:ph type="sldNum" sz="quarter" idx="12"/>
          </p:nvPr>
        </p:nvSpPr>
        <p:spPr/>
        <p:txBody>
          <a:bodyPr/>
          <a:lstStyle/>
          <a:p>
            <a:fld id="{BCFAA6ED-95C3-9546-BFD5-25AB245E25B8}" type="slidenum">
              <a:rPr lang="en-CN" smtClean="0"/>
              <a:t>7</a:t>
            </a:fld>
            <a:endParaRPr lang="en-CN"/>
          </a:p>
        </p:txBody>
      </p:sp>
      <p:sp>
        <p:nvSpPr>
          <p:cNvPr id="3300" name="Refs"/>
          <p:cNvSpPr/>
          <p:nvPr/>
        </p:nvSpPr>
        <p:spPr>
          <a:xfrm>
            <a:off x="456000" y="6480000"/>
            <a:ext cx="10500000" cy="340000"/>
          </a:xfrm>
          <a:prstGeom prst="rect">
            <a:avLst/>
          </a:prstGeom>
          <a:noFill/>
          <a:ln>
            <a:noFill/>
          </a:ln>
        </p:spPr>
        <p:txBody>
          <a:bodyPr wrap="square" lIns="0" tIns="0" rIns="0" bIns="0" anchor="t">
            <a:normAutofit/>
          </a:bodyPr>
          <a:lstStyle/>
          <a:p>
            <a:pPr marL="0" indent="0">
              <a:spcAft>
                <a:spcPts val="60"/>
              </a:spcAft>
              <a:buNone/>
            </a:pPr>
            <a:r>
              <a:rPr lang="en-US" sz="850" dirty="0">
                <a:solidFill>
                  <a:srgbClr val="808080"/>
                </a:solidFill>
              </a:rPr>
              <a:t>[1] Chaudhuri, Ganti, Kaushik. A Primitive Operator for Similarity Joins in Data Cleaning (SSJoin). ICDE 2006.   [2] Xiao et al. Efficient Similarity Joins (PPJoin). WWW 2008.</a:t>
            </a:r>
          </a:p>
          <a:p>
            <a:pPr marL="0" indent="0">
              <a:spcAft>
                <a:spcPts val="60"/>
              </a:spcAft>
              <a:buNone/>
            </a:pPr>
            <a:r>
              <a:rPr lang="en-US" sz="850" dirty="0">
                <a:solidFill>
                  <a:srgbClr val="808080"/>
                </a:solidFill>
              </a:rPr>
              <a:t>[3] He, Ganjam, Chu. SEMA-JOIN: Joining Semantically-Related Tables Using Big Table Corpora. PVLDB 8(12), 2015.</a:t>
            </a:r>
          </a:p>
        </p:txBody>
      </p:sp>
      <p:sp>
        <p:nvSpPr>
          <p:cNvPr id="5" name="TextBox 4">
            <a:extLst>
              <a:ext uri="{FF2B5EF4-FFF2-40B4-BE49-F238E27FC236}">
                <a16:creationId xmlns:a16="http://schemas.microsoft.com/office/drawing/2014/main" id="{00861EEE-6B7B-83E4-00CB-9DE88FD79E84}"/>
              </a:ext>
            </a:extLst>
          </p:cNvPr>
          <p:cNvSpPr txBox="1"/>
          <p:nvPr/>
        </p:nvSpPr>
        <p:spPr>
          <a:xfrm>
            <a:off x="12001498" y="5329299"/>
            <a:ext cx="0" cy="0"/>
          </a:xfrm>
          <a:prstGeom prst="rect">
            <a:avLst/>
          </a:prstGeom>
        </p:spPr>
        <p:txBody>
          <a:bodyPr vert="horz" wrap="none" lIns="91440" tIns="45720" rIns="91440" bIns="45720" rtlCol="0">
            <a:normAutofit fontScale="25000" lnSpcReduction="20000"/>
          </a:bodyPr>
          <a:lstStyle/>
          <a:p>
            <a:pPr marL="0" algn="l"/>
            <a:endParaRPr lang="en-US" sz="18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Gap ② in the Pre-LLM Era: Beyond-Database Queries</a:t>
            </a:r>
          </a:p>
        </p:txBody>
      </p:sp>
      <p:sp>
        <p:nvSpPr>
          <p:cNvPr id="3" name="Content Placeholder 2"/>
          <p:cNvSpPr>
            <a:spLocks noGrp="1"/>
          </p:cNvSpPr>
          <p:nvPr>
            <p:ph idx="1"/>
          </p:nvPr>
        </p:nvSpPr>
        <p:spPr/>
        <p:txBody>
          <a:bodyPr>
            <a:normAutofit/>
          </a:bodyPr>
          <a:lstStyle/>
          <a:p>
            <a:pPr marL="0" indent="0">
              <a:buNone/>
            </a:pPr>
            <a:r>
              <a:rPr lang="en-US" sz="1600" dirty="0"/>
              <a:t>SQL runs under the </a:t>
            </a:r>
            <a:r>
              <a:rPr lang="en-US" sz="1600" b="1" dirty="0">
                <a:solidFill>
                  <a:srgbClr val="C00000"/>
                </a:solidFill>
              </a:rPr>
              <a:t>closed-world assumption</a:t>
            </a:r>
            <a:r>
              <a:rPr lang="en-US" sz="1600" dirty="0"/>
              <a:t>: it cannot answer questions whose facts are not stored in any column [1].</a:t>
            </a:r>
          </a:p>
        </p:txBody>
      </p:sp>
      <p:sp>
        <p:nvSpPr>
          <p:cNvPr id="17" name="TextBox"/>
          <p:cNvSpPr/>
          <p:nvPr/>
        </p:nvSpPr>
        <p:spPr>
          <a:xfrm>
            <a:off x="456000" y="2351298"/>
            <a:ext cx="3050000" cy="1150000"/>
          </a:xfrm>
          <a:prstGeom prst="roundRect">
            <a:avLst>
              <a:gd name="adj" fmla="val 12000"/>
            </a:avLst>
          </a:prstGeom>
          <a:solidFill>
            <a:srgbClr val="FFFFFF"/>
          </a:solidFill>
          <a:ln w="19050">
            <a:solidFill>
              <a:srgbClr val="1F3864"/>
            </a:solidFill>
          </a:ln>
        </p:spPr>
        <p:txBody>
          <a:bodyPr wrap="square" lIns="91440" tIns="45720" rIns="91440" bIns="45720" anchor="ctr">
            <a:normAutofit/>
          </a:bodyPr>
          <a:lstStyle/>
          <a:p>
            <a:pPr marL="0" indent="0">
              <a:spcAft>
                <a:spcPts val="0"/>
              </a:spcAft>
              <a:buNone/>
            </a:pPr>
            <a:r>
              <a:rPr lang="en-US" sz="1300" b="1" dirty="0">
                <a:solidFill>
                  <a:srgbClr val="1F3864"/>
                </a:solidFill>
              </a:rPr>
              <a:t>“Among these MVPs, who was drafted earliest?”</a:t>
            </a:r>
          </a:p>
        </p:txBody>
      </p:sp>
      <p:sp>
        <p:nvSpPr>
          <p:cNvPr id="18" name="Arrow"/>
          <p:cNvSpPr/>
          <p:nvPr/>
        </p:nvSpPr>
        <p:spPr>
          <a:xfrm>
            <a:off x="3600000" y="2796298"/>
            <a:ext cx="550000" cy="260000"/>
          </a:xfrm>
          <a:prstGeom prst="rightArrow">
            <a:avLst>
              <a:gd name="adj1" fmla="val 50000"/>
              <a:gd name="adj2" fmla="val 55000"/>
            </a:avLst>
          </a:prstGeom>
          <a:solidFill>
            <a:srgbClr val="1F3864"/>
          </a:solidFill>
          <a:ln>
            <a:noFill/>
          </a:ln>
        </p:spPr>
        <p:txBody>
          <a:bodyPr/>
          <a:lstStyle/>
          <a:p>
            <a:endParaRPr lang="en-US"/>
          </a:p>
        </p:txBody>
      </p:sp>
      <p:pic>
        <p:nvPicPr>
          <p:cNvPr id="19" name="Picture"/>
          <p:cNvPicPr>
            <a:picLocks noChangeAspect="1"/>
          </p:cNvPicPr>
          <p:nvPr/>
        </p:nvPicPr>
        <p:blipFill>
          <a:blip r:embed="rId3"/>
          <a:stretch>
            <a:fillRect/>
          </a:stretch>
        </p:blipFill>
        <p:spPr>
          <a:xfrm>
            <a:off x="4250000" y="2231298"/>
            <a:ext cx="6900000" cy="1806519"/>
          </a:xfrm>
          <a:prstGeom prst="rect">
            <a:avLst/>
          </a:prstGeom>
        </p:spPr>
      </p:pic>
      <p:sp>
        <p:nvSpPr>
          <p:cNvPr id="20" name="TextBox"/>
          <p:cNvSpPr/>
          <p:nvPr/>
        </p:nvSpPr>
        <p:spPr>
          <a:xfrm>
            <a:off x="4250000" y="4081298"/>
            <a:ext cx="6900000" cy="330000"/>
          </a:xfrm>
          <a:prstGeom prst="rect">
            <a:avLst/>
          </a:prstGeom>
          <a:noFill/>
          <a:ln>
            <a:noFill/>
          </a:ln>
        </p:spPr>
        <p:txBody>
          <a:bodyPr wrap="square" lIns="91440" tIns="0" rIns="91440" bIns="45720" anchor="t">
            <a:normAutofit/>
          </a:bodyPr>
          <a:lstStyle/>
          <a:p>
            <a:pPr marL="0" indent="0">
              <a:spcAft>
                <a:spcPts val="0"/>
              </a:spcAft>
              <a:buNone/>
            </a:pPr>
            <a:r>
              <a:rPr lang="en-US" sz="1200" i="1" dirty="0">
                <a:solidFill>
                  <a:srgbClr val="1F3864"/>
                </a:solidFill>
              </a:rPr>
              <a:t>“Draft Year” (orange) is not a stored column — the answer lives outside the database.</a:t>
            </a:r>
          </a:p>
        </p:txBody>
      </p:sp>
      <p:sp>
        <p:nvSpPr>
          <p:cNvPr id="21" name="TextBox"/>
          <p:cNvSpPr/>
          <p:nvPr/>
        </p:nvSpPr>
        <p:spPr>
          <a:xfrm>
            <a:off x="456000" y="4332037"/>
            <a:ext cx="3626000" cy="1400000"/>
          </a:xfrm>
          <a:prstGeom prst="roundRect">
            <a:avLst>
              <a:gd name="adj" fmla="val 5000"/>
            </a:avLst>
          </a:prstGeom>
          <a:solidFill>
            <a:srgbClr val="F4F6FA"/>
          </a:solidFill>
          <a:ln w="12700">
            <a:solidFill>
              <a:srgbClr val="8EA9DB"/>
            </a:solidFill>
          </a:ln>
        </p:spPr>
        <p:txBody>
          <a:bodyPr wrap="square" lIns="91440" tIns="45720" rIns="91440" bIns="45720" anchor="t">
            <a:normAutofit/>
          </a:bodyPr>
          <a:lstStyle/>
          <a:p>
            <a:pPr marL="0" indent="0">
              <a:spcAft>
                <a:spcPts val="400"/>
              </a:spcAft>
              <a:buNone/>
            </a:pPr>
            <a:r>
              <a:rPr lang="en-US" sz="1350" b="1" dirty="0">
                <a:solidFill>
                  <a:srgbClr val="1F3864"/>
                </a:solidFill>
              </a:rPr>
              <a:t>① Manual ETL &amp; federation</a:t>
            </a:r>
          </a:p>
          <a:p>
            <a:pPr marL="0" indent="0">
              <a:spcAft>
                <a:spcPts val="0"/>
              </a:spcAft>
              <a:buNone/>
            </a:pPr>
            <a:r>
              <a:rPr lang="en-US" sz="1150" dirty="0"/>
              <a:t>Analysts find an external source, wrangle it, and load new columns; mediators query remote structured sources.</a:t>
            </a:r>
          </a:p>
        </p:txBody>
      </p:sp>
      <p:sp>
        <p:nvSpPr>
          <p:cNvPr id="22" name="TextBox"/>
          <p:cNvSpPr/>
          <p:nvPr/>
        </p:nvSpPr>
        <p:spPr>
          <a:xfrm>
            <a:off x="4282998" y="4338523"/>
            <a:ext cx="3626000" cy="1400000"/>
          </a:xfrm>
          <a:prstGeom prst="roundRect">
            <a:avLst>
              <a:gd name="adj" fmla="val 5000"/>
            </a:avLst>
          </a:prstGeom>
          <a:solidFill>
            <a:srgbClr val="F4F6FA"/>
          </a:solidFill>
          <a:ln w="12700">
            <a:solidFill>
              <a:srgbClr val="8EA9DB"/>
            </a:solidFill>
          </a:ln>
        </p:spPr>
        <p:txBody>
          <a:bodyPr wrap="square" lIns="91440" tIns="45720" rIns="91440" bIns="45720" anchor="t">
            <a:normAutofit/>
          </a:bodyPr>
          <a:lstStyle/>
          <a:p>
            <a:pPr marL="0" indent="0">
              <a:spcAft>
                <a:spcPts val="400"/>
              </a:spcAft>
              <a:buNone/>
            </a:pPr>
            <a:r>
              <a:rPr lang="en-US" sz="1350" b="1" dirty="0">
                <a:solidFill>
                  <a:srgbClr val="1F3864"/>
                </a:solidFill>
              </a:rPr>
              <a:t>② Web tables &amp; knowledge bases</a:t>
            </a:r>
          </a:p>
          <a:p>
            <a:pPr marL="0" indent="0">
              <a:spcAft>
                <a:spcPts val="0"/>
              </a:spcAft>
              <a:buNone/>
            </a:pPr>
            <a:r>
              <a:rPr lang="en-US" sz="1150" dirty="0"/>
              <a:t>Auto-fill columns from web-table corpora (WebTables [2], InfoGather [3]) or curated KBs (Freebase, YAGO).</a:t>
            </a:r>
          </a:p>
        </p:txBody>
      </p:sp>
      <p:sp>
        <p:nvSpPr>
          <p:cNvPr id="23" name="TextBox"/>
          <p:cNvSpPr/>
          <p:nvPr/>
        </p:nvSpPr>
        <p:spPr>
          <a:xfrm>
            <a:off x="8109996" y="4338523"/>
            <a:ext cx="3626000" cy="1400000"/>
          </a:xfrm>
          <a:prstGeom prst="roundRect">
            <a:avLst>
              <a:gd name="adj" fmla="val 5000"/>
            </a:avLst>
          </a:prstGeom>
          <a:solidFill>
            <a:srgbClr val="F4F6FA"/>
          </a:solidFill>
          <a:ln w="12700">
            <a:solidFill>
              <a:srgbClr val="8EA9DB"/>
            </a:solidFill>
          </a:ln>
        </p:spPr>
        <p:txBody>
          <a:bodyPr wrap="square" lIns="91440" tIns="45720" rIns="91440" bIns="45720" anchor="t">
            <a:normAutofit/>
          </a:bodyPr>
          <a:lstStyle/>
          <a:p>
            <a:pPr marL="0" indent="0">
              <a:spcAft>
                <a:spcPts val="400"/>
              </a:spcAft>
              <a:buNone/>
            </a:pPr>
            <a:r>
              <a:rPr lang="en-US" sz="1350" b="1" dirty="0">
                <a:solidFill>
                  <a:srgbClr val="1F3864"/>
                </a:solidFill>
              </a:rPr>
              <a:t>③ Crowd-powered databases</a:t>
            </a:r>
          </a:p>
          <a:p>
            <a:pPr marL="0" indent="0">
              <a:spcAft>
                <a:spcPts val="0"/>
              </a:spcAft>
              <a:buNone/>
            </a:pPr>
            <a:r>
              <a:rPr lang="en-US" sz="1150" dirty="0"/>
              <a:t>CrowdDB [4], Qurk, Deco: ask human workers for missing values at query time.</a:t>
            </a:r>
          </a:p>
        </p:txBody>
      </p:sp>
      <p:sp>
        <p:nvSpPr>
          <p:cNvPr id="24" name="TextBox"/>
          <p:cNvSpPr/>
          <p:nvPr/>
        </p:nvSpPr>
        <p:spPr>
          <a:xfrm>
            <a:off x="455999" y="5916518"/>
            <a:ext cx="10900000" cy="420000"/>
          </a:xfrm>
          <a:prstGeom prst="roundRect">
            <a:avLst>
              <a:gd name="adj" fmla="val 18000"/>
            </a:avLst>
          </a:prstGeom>
          <a:solidFill>
            <a:srgbClr val="FDF3F3"/>
          </a:solidFill>
          <a:ln w="9525">
            <a:solidFill>
              <a:srgbClr val="C00000"/>
            </a:solidFill>
          </a:ln>
        </p:spPr>
        <p:txBody>
          <a:bodyPr wrap="square" lIns="91440" tIns="0" rIns="91440" bIns="45720" anchor="ctr">
            <a:normAutofit/>
          </a:bodyPr>
          <a:lstStyle/>
          <a:p>
            <a:pPr marL="0" indent="0">
              <a:spcAft>
                <a:spcPts val="0"/>
              </a:spcAft>
              <a:buNone/>
            </a:pPr>
            <a:r>
              <a:rPr lang="en-US" sz="1250" b="1" dirty="0">
                <a:solidFill>
                  <a:srgbClr val="C00000"/>
                </a:solidFill>
              </a:rPr>
              <a:t>Limitations: </a:t>
            </a:r>
            <a:r>
              <a:rPr lang="en-US" sz="1200" dirty="0"/>
              <a:t>per-query human effort; coverage limited to structured, curated sources (stale &amp; incomplete); crowds are slow and costly.</a:t>
            </a:r>
          </a:p>
        </p:txBody>
      </p:sp>
      <p:sp>
        <p:nvSpPr>
          <p:cNvPr id="4" name="Slide Number Placeholder 3"/>
          <p:cNvSpPr>
            <a:spLocks noGrp="1"/>
          </p:cNvSpPr>
          <p:nvPr>
            <p:ph type="sldNum" sz="quarter" idx="12"/>
          </p:nvPr>
        </p:nvSpPr>
        <p:spPr/>
        <p:txBody>
          <a:bodyPr/>
          <a:lstStyle/>
          <a:p>
            <a:fld id="{BCFAA6ED-95C3-9546-BFD5-25AB245E25B8}" type="slidenum">
              <a:rPr lang="en-CN" smtClean="0"/>
              <a:t>8</a:t>
            </a:fld>
            <a:endParaRPr lang="en-CN"/>
          </a:p>
        </p:txBody>
      </p:sp>
      <p:sp>
        <p:nvSpPr>
          <p:cNvPr id="3300" name="Refs"/>
          <p:cNvSpPr/>
          <p:nvPr/>
        </p:nvSpPr>
        <p:spPr>
          <a:xfrm>
            <a:off x="456000" y="6499999"/>
            <a:ext cx="10694000" cy="328007"/>
          </a:xfrm>
          <a:prstGeom prst="rect">
            <a:avLst/>
          </a:prstGeom>
          <a:noFill/>
          <a:ln>
            <a:noFill/>
          </a:ln>
        </p:spPr>
        <p:txBody>
          <a:bodyPr wrap="square" lIns="0" tIns="0" rIns="0" bIns="0" anchor="t">
            <a:normAutofit fontScale="92500" lnSpcReduction="20000"/>
          </a:bodyPr>
          <a:lstStyle/>
          <a:p>
            <a:pPr marL="0" indent="0">
              <a:spcAft>
                <a:spcPts val="60"/>
              </a:spcAft>
              <a:buNone/>
            </a:pPr>
            <a:r>
              <a:rPr lang="en-US" sz="850" dirty="0">
                <a:solidFill>
                  <a:srgbClr val="808080"/>
                </a:solidFill>
              </a:rPr>
              <a:t>[1] F. Zhao, D. Agrawal, A. El Abbadi. Hybrid Querying over Relational Databases and Large Language Models. CIDR 2025.   [2] M. J. Cafarella et al. WebTables: Exploring the Power of Tables on the Web. VLDB 2008.</a:t>
            </a:r>
          </a:p>
          <a:p>
            <a:pPr marL="0" indent="0">
              <a:spcAft>
                <a:spcPts val="60"/>
              </a:spcAft>
              <a:buNone/>
            </a:pPr>
            <a:r>
              <a:rPr lang="en-US" sz="850" dirty="0">
                <a:solidFill>
                  <a:srgbClr val="808080"/>
                </a:solidFill>
              </a:rPr>
              <a:t>[3] M. Yakout et al. InfoGather: Entity Augmentation by Holistic Matching with Web Tables. SIGMOD 2012.   [4] M. J. Franklin et al. CrowdDB: Answering Queries with Crowdsourcing. SIGMOD 2011.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Why Are LLMs a Natural Fit for Both Gaps?</a:t>
            </a:r>
          </a:p>
        </p:txBody>
      </p:sp>
      <p:sp>
        <p:nvSpPr>
          <p:cNvPr id="3" name="Content Placeholder 2"/>
          <p:cNvSpPr>
            <a:spLocks noGrp="1"/>
          </p:cNvSpPr>
          <p:nvPr>
            <p:ph idx="1"/>
          </p:nvPr>
        </p:nvSpPr>
        <p:spPr/>
        <p:txBody>
          <a:bodyPr>
            <a:normAutofit/>
          </a:bodyPr>
          <a:lstStyle/>
          <a:p>
            <a:pPr marL="0" indent="0">
              <a:buNone/>
            </a:pPr>
            <a:r>
              <a:rPr lang="en-US" sz="1600" dirty="0"/>
              <a:t>Web-scale pretraining gives one model both </a:t>
            </a:r>
            <a:r>
              <a:rPr lang="en-US" sz="1600" b="1" dirty="0">
                <a:solidFill>
                  <a:srgbClr val="C00000"/>
                </a:solidFill>
              </a:rPr>
              <a:t>semantic understanding</a:t>
            </a:r>
            <a:r>
              <a:rPr lang="en-US" sz="1600" dirty="0"/>
              <a:t> and </a:t>
            </a:r>
            <a:r>
              <a:rPr lang="en-US" sz="1600" b="1" dirty="0">
                <a:solidFill>
                  <a:srgbClr val="C00000"/>
                </a:solidFill>
              </a:rPr>
              <a:t>world knowledge</a:t>
            </a:r>
            <a:r>
              <a:rPr lang="en-US" sz="1600" dirty="0"/>
              <a:t> — exposed through a single natural-language interface.</a:t>
            </a:r>
            <a:endParaRPr lang="en-US" dirty="0"/>
          </a:p>
        </p:txBody>
      </p:sp>
      <p:sp>
        <p:nvSpPr>
          <p:cNvPr id="25" name="TextBox"/>
          <p:cNvSpPr/>
          <p:nvPr/>
        </p:nvSpPr>
        <p:spPr>
          <a:xfrm>
            <a:off x="456000" y="2450000"/>
            <a:ext cx="5540000" cy="2650000"/>
          </a:xfrm>
          <a:prstGeom prst="roundRect">
            <a:avLst>
              <a:gd name="adj" fmla="val 5000"/>
            </a:avLst>
          </a:prstGeom>
          <a:solidFill>
            <a:srgbClr val="F4F6FA"/>
          </a:solidFill>
          <a:ln w="12700">
            <a:solidFill>
              <a:srgbClr val="8EA9DB"/>
            </a:solidFill>
          </a:ln>
        </p:spPr>
        <p:txBody>
          <a:bodyPr wrap="square" lIns="91440" tIns="45720" rIns="91440" bIns="45720" anchor="t">
            <a:normAutofit/>
          </a:bodyPr>
          <a:lstStyle/>
          <a:p>
            <a:pPr marL="0" indent="0">
              <a:spcAft>
                <a:spcPts val="400"/>
              </a:spcAft>
              <a:buNone/>
            </a:pPr>
            <a:r>
              <a:rPr lang="en-US" sz="1500" b="1" dirty="0">
                <a:solidFill>
                  <a:srgbClr val="1F3864"/>
                </a:solidFill>
              </a:rPr>
              <a:t>Fuzzy matching  →  semantic reasoning</a:t>
            </a:r>
          </a:p>
          <a:p>
            <a:pPr marL="0" indent="0">
              <a:spcAft>
                <a:spcPts val="200"/>
              </a:spcAft>
              <a:buNone/>
            </a:pPr>
            <a:r>
              <a:rPr lang="en-US" sz="1250" dirty="0">
                <a:latin typeface="Consolas"/>
                <a:cs typeface="Consolas"/>
              </a:rPr>
              <a:t>“Do ‘P&amp;G’ and ‘Procter &amp; Gamble’ refer to the same company?”</a:t>
            </a:r>
          </a:p>
          <a:p>
            <a:pPr marL="0" indent="0">
              <a:spcAft>
                <a:spcPts val="500"/>
              </a:spcAft>
              <a:buNone/>
            </a:pPr>
            <a:r>
              <a:rPr lang="en-US" sz="1250" b="1" dirty="0">
                <a:solidFill>
                  <a:srgbClr val="2C7A2C"/>
                </a:solidFill>
                <a:latin typeface="Consolas"/>
                <a:cs typeface="Consolas"/>
              </a:rPr>
              <a:t>→ “Yes.”</a:t>
            </a:r>
          </a:p>
          <a:p>
            <a:pPr marL="0" indent="0">
              <a:spcAft>
                <a:spcPts val="300"/>
              </a:spcAft>
              <a:buNone/>
            </a:pPr>
            <a:r>
              <a:rPr lang="en-US" sz="1250" dirty="0"/>
              <a:t>Judges equivalence directly — </a:t>
            </a:r>
            <a:r>
              <a:rPr lang="en-US" sz="1250" b="1" dirty="0"/>
              <a:t>no similarity function, no threshold τ</a:t>
            </a:r>
          </a:p>
          <a:p>
            <a:pPr marL="0" indent="0">
              <a:spcAft>
                <a:spcPts val="300"/>
              </a:spcAft>
              <a:buNone/>
            </a:pPr>
            <a:r>
              <a:rPr lang="en-US" sz="1250" dirty="0"/>
              <a:t>Robust to abbreviations, synonyms, typos, and cross-lingual names</a:t>
            </a:r>
          </a:p>
          <a:p>
            <a:pPr marL="0" indent="0">
              <a:spcAft>
                <a:spcPts val="0"/>
              </a:spcAft>
              <a:buNone/>
            </a:pPr>
            <a:r>
              <a:rPr lang="en-US" sz="1250" dirty="0"/>
              <a:t>Matching intent is programmable in plain language (“same parent company”)</a:t>
            </a:r>
          </a:p>
        </p:txBody>
      </p:sp>
      <p:sp>
        <p:nvSpPr>
          <p:cNvPr id="26" name="TextBox"/>
          <p:cNvSpPr/>
          <p:nvPr/>
        </p:nvSpPr>
        <p:spPr>
          <a:xfrm>
            <a:off x="6196000" y="2450000"/>
            <a:ext cx="5540000" cy="2650000"/>
          </a:xfrm>
          <a:prstGeom prst="roundRect">
            <a:avLst>
              <a:gd name="adj" fmla="val 5000"/>
            </a:avLst>
          </a:prstGeom>
          <a:solidFill>
            <a:srgbClr val="F4F6FA"/>
          </a:solidFill>
          <a:ln w="12700">
            <a:solidFill>
              <a:srgbClr val="8EA9DB"/>
            </a:solidFill>
          </a:ln>
        </p:spPr>
        <p:txBody>
          <a:bodyPr wrap="square" lIns="91440" tIns="45720" rIns="91440" bIns="45720" anchor="t">
            <a:normAutofit/>
          </a:bodyPr>
          <a:lstStyle/>
          <a:p>
            <a:pPr marL="0" indent="0">
              <a:spcAft>
                <a:spcPts val="400"/>
              </a:spcAft>
              <a:buNone/>
            </a:pPr>
            <a:r>
              <a:rPr lang="en-US" sz="1500" b="1" dirty="0">
                <a:solidFill>
                  <a:srgbClr val="1F3864"/>
                </a:solidFill>
              </a:rPr>
              <a:t>Missing data  →  parametric world knowledge</a:t>
            </a:r>
          </a:p>
          <a:p>
            <a:pPr marL="0" indent="0">
              <a:spcAft>
                <a:spcPts val="200"/>
              </a:spcAft>
              <a:buNone/>
            </a:pPr>
            <a:r>
              <a:rPr lang="en-US" sz="1250" dirty="0">
                <a:latin typeface="Consolas"/>
                <a:cs typeface="Consolas"/>
              </a:rPr>
              <a:t>“What year was Stephen Curry drafted?”</a:t>
            </a:r>
          </a:p>
          <a:p>
            <a:pPr marL="0" indent="0">
              <a:spcAft>
                <a:spcPts val="500"/>
              </a:spcAft>
              <a:buNone/>
            </a:pPr>
            <a:r>
              <a:rPr lang="en-US" sz="1250" b="1" dirty="0">
                <a:solidFill>
                  <a:srgbClr val="2C7A2C"/>
                </a:solidFill>
                <a:latin typeface="Consolas"/>
                <a:cs typeface="Consolas"/>
              </a:rPr>
              <a:t>→ “2009.”</a:t>
            </a:r>
          </a:p>
          <a:p>
            <a:pPr marL="0" indent="0">
              <a:spcAft>
                <a:spcPts val="300"/>
              </a:spcAft>
              <a:buNone/>
            </a:pPr>
            <a:r>
              <a:rPr lang="en-US" sz="1250" dirty="0"/>
              <a:t>Pretraining corpus acts as a </a:t>
            </a:r>
            <a:r>
              <a:rPr lang="en-US" sz="1250" b="1" dirty="0"/>
              <a:t>vast implicit table</a:t>
            </a:r>
            <a:r>
              <a:rPr lang="en-US" sz="1250" dirty="0"/>
              <a:t> — no manual ETL, no curated KB required</a:t>
            </a:r>
          </a:p>
          <a:p>
            <a:pPr marL="0" indent="0">
              <a:spcAft>
                <a:spcPts val="300"/>
              </a:spcAft>
              <a:buNone/>
            </a:pPr>
            <a:r>
              <a:rPr lang="en-US" sz="1250" dirty="0"/>
              <a:t>Answers open-ended, tuple-level questions on demand</a:t>
            </a:r>
          </a:p>
          <a:p>
            <a:pPr marL="0" indent="0">
              <a:spcAft>
                <a:spcPts val="0"/>
              </a:spcAft>
              <a:buNone/>
            </a:pPr>
            <a:r>
              <a:rPr lang="en-US" sz="1250" dirty="0"/>
              <a:t>Pairs with retrieval / web search for freshness and verification</a:t>
            </a:r>
          </a:p>
        </p:txBody>
      </p:sp>
      <p:sp>
        <p:nvSpPr>
          <p:cNvPr id="90" name="Takeaway"/>
          <p:cNvSpPr/>
          <p:nvPr/>
        </p:nvSpPr>
        <p:spPr>
          <a:xfrm>
            <a:off x="456000" y="5350000"/>
            <a:ext cx="10900000" cy="1150000"/>
          </a:xfrm>
          <a:prstGeom prst="roundRect">
            <a:avLst>
              <a:gd name="adj" fmla="val 8000"/>
            </a:avLst>
          </a:prstGeom>
          <a:solidFill>
            <a:srgbClr val="EDF1F9"/>
          </a:solidFill>
          <a:ln w="12700">
            <a:solidFill>
              <a:srgbClr val="1F3864"/>
            </a:solidFill>
          </a:ln>
        </p:spPr>
        <p:txBody>
          <a:bodyPr wrap="square" lIns="91440" tIns="45720" rIns="91440" bIns="45720" anchor="ctr">
            <a:normAutofit/>
          </a:bodyPr>
          <a:lstStyle/>
          <a:p>
            <a:pPr marL="0" indent="0">
              <a:spcAft>
                <a:spcPts val="300"/>
              </a:spcAft>
              <a:buNone/>
            </a:pPr>
            <a:r>
              <a:rPr lang="en-US" sz="1400" b="1" dirty="0">
                <a:solidFill>
                  <a:srgbClr val="C00000"/>
                </a:solidFill>
              </a:rPr>
              <a:t>⇒ Wrap LLM calls inside relational operators</a:t>
            </a:r>
            <a:r>
              <a:rPr lang="en-US" sz="1300" dirty="0"/>
              <a:t> (llm_join, llm_filter, llm_impute, …) — one uniform, declarative API replaces bespoke per-task pipelines.</a:t>
            </a:r>
          </a:p>
          <a:p>
            <a:pPr marL="0" indent="0">
              <a:spcAft>
                <a:spcPts val="0"/>
              </a:spcAft>
              <a:buNone/>
            </a:pPr>
            <a:r>
              <a:rPr lang="en-US" sz="1300" dirty="0"/>
              <a:t>But LLM calls are </a:t>
            </a:r>
            <a:r>
              <a:rPr lang="en-US" sz="1300" b="1" dirty="0">
                <a:solidFill>
                  <a:srgbClr val="1F3864"/>
                </a:solidFill>
              </a:rPr>
              <a:t>costly and fallible</a:t>
            </a:r>
            <a:r>
              <a:rPr lang="en-US" sz="1300" dirty="0"/>
              <a:t> — exactly the operator- and system-level questions this tutorial addresses.</a:t>
            </a:r>
          </a:p>
        </p:txBody>
      </p:sp>
      <p:sp>
        <p:nvSpPr>
          <p:cNvPr id="4" name="Slide Number Placeholder 3"/>
          <p:cNvSpPr>
            <a:spLocks noGrp="1"/>
          </p:cNvSpPr>
          <p:nvPr>
            <p:ph type="sldNum" sz="quarter" idx="12"/>
          </p:nvPr>
        </p:nvSpPr>
        <p:spPr/>
        <p:txBody>
          <a:bodyPr/>
          <a:lstStyle/>
          <a:p>
            <a:fld id="{BCFAA6ED-95C3-9546-BFD5-25AB245E25B8}" type="slidenum">
              <a:rPr lang="en-CN" smtClean="0"/>
              <a:t>9</a:t>
            </a:fld>
            <a:endParaRPr lang="en-CN"/>
          </a:p>
        </p:txBody>
      </p:sp>
      <p:pic>
        <p:nvPicPr>
          <p:cNvPr id="91" name="Picture 90" descr="logo_strip.png"/>
          <p:cNvPicPr>
            <a:picLocks noChangeAspect="1"/>
          </p:cNvPicPr>
          <p:nvPr/>
        </p:nvPicPr>
        <p:blipFill>
          <a:blip r:embed="rId3"/>
          <a:srcRect r="2962" b="-7141"/>
          <a:stretch>
            <a:fillRect/>
          </a:stretch>
        </p:blipFill>
        <p:spPr>
          <a:xfrm>
            <a:off x="6620256" y="1843971"/>
            <a:ext cx="4968993" cy="35602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Why an Operator, Not a Raw API Call?</a:t>
            </a:r>
          </a:p>
        </p:txBody>
      </p:sp>
      <p:sp>
        <p:nvSpPr>
          <p:cNvPr id="3" name="Content Placeholder 2"/>
          <p:cNvSpPr>
            <a:spLocks noGrp="1"/>
          </p:cNvSpPr>
          <p:nvPr>
            <p:ph idx="1"/>
          </p:nvPr>
        </p:nvSpPr>
        <p:spPr/>
        <p:txBody>
          <a:bodyPr>
            <a:normAutofit/>
          </a:bodyPr>
          <a:lstStyle/>
          <a:p>
            <a:pPr marL="0" indent="0">
              <a:buNone/>
            </a:pPr>
            <a:r>
              <a:rPr lang="en-US" sz="1600" dirty="0"/>
              <a:t>A semantic operator puts the LLM call </a:t>
            </a:r>
            <a:r>
              <a:rPr lang="en-US" sz="1600" b="1" dirty="0">
                <a:solidFill>
                  <a:srgbClr val="C00000"/>
                </a:solidFill>
              </a:rPr>
              <a:t>inside the relational operator</a:t>
            </a:r>
            <a:r>
              <a:rPr lang="en-US" sz="1600" dirty="0"/>
              <a:t>.</a:t>
            </a:r>
            <a:endParaRPr lang="en-US" dirty="0"/>
          </a:p>
        </p:txBody>
      </p:sp>
      <p:sp>
        <p:nvSpPr>
          <p:cNvPr id="601" name="s601"/>
          <p:cNvSpPr/>
          <p:nvPr/>
        </p:nvSpPr>
        <p:spPr>
          <a:xfrm>
            <a:off x="455998" y="2137999"/>
            <a:ext cx="5450000" cy="1450000"/>
          </a:xfrm>
          <a:prstGeom prst="roundRect">
            <a:avLst>
              <a:gd name="adj" fmla="val 7000"/>
            </a:avLst>
          </a:prstGeom>
          <a:solidFill>
            <a:srgbClr val="FDF3F3"/>
          </a:solidFill>
          <a:ln w="9525">
            <a:solidFill>
              <a:srgbClr val="C00000"/>
            </a:solidFill>
          </a:ln>
        </p:spPr>
        <p:txBody>
          <a:bodyPr wrap="square" lIns="109728" tIns="45720" rIns="109728" bIns="27432" anchor="t">
            <a:normAutofit/>
          </a:bodyPr>
          <a:lstStyle/>
          <a:p>
            <a:pPr marL="0" indent="0">
              <a:spcAft>
                <a:spcPts val="300"/>
              </a:spcAft>
              <a:buNone/>
            </a:pPr>
            <a:r>
              <a:rPr lang="en-US" sz="1500" b="1" dirty="0">
                <a:solidFill>
                  <a:srgbClr val="C00000"/>
                </a:solidFill>
              </a:rPr>
              <a:t>✗  One giant chat</a:t>
            </a:r>
          </a:p>
          <a:p>
            <a:pPr marL="0" indent="0">
              <a:spcAft>
                <a:spcPts val="300"/>
              </a:spcAft>
              <a:buNone/>
            </a:pPr>
            <a:r>
              <a:rPr lang="en-US" sz="1300" dirty="0">
                <a:latin typeface="Consolas"/>
                <a:cs typeface="Consolas"/>
              </a:rPr>
              <a:t>“Here are 1,000,000 rows — which are technical?”</a:t>
            </a:r>
          </a:p>
          <a:p>
            <a:pPr marL="0" indent="0">
              <a:spcAft>
                <a:spcPts val="0"/>
              </a:spcAft>
              <a:buNone/>
            </a:pPr>
            <a:r>
              <a:rPr lang="en-US" sz="1400" b="1" dirty="0"/>
              <a:t>Doesn’t fit.  Unparseable.  Unauditable.</a:t>
            </a:r>
          </a:p>
        </p:txBody>
      </p:sp>
      <p:sp>
        <p:nvSpPr>
          <p:cNvPr id="602" name="s602"/>
          <p:cNvSpPr/>
          <p:nvPr/>
        </p:nvSpPr>
        <p:spPr>
          <a:xfrm>
            <a:off x="6285998" y="2137999"/>
            <a:ext cx="5450000" cy="1450000"/>
          </a:xfrm>
          <a:prstGeom prst="roundRect">
            <a:avLst>
              <a:gd name="adj" fmla="val 7000"/>
            </a:avLst>
          </a:prstGeom>
          <a:solidFill>
            <a:srgbClr val="FDF3F3"/>
          </a:solidFill>
          <a:ln w="9525">
            <a:solidFill>
              <a:srgbClr val="C00000"/>
            </a:solidFill>
          </a:ln>
        </p:spPr>
        <p:txBody>
          <a:bodyPr wrap="square" lIns="109728" tIns="45720" rIns="109728" bIns="27432" anchor="t">
            <a:normAutofit/>
          </a:bodyPr>
          <a:lstStyle/>
          <a:p>
            <a:pPr marL="0" indent="0">
              <a:spcAft>
                <a:spcPts val="300"/>
              </a:spcAft>
              <a:buNone/>
            </a:pPr>
            <a:r>
              <a:rPr lang="en-US" sz="1500" b="1" dirty="0">
                <a:solidFill>
                  <a:srgbClr val="C00000"/>
                </a:solidFill>
              </a:rPr>
              <a:t>✗  Hand-written glue code</a:t>
            </a:r>
          </a:p>
          <a:p>
            <a:pPr marL="0" indent="0">
              <a:spcAft>
                <a:spcPts val="300"/>
              </a:spcAft>
              <a:buNone/>
            </a:pPr>
            <a:r>
              <a:rPr lang="en-US" sz="1300" dirty="0">
                <a:latin typeface="Consolas"/>
                <a:cs typeface="Consolas"/>
              </a:rPr>
              <a:t>for row in table: api.chat(my_prompt(row))</a:t>
            </a:r>
          </a:p>
          <a:p>
            <a:pPr marL="0" indent="0">
              <a:spcAft>
                <a:spcPts val="0"/>
              </a:spcAft>
              <a:buNone/>
            </a:pPr>
            <a:r>
              <a:rPr lang="en-US" sz="1400" b="1" dirty="0"/>
              <a:t>Re-invented per user.  Invisible to the optimizer.</a:t>
            </a:r>
          </a:p>
        </p:txBody>
      </p:sp>
      <p:sp>
        <p:nvSpPr>
          <p:cNvPr id="603" name="s603"/>
          <p:cNvSpPr/>
          <p:nvPr/>
        </p:nvSpPr>
        <p:spPr>
          <a:xfrm>
            <a:off x="455998" y="3867999"/>
            <a:ext cx="11280000" cy="1550000"/>
          </a:xfrm>
          <a:prstGeom prst="roundRect">
            <a:avLst>
              <a:gd name="adj" fmla="val 5000"/>
            </a:avLst>
          </a:prstGeom>
          <a:solidFill>
            <a:srgbClr val="F2F8F2"/>
          </a:solidFill>
          <a:ln w="12700">
            <a:solidFill>
              <a:srgbClr val="7CB07C"/>
            </a:solidFill>
          </a:ln>
        </p:spPr>
        <p:txBody>
          <a:bodyPr wrap="square" lIns="109728" tIns="45720" rIns="109728" bIns="27432" anchor="t">
            <a:normAutofit/>
          </a:bodyPr>
          <a:lstStyle/>
          <a:p>
            <a:pPr marL="0" indent="0">
              <a:spcAft>
                <a:spcPts val="350"/>
              </a:spcAft>
              <a:buNone/>
            </a:pPr>
            <a:r>
              <a:rPr lang="en-US" sz="1500" b="1" dirty="0">
                <a:solidFill>
                  <a:srgbClr val="2C7A2C"/>
                </a:solidFill>
              </a:rPr>
              <a:t>✓  Fixed prompt template, inherit the semantics of relational operators</a:t>
            </a:r>
          </a:p>
          <a:p>
            <a:pPr marL="0" indent="0">
              <a:spcAft>
                <a:spcPts val="350"/>
              </a:spcAft>
              <a:buNone/>
            </a:pPr>
            <a:r>
              <a:rPr lang="en-US" sz="1350" dirty="0">
                <a:latin typeface="Consolas"/>
                <a:cs typeface="Consolas"/>
              </a:rPr>
              <a:t>llm_filter(product, 'is a technical product')</a:t>
            </a:r>
            <a:r>
              <a:rPr lang="en-US" sz="1350" dirty="0"/>
              <a:t>  →  </a:t>
            </a:r>
            <a:r>
              <a:rPr lang="en-US" sz="1350" dirty="0">
                <a:solidFill>
                  <a:srgbClr val="2E5395"/>
                </a:solidFill>
                <a:latin typeface="Consolas"/>
                <a:cs typeface="Consolas"/>
              </a:rPr>
              <a:t>“Is {name} technical? yes / no”</a:t>
            </a:r>
          </a:p>
          <a:p>
            <a:pPr marL="0" indent="0">
              <a:spcAft>
                <a:spcPts val="0"/>
              </a:spcAft>
              <a:buNone/>
            </a:pPr>
            <a:r>
              <a:rPr lang="en-US" sz="1500" b="1" dirty="0">
                <a:solidFill>
                  <a:srgbClr val="1F3864"/>
                </a:solidFill>
              </a:rPr>
              <a:t>LLM  =  σ’s predicate  ·  π’s function  ·  ⋈’s matcher  ·  τ’s comparator  ·  γ’s grouper</a:t>
            </a:r>
          </a:p>
        </p:txBody>
      </p:sp>
      <p:sp>
        <p:nvSpPr>
          <p:cNvPr id="604" name="s604"/>
          <p:cNvSpPr/>
          <p:nvPr/>
        </p:nvSpPr>
        <p:spPr>
          <a:xfrm>
            <a:off x="456000" y="6000000"/>
            <a:ext cx="10900000" cy="620000"/>
          </a:xfrm>
          <a:prstGeom prst="roundRect">
            <a:avLst>
              <a:gd name="adj" fmla="val 14000"/>
            </a:avLst>
          </a:prstGeom>
          <a:solidFill>
            <a:srgbClr val="EDF1F9"/>
          </a:solidFill>
          <a:ln w="12700">
            <a:solidFill>
              <a:srgbClr val="1F3864"/>
            </a:solidFill>
          </a:ln>
        </p:spPr>
        <p:txBody>
          <a:bodyPr wrap="square" lIns="109728" tIns="0" rIns="109728" bIns="27432" anchor="ctr">
            <a:normAutofit/>
          </a:bodyPr>
          <a:lstStyle/>
          <a:p>
            <a:pPr marL="0" indent="0" algn="ctr">
              <a:spcAft>
                <a:spcPts val="0"/>
              </a:spcAft>
              <a:buNone/>
            </a:pPr>
            <a:r>
              <a:rPr lang="en-US" sz="1500" b="1" dirty="0">
                <a:solidFill>
                  <a:srgbClr val="1F3864"/>
                </a:solidFill>
              </a:rPr>
              <a:t>Declarative  ⇒  batch · cache · reorder · cascade</a:t>
            </a:r>
          </a:p>
        </p:txBody>
      </p:sp>
      <p:sp>
        <p:nvSpPr>
          <p:cNvPr id="4" name="Slide Number Placeholder 3"/>
          <p:cNvSpPr>
            <a:spLocks noGrp="1"/>
          </p:cNvSpPr>
          <p:nvPr>
            <p:ph type="sldNum" sz="quarter" idx="12"/>
          </p:nvPr>
        </p:nvSpPr>
        <p:spPr/>
        <p:txBody>
          <a:bodyPr/>
          <a:lstStyle/>
          <a:p>
            <a:fld id="{BCFAA6ED-95C3-9546-BFD5-25AB245E25B8}" type="slidenum">
              <a:rPr lang="en-CN" smtClean="0"/>
              <a:t>10</a:t>
            </a:fld>
            <a:endParaRPr lang="en-CN"/>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FAF04-D3DF-F8FA-A8CA-243287D9DF51}"/>
              </a:ext>
            </a:extLst>
          </p:cNvPr>
          <p:cNvSpPr>
            <a:spLocks noGrp="1"/>
          </p:cNvSpPr>
          <p:nvPr>
            <p:ph type="title"/>
          </p:nvPr>
        </p:nvSpPr>
        <p:spPr/>
        <p:txBody>
          <a:bodyPr>
            <a:normAutofit/>
          </a:bodyPr>
          <a:lstStyle/>
          <a:p>
            <a:r>
              <a:rPr lang="en-US" sz="3600" dirty="0"/>
              <a:t>LLM Operators Can Extend SQL Capabilities</a:t>
            </a:r>
            <a:endParaRPr lang="en-CN" sz="3600" dirty="0"/>
          </a:p>
        </p:txBody>
      </p:sp>
      <p:sp>
        <p:nvSpPr>
          <p:cNvPr id="3" name="Content Placeholder 2">
            <a:extLst>
              <a:ext uri="{FF2B5EF4-FFF2-40B4-BE49-F238E27FC236}">
                <a16:creationId xmlns:a16="http://schemas.microsoft.com/office/drawing/2014/main" id="{0F073212-9314-E55F-43FB-648E6766B4FD}"/>
              </a:ext>
            </a:extLst>
          </p:cNvPr>
          <p:cNvSpPr>
            <a:spLocks noGrp="1"/>
          </p:cNvSpPr>
          <p:nvPr>
            <p:ph idx="1"/>
          </p:nvPr>
        </p:nvSpPr>
        <p:spPr/>
        <p:txBody>
          <a:bodyPr>
            <a:normAutofit lnSpcReduction="10000"/>
          </a:bodyPr>
          <a:lstStyle/>
          <a:p>
            <a:pPr marL="0" indent="0">
              <a:buNone/>
            </a:pPr>
            <a:r>
              <a:rPr lang="en-US" dirty="0"/>
              <a:t>LLMs are </a:t>
            </a:r>
            <a:r>
              <a:rPr lang="en-US" b="1" dirty="0">
                <a:solidFill>
                  <a:srgbClr val="C00000"/>
                </a:solidFill>
              </a:rPr>
              <a:t>powerful semantic reasoners </a:t>
            </a:r>
            <a:r>
              <a:rPr lang="en-US" dirty="0"/>
              <a:t>with </a:t>
            </a:r>
            <a:r>
              <a:rPr lang="en-US" b="1" dirty="0">
                <a:solidFill>
                  <a:srgbClr val="C00000"/>
                </a:solidFill>
              </a:rPr>
              <a:t>extensive world knowledge</a:t>
            </a:r>
            <a:r>
              <a:rPr lang="en-US" dirty="0"/>
              <a:t>, motivating the development of LLM operators and their integration into SQL.</a:t>
            </a:r>
            <a:endParaRPr lang="en-US" sz="1800" dirty="0"/>
          </a:p>
        </p:txBody>
      </p:sp>
      <p:pic>
        <p:nvPicPr>
          <p:cNvPr id="4" name="Graphic 3">
            <a:extLst>
              <a:ext uri="{FF2B5EF4-FFF2-40B4-BE49-F238E27FC236}">
                <a16:creationId xmlns:a16="http://schemas.microsoft.com/office/drawing/2014/main" id="{68B46015-F122-E5D0-58CC-4DE9329DB1A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1981" y="4895738"/>
            <a:ext cx="738040" cy="738040"/>
          </a:xfrm>
          <a:prstGeom prst="rect">
            <a:avLst/>
          </a:prstGeom>
        </p:spPr>
      </p:pic>
      <p:sp>
        <p:nvSpPr>
          <p:cNvPr id="5" name="Rounded Rectangle 4">
            <a:extLst>
              <a:ext uri="{FF2B5EF4-FFF2-40B4-BE49-F238E27FC236}">
                <a16:creationId xmlns:a16="http://schemas.microsoft.com/office/drawing/2014/main" id="{5E85E285-6EBF-DE9D-AC1F-FC71A0703D97}"/>
              </a:ext>
            </a:extLst>
          </p:cNvPr>
          <p:cNvSpPr/>
          <p:nvPr/>
        </p:nvSpPr>
        <p:spPr>
          <a:xfrm>
            <a:off x="1428102" y="4474280"/>
            <a:ext cx="3026004" cy="738039"/>
          </a:xfrm>
          <a:prstGeom prst="round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N" sz="1600" dirty="0">
                <a:solidFill>
                  <a:schemeClr val="tx1"/>
                </a:solidFill>
                <a:latin typeface="Comic Sans MS" panose="030F0902030302020204" pitchFamily="66" charset="0"/>
              </a:rPr>
              <a:t>What is the best-selling technical product produced by a US company?</a:t>
            </a:r>
          </a:p>
        </p:txBody>
      </p:sp>
      <p:cxnSp>
        <p:nvCxnSpPr>
          <p:cNvPr id="6" name="Straight Connector 5">
            <a:extLst>
              <a:ext uri="{FF2B5EF4-FFF2-40B4-BE49-F238E27FC236}">
                <a16:creationId xmlns:a16="http://schemas.microsoft.com/office/drawing/2014/main" id="{5F7E7A0C-A715-166C-2088-653FEFBBAA1F}"/>
              </a:ext>
            </a:extLst>
          </p:cNvPr>
          <p:cNvCxnSpPr>
            <a:cxnSpLocks/>
            <a:endCxn id="5" idx="1"/>
          </p:cNvCxnSpPr>
          <p:nvPr/>
        </p:nvCxnSpPr>
        <p:spPr>
          <a:xfrm flipV="1">
            <a:off x="1040021" y="4843300"/>
            <a:ext cx="388081" cy="14945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141BD792-3EFF-7266-6650-F02F5BFACDCA}"/>
              </a:ext>
            </a:extLst>
          </p:cNvPr>
          <p:cNvCxnSpPr>
            <a:cxnSpLocks/>
          </p:cNvCxnSpPr>
          <p:nvPr/>
        </p:nvCxnSpPr>
        <p:spPr>
          <a:xfrm>
            <a:off x="4543521" y="4759849"/>
            <a:ext cx="2061445" cy="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7C141A9-CB48-A160-C749-EE94E01DD608}"/>
              </a:ext>
            </a:extLst>
          </p:cNvPr>
          <p:cNvSpPr txBox="1"/>
          <p:nvPr/>
        </p:nvSpPr>
        <p:spPr>
          <a:xfrm>
            <a:off x="6727993" y="3605687"/>
            <a:ext cx="4007583" cy="2308324"/>
          </a:xfrm>
          <a:prstGeom prst="rect">
            <a:avLst/>
          </a:prstGeom>
          <a:noFill/>
          <a:ln w="12700">
            <a:solidFill>
              <a:schemeClr val="tx1"/>
            </a:solidFill>
          </a:ln>
        </p:spPr>
        <p:txBody>
          <a:bodyPr wrap="square" rtlCol="0">
            <a:spAutoFit/>
          </a:bodyPr>
          <a:lstStyle/>
          <a:p>
            <a:r>
              <a:rPr lang="en-US" sz="1600" dirty="0">
                <a:latin typeface="Consolas" panose="020B0609020204030204" pitchFamily="49" charset="0"/>
                <a:cs typeface="Consolas" panose="020B0609020204030204" pitchFamily="49" charset="0"/>
              </a:rPr>
              <a:t>SELECT </a:t>
            </a:r>
            <a:r>
              <a:rPr lang="en-US" sz="1600" dirty="0" err="1">
                <a:latin typeface="Consolas" panose="020B0609020204030204" pitchFamily="49" charset="0"/>
                <a:cs typeface="Consolas" panose="020B0609020204030204" pitchFamily="49" charset="0"/>
              </a:rPr>
              <a:t>p.name</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FROM product p</a:t>
            </a:r>
          </a:p>
          <a:p>
            <a:r>
              <a:rPr lang="en-US" sz="1600" dirty="0">
                <a:latin typeface="Consolas" panose="020B0609020204030204" pitchFamily="49" charset="0"/>
                <a:cs typeface="Consolas" panose="020B0609020204030204" pitchFamily="49" charset="0"/>
              </a:rPr>
              <a:t>JOIN company c ON </a:t>
            </a:r>
            <a:r>
              <a:rPr lang="en-US" sz="1600" dirty="0" err="1">
                <a:latin typeface="Consolas" panose="020B0609020204030204" pitchFamily="49" charset="0"/>
                <a:cs typeface="Consolas" panose="020B0609020204030204" pitchFamily="49" charset="0"/>
              </a:rPr>
              <a:t>p.id</a:t>
            </a:r>
            <a:r>
              <a:rPr lang="en-US" sz="1600" dirty="0">
                <a:latin typeface="Consolas" panose="020B0609020204030204" pitchFamily="49" charset="0"/>
                <a:cs typeface="Consolas" panose="020B0609020204030204" pitchFamily="49" charset="0"/>
              </a:rPr>
              <a:t> = </a:t>
            </a:r>
            <a:r>
              <a:rPr lang="en-US" sz="1600" dirty="0" err="1">
                <a:latin typeface="Consolas" panose="020B0609020204030204" pitchFamily="49" charset="0"/>
                <a:cs typeface="Consolas" panose="020B0609020204030204" pitchFamily="49" charset="0"/>
              </a:rPr>
              <a:t>c.pid</a:t>
            </a:r>
            <a:endParaRPr lang="en-US" sz="1600"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WHERE </a:t>
            </a:r>
            <a:r>
              <a:rPr lang="en-US" sz="1600" dirty="0" err="1">
                <a:solidFill>
                  <a:srgbClr val="625DEC"/>
                </a:solidFill>
                <a:latin typeface="Consolas" panose="020B0609020204030204" pitchFamily="49" charset="0"/>
                <a:cs typeface="Consolas" panose="020B0609020204030204" pitchFamily="49" charset="0"/>
              </a:rPr>
              <a:t>llm_filter</a:t>
            </a:r>
            <a:r>
              <a:rPr lang="en-US" sz="1600" dirty="0">
                <a:solidFill>
                  <a:srgbClr val="625DEC"/>
                </a:solidFill>
                <a:latin typeface="Consolas" panose="020B0609020204030204" pitchFamily="49" charset="0"/>
                <a:cs typeface="Consolas" panose="020B0609020204030204" pitchFamily="49" charset="0"/>
              </a:rPr>
              <a:t>(p, 'is a technical product')</a:t>
            </a:r>
          </a:p>
          <a:p>
            <a:r>
              <a:rPr lang="en-US" sz="1600" dirty="0">
                <a:latin typeface="Consolas" panose="020B0609020204030204" pitchFamily="49" charset="0"/>
                <a:cs typeface="Consolas" panose="020B0609020204030204" pitchFamily="49" charset="0"/>
              </a:rPr>
              <a:t>  AND </a:t>
            </a:r>
            <a:r>
              <a:rPr lang="en-US" sz="1600" dirty="0" err="1">
                <a:solidFill>
                  <a:srgbClr val="625DEC"/>
                </a:solidFill>
                <a:latin typeface="Consolas" panose="020B0609020204030204" pitchFamily="49" charset="0"/>
                <a:cs typeface="Consolas" panose="020B0609020204030204" pitchFamily="49" charset="0"/>
              </a:rPr>
              <a:t>llm_filter</a:t>
            </a:r>
            <a:r>
              <a:rPr lang="en-US" sz="1600" dirty="0">
                <a:solidFill>
                  <a:srgbClr val="625DEC"/>
                </a:solidFill>
                <a:latin typeface="Consolas" panose="020B0609020204030204" pitchFamily="49" charset="0"/>
                <a:cs typeface="Consolas" panose="020B0609020204030204" pitchFamily="49" charset="0"/>
              </a:rPr>
              <a:t>(c, 'is a US company')</a:t>
            </a:r>
          </a:p>
          <a:p>
            <a:r>
              <a:rPr lang="en-US" sz="1600" dirty="0">
                <a:latin typeface="Consolas" panose="020B0609020204030204" pitchFamily="49" charset="0"/>
                <a:cs typeface="Consolas" panose="020B0609020204030204" pitchFamily="49" charset="0"/>
              </a:rPr>
              <a:t>ORDER BY </a:t>
            </a:r>
            <a:r>
              <a:rPr lang="en-US" sz="1600" dirty="0" err="1">
                <a:latin typeface="Consolas" panose="020B0609020204030204" pitchFamily="49" charset="0"/>
                <a:cs typeface="Consolas" panose="020B0609020204030204" pitchFamily="49" charset="0"/>
              </a:rPr>
              <a:t>p.sales</a:t>
            </a:r>
            <a:r>
              <a:rPr lang="en-US" sz="1600" dirty="0">
                <a:latin typeface="Consolas" panose="020B0609020204030204" pitchFamily="49" charset="0"/>
                <a:cs typeface="Consolas" panose="020B0609020204030204" pitchFamily="49" charset="0"/>
              </a:rPr>
              <a:t> DESC</a:t>
            </a:r>
          </a:p>
          <a:p>
            <a:r>
              <a:rPr lang="en-US" sz="1600" dirty="0">
                <a:latin typeface="Consolas" panose="020B0609020204030204" pitchFamily="49" charset="0"/>
                <a:cs typeface="Consolas" panose="020B0609020204030204" pitchFamily="49" charset="0"/>
              </a:rPr>
              <a:t>LIMIT 1;</a:t>
            </a:r>
            <a:endParaRPr lang="en-CN" sz="1600" dirty="0">
              <a:solidFill>
                <a:srgbClr val="0070C0"/>
              </a:solidFill>
              <a:latin typeface="Consolas" panose="020B0609020204030204" pitchFamily="49" charset="0"/>
              <a:cs typeface="Consolas" panose="020B0609020204030204" pitchFamily="49" charset="0"/>
            </a:endParaRPr>
          </a:p>
        </p:txBody>
      </p:sp>
      <p:sp>
        <p:nvSpPr>
          <p:cNvPr id="35" name="TextBox 34">
            <a:extLst>
              <a:ext uri="{FF2B5EF4-FFF2-40B4-BE49-F238E27FC236}">
                <a16:creationId xmlns:a16="http://schemas.microsoft.com/office/drawing/2014/main" id="{5406F3A3-2F01-57BA-0ADA-70BEA488F63D}"/>
              </a:ext>
            </a:extLst>
          </p:cNvPr>
          <p:cNvSpPr txBox="1"/>
          <p:nvPr/>
        </p:nvSpPr>
        <p:spPr>
          <a:xfrm>
            <a:off x="4454106" y="4749999"/>
            <a:ext cx="2317397" cy="523220"/>
          </a:xfrm>
          <a:prstGeom prst="rect">
            <a:avLst/>
          </a:prstGeom>
          <a:noFill/>
        </p:spPr>
        <p:txBody>
          <a:bodyPr wrap="square">
            <a:spAutoFit/>
          </a:bodyPr>
          <a:lstStyle/>
          <a:p>
            <a:r>
              <a:rPr lang="en-CN" sz="1400" dirty="0"/>
              <a:t>LLMs or analysts write </a:t>
            </a:r>
            <a:r>
              <a:rPr lang="en-CN" sz="1400" dirty="0">
                <a:solidFill>
                  <a:srgbClr val="FF0000"/>
                </a:solidFill>
              </a:rPr>
              <a:t>SQL with LLM operators</a:t>
            </a:r>
          </a:p>
        </p:txBody>
      </p:sp>
      <p:grpSp>
        <p:nvGrpSpPr>
          <p:cNvPr id="55" name="Group 54">
            <a:extLst>
              <a:ext uri="{FF2B5EF4-FFF2-40B4-BE49-F238E27FC236}">
                <a16:creationId xmlns:a16="http://schemas.microsoft.com/office/drawing/2014/main" id="{5D4048FF-4ABE-CBDF-8266-2EA722606DB6}"/>
              </a:ext>
            </a:extLst>
          </p:cNvPr>
          <p:cNvGrpSpPr/>
          <p:nvPr/>
        </p:nvGrpSpPr>
        <p:grpSpPr>
          <a:xfrm>
            <a:off x="10185588" y="4470428"/>
            <a:ext cx="1858794" cy="842399"/>
            <a:chOff x="10185588" y="4470428"/>
            <a:chExt cx="1858794" cy="842399"/>
          </a:xfrm>
        </p:grpSpPr>
        <p:pic>
          <p:nvPicPr>
            <p:cNvPr id="38" name="Graphic 37">
              <a:extLst>
                <a:ext uri="{FF2B5EF4-FFF2-40B4-BE49-F238E27FC236}">
                  <a16:creationId xmlns:a16="http://schemas.microsoft.com/office/drawing/2014/main" id="{9F24E649-34F3-0BF1-BF91-5EC676DEAE3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166987" y="4470428"/>
              <a:ext cx="484302" cy="484302"/>
            </a:xfrm>
            <a:prstGeom prst="rect">
              <a:avLst/>
            </a:prstGeom>
          </p:spPr>
        </p:pic>
        <p:sp>
          <p:nvSpPr>
            <p:cNvPr id="39" name="TextBox 38">
              <a:extLst>
                <a:ext uri="{FF2B5EF4-FFF2-40B4-BE49-F238E27FC236}">
                  <a16:creationId xmlns:a16="http://schemas.microsoft.com/office/drawing/2014/main" id="{7D69E8A7-B3B5-EE91-9B87-1E8BA982EE25}"/>
                </a:ext>
              </a:extLst>
            </p:cNvPr>
            <p:cNvSpPr txBox="1"/>
            <p:nvPr/>
          </p:nvSpPr>
          <p:spPr>
            <a:xfrm>
              <a:off x="10881884" y="4943495"/>
              <a:ext cx="1162498" cy="369332"/>
            </a:xfrm>
            <a:prstGeom prst="rect">
              <a:avLst/>
            </a:prstGeom>
            <a:noFill/>
            <a:ln>
              <a:noFill/>
            </a:ln>
          </p:spPr>
          <p:txBody>
            <a:bodyPr wrap="none" rtlCol="0">
              <a:spAutoFit/>
            </a:bodyPr>
            <a:lstStyle/>
            <a:p>
              <a:r>
                <a:rPr lang="en-CN" dirty="0">
                  <a:solidFill>
                    <a:srgbClr val="625DEC"/>
                  </a:solidFill>
                </a:rPr>
                <a:t>LLM Ops</a:t>
              </a:r>
            </a:p>
          </p:txBody>
        </p:sp>
        <p:cxnSp>
          <p:nvCxnSpPr>
            <p:cNvPr id="41" name="Straight Arrow Connector 40">
              <a:extLst>
                <a:ext uri="{FF2B5EF4-FFF2-40B4-BE49-F238E27FC236}">
                  <a16:creationId xmlns:a16="http://schemas.microsoft.com/office/drawing/2014/main" id="{12D1A92A-2A08-CF33-23C6-003519DC1ABD}"/>
                </a:ext>
              </a:extLst>
            </p:cNvPr>
            <p:cNvCxnSpPr>
              <a:cxnSpLocks/>
            </p:cNvCxnSpPr>
            <p:nvPr/>
          </p:nvCxnSpPr>
          <p:spPr>
            <a:xfrm>
              <a:off x="10185588" y="4580600"/>
              <a:ext cx="816709" cy="169399"/>
            </a:xfrm>
            <a:prstGeom prst="straightConnector1">
              <a:avLst/>
            </a:prstGeom>
            <a:ln w="19050">
              <a:solidFill>
                <a:srgbClr val="625DEC"/>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C8324A3A-5F15-7FF7-B572-1E2E2A52064F}"/>
                </a:ext>
              </a:extLst>
            </p:cNvPr>
            <p:cNvCxnSpPr>
              <a:cxnSpLocks/>
            </p:cNvCxnSpPr>
            <p:nvPr/>
          </p:nvCxnSpPr>
          <p:spPr>
            <a:xfrm>
              <a:off x="10185588" y="4992755"/>
              <a:ext cx="816709" cy="0"/>
            </a:xfrm>
            <a:prstGeom prst="straightConnector1">
              <a:avLst/>
            </a:prstGeom>
            <a:ln w="19050">
              <a:solidFill>
                <a:srgbClr val="625DEC"/>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54" name="Slide Number Placeholder 53">
            <a:extLst>
              <a:ext uri="{FF2B5EF4-FFF2-40B4-BE49-F238E27FC236}">
                <a16:creationId xmlns:a16="http://schemas.microsoft.com/office/drawing/2014/main" id="{FBB949C9-2B74-98E5-2CDA-AD933B0177FB}"/>
              </a:ext>
            </a:extLst>
          </p:cNvPr>
          <p:cNvSpPr>
            <a:spLocks noGrp="1"/>
          </p:cNvSpPr>
          <p:nvPr>
            <p:ph type="sldNum" sz="quarter" idx="12"/>
          </p:nvPr>
        </p:nvSpPr>
        <p:spPr/>
        <p:txBody>
          <a:bodyPr/>
          <a:lstStyle/>
          <a:p>
            <a:fld id="{BCFAA6ED-95C3-9546-BFD5-25AB245E25B8}" type="slidenum">
              <a:rPr lang="en-CN" smtClean="0"/>
              <a:t>11</a:t>
            </a:fld>
            <a:endParaRPr lang="en-CN"/>
          </a:p>
        </p:txBody>
      </p:sp>
      <p:sp>
        <p:nvSpPr>
          <p:cNvPr id="63" name="TextBox 62">
            <a:extLst>
              <a:ext uri="{FF2B5EF4-FFF2-40B4-BE49-F238E27FC236}">
                <a16:creationId xmlns:a16="http://schemas.microsoft.com/office/drawing/2014/main" id="{1ED3C494-4599-A01F-9B91-EE7AC1C9C767}"/>
              </a:ext>
            </a:extLst>
          </p:cNvPr>
          <p:cNvSpPr txBox="1"/>
          <p:nvPr/>
        </p:nvSpPr>
        <p:spPr>
          <a:xfrm>
            <a:off x="455999" y="2551520"/>
            <a:ext cx="11279999" cy="721864"/>
          </a:xfrm>
          <a:prstGeom prst="rect">
            <a:avLst/>
          </a:prstGeom>
          <a:noFill/>
        </p:spPr>
        <p:txBody>
          <a:bodyPr wrap="square">
            <a:spAutoFit/>
          </a:bodyPr>
          <a:lstStyle/>
          <a:p>
            <a:pPr marR="0" lvl="0" indent="-360000" defTabSz="685800" rtl="0" eaLnBrk="1" fontAlgn="auto" latinLnBrk="0" hangingPunct="1">
              <a:lnSpc>
                <a:spcPct val="120000"/>
              </a:lnSpc>
              <a:spcBef>
                <a:spcPts val="2000"/>
              </a:spcBef>
              <a:spcAft>
                <a:spcPts val="0"/>
              </a:spcAft>
              <a:buClrTx/>
              <a:buSzTx/>
              <a:buFont typeface="Wingdings" pitchFamily="2" charset="2"/>
              <a:buNone/>
              <a:tabLst/>
              <a:defRPr/>
            </a:pPr>
            <a:r>
              <a:rPr kumimoji="0" lang="en-US" b="1" i="0" u="none" strike="noStrike" kern="1200" cap="none" spc="0" normalizeH="0" baseline="0" noProof="0" dirty="0">
                <a:ln>
                  <a:noFill/>
                </a:ln>
                <a:solidFill>
                  <a:srgbClr val="002060"/>
                </a:solidFill>
                <a:effectLst/>
                <a:uLnTx/>
                <a:uFillTx/>
                <a:latin typeface="Verdana" panose="020B0604030504040204"/>
                <a:ea typeface="+mn-ea"/>
                <a:cs typeface="+mn-cs"/>
              </a:rPr>
              <a:t>A brief definition</a:t>
            </a:r>
            <a:r>
              <a:rPr kumimoji="0" lang="en-US" b="0" i="0" u="none" strike="noStrike" kern="1200" cap="none" spc="0" normalizeH="0" baseline="0" noProof="0" dirty="0">
                <a:ln>
                  <a:noFill/>
                </a:ln>
                <a:solidFill>
                  <a:srgbClr val="002060"/>
                </a:solidFill>
                <a:effectLst/>
                <a:uLnTx/>
                <a:uFillTx/>
                <a:latin typeface="Verdana" panose="020B0604030504040204"/>
                <a:ea typeface="+mn-ea"/>
                <a:cs typeface="+mn-cs"/>
              </a:rPr>
              <a:t>: </a:t>
            </a:r>
            <a:r>
              <a:rPr kumimoji="0" lang="en-US" b="0" i="0" u="sng" strike="noStrike" kern="1200" cap="none" spc="0" normalizeH="0" baseline="0" noProof="0" dirty="0">
                <a:ln>
                  <a:noFill/>
                </a:ln>
                <a:solidFill>
                  <a:srgbClr val="002060"/>
                </a:solidFill>
                <a:effectLst/>
                <a:uLnTx/>
                <a:uFillTx/>
                <a:latin typeface="Verdana" panose="020B0604030504040204"/>
                <a:ea typeface="+mn-ea"/>
                <a:cs typeface="+mn-cs"/>
              </a:rPr>
              <a:t>L</a:t>
            </a:r>
            <a:r>
              <a:rPr kumimoji="0" lang="en-US" b="0" i="0" u="none" strike="noStrike" kern="1200" cap="none" spc="0" normalizeH="0" baseline="0" noProof="0" dirty="0">
                <a:ln>
                  <a:noFill/>
                </a:ln>
                <a:solidFill>
                  <a:srgbClr val="002060"/>
                </a:solidFill>
                <a:effectLst/>
                <a:uLnTx/>
                <a:uFillTx/>
                <a:latin typeface="Verdana" panose="020B0604030504040204"/>
                <a:ea typeface="+mn-ea"/>
                <a:cs typeface="+mn-cs"/>
              </a:rPr>
              <a:t>LM-</a:t>
            </a:r>
            <a:r>
              <a:rPr lang="en-US" altLang="zh-CN" dirty="0">
                <a:solidFill>
                  <a:srgbClr val="002060"/>
                </a:solidFill>
                <a:latin typeface="Verdana" panose="020B0604030504040204"/>
              </a:rPr>
              <a:t>enhanced</a:t>
            </a:r>
            <a:r>
              <a:rPr kumimoji="0" lang="en-US" b="0" i="0" u="none" strike="noStrike" kern="1200" cap="none" spc="0" normalizeH="0" baseline="0" noProof="0" dirty="0">
                <a:ln>
                  <a:noFill/>
                </a:ln>
                <a:solidFill>
                  <a:srgbClr val="002060"/>
                </a:solidFill>
                <a:effectLst/>
                <a:uLnTx/>
                <a:uFillTx/>
                <a:latin typeface="Verdana" panose="020B0604030504040204"/>
                <a:ea typeface="+mn-ea"/>
                <a:cs typeface="+mn-cs"/>
              </a:rPr>
              <a:t> </a:t>
            </a:r>
            <a:r>
              <a:rPr kumimoji="0" lang="en-US" altLang="zh-CN" b="0" i="0" u="sng" strike="noStrike" kern="1200" cap="none" spc="0" normalizeH="0" baseline="0" noProof="0" dirty="0">
                <a:ln>
                  <a:noFill/>
                </a:ln>
                <a:solidFill>
                  <a:srgbClr val="002060"/>
                </a:solidFill>
                <a:effectLst/>
                <a:uLnTx/>
                <a:uFillTx/>
                <a:latin typeface="Verdana" panose="020B0604030504040204"/>
                <a:ea typeface="+mn-ea"/>
                <a:cs typeface="+mn-cs"/>
              </a:rPr>
              <a:t>R</a:t>
            </a:r>
            <a:r>
              <a:rPr kumimoji="0" lang="en-US" altLang="zh-CN" b="0" i="0" u="none" strike="noStrike" kern="1200" cap="none" spc="0" normalizeH="0" baseline="0" noProof="0" dirty="0">
                <a:ln>
                  <a:noFill/>
                </a:ln>
                <a:solidFill>
                  <a:srgbClr val="002060"/>
                </a:solidFill>
                <a:effectLst/>
                <a:uLnTx/>
                <a:uFillTx/>
                <a:latin typeface="Verdana" panose="020B0604030504040204"/>
                <a:ea typeface="+mn-ea"/>
                <a:cs typeface="+mn-cs"/>
              </a:rPr>
              <a:t>elation</a:t>
            </a:r>
            <a:r>
              <a:rPr kumimoji="0" lang="zh-CN" altLang="en-US" b="0" i="0" u="none" strike="noStrike" kern="1200" cap="none" spc="0" normalizeH="0" baseline="0" noProof="0" dirty="0">
                <a:ln>
                  <a:noFill/>
                </a:ln>
                <a:solidFill>
                  <a:srgbClr val="002060"/>
                </a:solidFill>
                <a:effectLst/>
                <a:uLnTx/>
                <a:uFillTx/>
                <a:latin typeface="Verdana" panose="020B0604030504040204"/>
                <a:ea typeface="+mn-ea"/>
                <a:cs typeface="+mn-cs"/>
              </a:rPr>
              <a:t> </a:t>
            </a:r>
            <a:r>
              <a:rPr lang="en-US" altLang="zh-CN" u="sng" dirty="0">
                <a:solidFill>
                  <a:srgbClr val="002060"/>
                </a:solidFill>
                <a:latin typeface="Verdana" panose="020B0604030504040204"/>
              </a:rPr>
              <a:t>O</a:t>
            </a:r>
            <a:r>
              <a:rPr kumimoji="0" lang="en-US" b="0" i="0" u="none" strike="noStrike" kern="1200" cap="none" spc="0" normalizeH="0" baseline="0" noProof="0" dirty="0" err="1">
                <a:ln>
                  <a:noFill/>
                </a:ln>
                <a:solidFill>
                  <a:srgbClr val="002060"/>
                </a:solidFill>
                <a:effectLst/>
                <a:uLnTx/>
                <a:uFillTx/>
                <a:latin typeface="Verdana" panose="020B0604030504040204"/>
                <a:ea typeface="+mn-ea"/>
                <a:cs typeface="+mn-cs"/>
              </a:rPr>
              <a:t>perators</a:t>
            </a:r>
            <a:r>
              <a:rPr kumimoji="0" lang="zh-CN" altLang="en-US" b="0" i="0" u="none" strike="noStrike" kern="1200" cap="none" spc="0" normalizeH="0" baseline="0" noProof="0" dirty="0">
                <a:ln>
                  <a:noFill/>
                </a:ln>
                <a:solidFill>
                  <a:srgbClr val="002060"/>
                </a:solidFill>
                <a:effectLst/>
                <a:uLnTx/>
                <a:uFillTx/>
                <a:latin typeface="Verdana" panose="020B0604030504040204"/>
                <a:ea typeface="+mn-ea"/>
                <a:cs typeface="+mn-cs"/>
              </a:rPr>
              <a:t> </a:t>
            </a:r>
            <a:r>
              <a:rPr kumimoji="0" lang="en-US" altLang="zh-CN" b="0" i="0" u="none" strike="noStrike" kern="1200" cap="none" spc="0" normalizeH="0" baseline="0" noProof="0" dirty="0">
                <a:ln>
                  <a:noFill/>
                </a:ln>
                <a:solidFill>
                  <a:srgbClr val="002060"/>
                </a:solidFill>
                <a:effectLst/>
                <a:uLnTx/>
                <a:uFillTx/>
                <a:latin typeface="Verdana" panose="020B0604030504040204"/>
                <a:ea typeface="+mn-ea"/>
                <a:cs typeface="+mn-cs"/>
              </a:rPr>
              <a:t>(</a:t>
            </a:r>
            <a:r>
              <a:rPr lang="en-US" altLang="zh-CN" b="1" dirty="0">
                <a:solidFill>
                  <a:srgbClr val="C00000"/>
                </a:solidFill>
              </a:rPr>
              <a:t>LROs</a:t>
            </a:r>
            <a:r>
              <a:rPr kumimoji="0" lang="en-US" altLang="zh-CN" b="0" i="0" u="none" strike="noStrike" kern="1200" cap="none" spc="0" normalizeH="0" baseline="0" noProof="0" dirty="0">
                <a:ln>
                  <a:noFill/>
                </a:ln>
                <a:solidFill>
                  <a:srgbClr val="002060"/>
                </a:solidFill>
                <a:effectLst/>
                <a:uLnTx/>
                <a:uFillTx/>
                <a:latin typeface="Verdana" panose="020B0604030504040204"/>
                <a:ea typeface="+mn-ea"/>
                <a:cs typeface="+mn-cs"/>
              </a:rPr>
              <a:t>)</a:t>
            </a:r>
            <a:r>
              <a:rPr kumimoji="0" lang="en-US" b="0" i="0" u="none" strike="noStrike" kern="1200" cap="none" spc="0" normalizeH="0" baseline="0" noProof="0" dirty="0">
                <a:ln>
                  <a:noFill/>
                </a:ln>
                <a:solidFill>
                  <a:srgbClr val="002060"/>
                </a:solidFill>
                <a:effectLst/>
                <a:uLnTx/>
                <a:uFillTx/>
                <a:latin typeface="Verdana" panose="020B0604030504040204"/>
                <a:ea typeface="+mn-ea"/>
                <a:cs typeface="+mn-cs"/>
              </a:rPr>
              <a:t> invoke LLMs during operator execution to enable world-knowledge retrieval</a:t>
            </a:r>
            <a:r>
              <a:rPr kumimoji="0" lang="zh-CN" altLang="en-US" b="0" i="0" u="none" strike="noStrike" kern="1200" cap="none" spc="0" normalizeH="0" baseline="0" noProof="0" dirty="0">
                <a:ln>
                  <a:noFill/>
                </a:ln>
                <a:solidFill>
                  <a:srgbClr val="002060"/>
                </a:solidFill>
                <a:effectLst/>
                <a:uLnTx/>
                <a:uFillTx/>
                <a:latin typeface="Verdana" panose="020B0604030504040204"/>
                <a:ea typeface="+mn-ea"/>
                <a:cs typeface="+mn-cs"/>
              </a:rPr>
              <a:t> </a:t>
            </a:r>
            <a:r>
              <a:rPr kumimoji="0" lang="en-US" altLang="zh-CN" b="0" i="0" u="none" strike="noStrike" kern="1200" cap="none" spc="0" normalizeH="0" baseline="0" noProof="0" dirty="0">
                <a:ln>
                  <a:noFill/>
                </a:ln>
                <a:solidFill>
                  <a:srgbClr val="002060"/>
                </a:solidFill>
                <a:effectLst/>
                <a:uLnTx/>
                <a:uFillTx/>
                <a:latin typeface="Verdana" panose="020B0604030504040204"/>
                <a:ea typeface="+mn-ea"/>
                <a:cs typeface="+mn-cs"/>
              </a:rPr>
              <a:t>and</a:t>
            </a:r>
            <a:r>
              <a:rPr kumimoji="0" lang="en-US" b="0" i="0" u="none" strike="noStrike" kern="1200" cap="none" spc="0" normalizeH="0" baseline="0" noProof="0" dirty="0">
                <a:ln>
                  <a:noFill/>
                </a:ln>
                <a:solidFill>
                  <a:srgbClr val="002060"/>
                </a:solidFill>
                <a:effectLst/>
                <a:uLnTx/>
                <a:uFillTx/>
                <a:latin typeface="Verdana" panose="020B0604030504040204"/>
                <a:ea typeface="+mn-ea"/>
                <a:cs typeface="+mn-cs"/>
              </a:rPr>
              <a:t> semantic reasoning.</a:t>
            </a:r>
          </a:p>
        </p:txBody>
      </p:sp>
    </p:spTree>
    <p:extLst>
      <p:ext uri="{BB962C8B-B14F-4D97-AF65-F5344CB8AC3E}">
        <p14:creationId xmlns:p14="http://schemas.microsoft.com/office/powerpoint/2010/main" val="990860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EFEC1-3D4C-FC93-3460-478F2504A9E5}"/>
              </a:ext>
            </a:extLst>
          </p:cNvPr>
          <p:cNvSpPr>
            <a:spLocks noGrp="1"/>
          </p:cNvSpPr>
          <p:nvPr>
            <p:ph type="title"/>
          </p:nvPr>
        </p:nvSpPr>
        <p:spPr/>
        <p:txBody>
          <a:bodyPr>
            <a:normAutofit/>
          </a:bodyPr>
          <a:lstStyle/>
          <a:p>
            <a:r>
              <a:rPr lang="en-US" sz="3600" dirty="0"/>
              <a:t>How LLM Operators Execute: llm_filter</a:t>
            </a:r>
            <a:endParaRPr lang="en-CN" sz="3600" dirty="0"/>
          </a:p>
        </p:txBody>
      </p:sp>
      <p:graphicFrame>
        <p:nvGraphicFramePr>
          <p:cNvPr id="4" name="Table 3">
            <a:extLst>
              <a:ext uri="{FF2B5EF4-FFF2-40B4-BE49-F238E27FC236}">
                <a16:creationId xmlns:a16="http://schemas.microsoft.com/office/drawing/2014/main" id="{B8F16DC7-47D4-85E1-D5AD-1ACA6D530D6F}"/>
              </a:ext>
            </a:extLst>
          </p:cNvPr>
          <p:cNvGraphicFramePr>
            <a:graphicFrameLocks noGrp="1"/>
          </p:cNvGraphicFramePr>
          <p:nvPr/>
        </p:nvGraphicFramePr>
        <p:xfrm>
          <a:off x="455998" y="1989542"/>
          <a:ext cx="4247977" cy="1463040"/>
        </p:xfrm>
        <a:graphic>
          <a:graphicData uri="http://schemas.openxmlformats.org/drawingml/2006/table">
            <a:tbl>
              <a:tblPr firstRow="1" bandRow="1">
                <a:tableStyleId>{7DF18680-E054-41AD-8BC1-D1AEF772440D}</a:tableStyleId>
              </a:tblPr>
              <a:tblGrid>
                <a:gridCol w="486682">
                  <a:extLst>
                    <a:ext uri="{9D8B030D-6E8A-4147-A177-3AD203B41FA5}">
                      <a16:colId xmlns:a16="http://schemas.microsoft.com/office/drawing/2014/main" val="2876604098"/>
                    </a:ext>
                  </a:extLst>
                </a:gridCol>
                <a:gridCol w="1120644">
                  <a:extLst>
                    <a:ext uri="{9D8B030D-6E8A-4147-A177-3AD203B41FA5}">
                      <a16:colId xmlns:a16="http://schemas.microsoft.com/office/drawing/2014/main" val="3233924136"/>
                    </a:ext>
                  </a:extLst>
                </a:gridCol>
                <a:gridCol w="1210668">
                  <a:extLst>
                    <a:ext uri="{9D8B030D-6E8A-4147-A177-3AD203B41FA5}">
                      <a16:colId xmlns:a16="http://schemas.microsoft.com/office/drawing/2014/main" val="2632591139"/>
                    </a:ext>
                  </a:extLst>
                </a:gridCol>
                <a:gridCol w="715705">
                  <a:extLst>
                    <a:ext uri="{9D8B030D-6E8A-4147-A177-3AD203B41FA5}">
                      <a16:colId xmlns:a16="http://schemas.microsoft.com/office/drawing/2014/main" val="1259363750"/>
                    </a:ext>
                  </a:extLst>
                </a:gridCol>
                <a:gridCol w="714278">
                  <a:extLst>
                    <a:ext uri="{9D8B030D-6E8A-4147-A177-3AD203B41FA5}">
                      <a16:colId xmlns:a16="http://schemas.microsoft.com/office/drawing/2014/main" val="3619293133"/>
                    </a:ext>
                  </a:extLst>
                </a:gridCol>
              </a:tblGrid>
              <a:tr h="243606">
                <a:tc>
                  <a:txBody>
                    <a:bodyPr/>
                    <a:lstStyle/>
                    <a:p>
                      <a:r>
                        <a:rPr lang="en-CN" sz="1200" dirty="0"/>
                        <a:t>ID</a:t>
                      </a:r>
                    </a:p>
                  </a:txBody>
                  <a:tcPr/>
                </a:tc>
                <a:tc>
                  <a:txBody>
                    <a:bodyPr/>
                    <a:lstStyle/>
                    <a:p>
                      <a:r>
                        <a:rPr lang="en-CN" sz="1200" dirty="0"/>
                        <a:t>Name</a:t>
                      </a:r>
                    </a:p>
                  </a:txBody>
                  <a:tcPr/>
                </a:tc>
                <a:tc>
                  <a:txBody>
                    <a:bodyPr/>
                    <a:lstStyle/>
                    <a:p>
                      <a:r>
                        <a:rPr lang="en-CN" sz="1200" dirty="0"/>
                        <a:t>Category</a:t>
                      </a:r>
                    </a:p>
                  </a:txBody>
                  <a:tcPr/>
                </a:tc>
                <a:tc>
                  <a:txBody>
                    <a:bodyPr/>
                    <a:lstStyle/>
                    <a:p>
                      <a:r>
                        <a:rPr lang="en-CN" sz="1200" dirty="0"/>
                        <a:t>Price</a:t>
                      </a:r>
                    </a:p>
                  </a:txBody>
                  <a:tcPr/>
                </a:tc>
                <a:tc>
                  <a:txBody>
                    <a:bodyPr/>
                    <a:lstStyle/>
                    <a:p>
                      <a:r>
                        <a:rPr lang="en-CN" sz="1200" dirty="0"/>
                        <a:t>Sales</a:t>
                      </a:r>
                    </a:p>
                  </a:txBody>
                  <a:tcPr/>
                </a:tc>
                <a:extLst>
                  <a:ext uri="{0D108BD9-81ED-4DB2-BD59-A6C34878D82A}">
                    <a16:rowId xmlns:a16="http://schemas.microsoft.com/office/drawing/2014/main" val="649863274"/>
                  </a:ext>
                </a:extLst>
              </a:tr>
              <a:tr h="243606">
                <a:tc>
                  <a:txBody>
                    <a:bodyPr/>
                    <a:lstStyle/>
                    <a:p>
                      <a:r>
                        <a:rPr lang="en-CN" sz="1200" dirty="0"/>
                        <a:t>101</a:t>
                      </a:r>
                    </a:p>
                  </a:txBody>
                  <a:tcPr/>
                </a:tc>
                <a:tc>
                  <a:txBody>
                    <a:bodyPr/>
                    <a:lstStyle/>
                    <a:p>
                      <a:r>
                        <a:rPr lang="en-CN" sz="1200" dirty="0"/>
                        <a:t>Laptop</a:t>
                      </a:r>
                    </a:p>
                  </a:txBody>
                  <a:tcPr/>
                </a:tc>
                <a:tc>
                  <a:txBody>
                    <a:bodyPr/>
                    <a:lstStyle/>
                    <a:p>
                      <a:r>
                        <a:rPr lang="en-CN" sz="1200" dirty="0"/>
                        <a:t>Electronics</a:t>
                      </a:r>
                    </a:p>
                  </a:txBody>
                  <a:tcPr/>
                </a:tc>
                <a:tc>
                  <a:txBody>
                    <a:bodyPr/>
                    <a:lstStyle/>
                    <a:p>
                      <a:r>
                        <a:rPr lang="en-CN" sz="1200" dirty="0"/>
                        <a:t>999.00</a:t>
                      </a:r>
                    </a:p>
                  </a:txBody>
                  <a:tcPr/>
                </a:tc>
                <a:tc>
                  <a:txBody>
                    <a:bodyPr/>
                    <a:lstStyle/>
                    <a:p>
                      <a:r>
                        <a:rPr lang="en-CN" sz="1200" dirty="0"/>
                        <a:t>100</a:t>
                      </a:r>
                    </a:p>
                  </a:txBody>
                  <a:tcPr/>
                </a:tc>
                <a:extLst>
                  <a:ext uri="{0D108BD9-81ED-4DB2-BD59-A6C34878D82A}">
                    <a16:rowId xmlns:a16="http://schemas.microsoft.com/office/drawing/2014/main" val="564074603"/>
                  </a:ext>
                </a:extLst>
              </a:tr>
              <a:tr h="243606">
                <a:tc>
                  <a:txBody>
                    <a:bodyPr/>
                    <a:lstStyle/>
                    <a:p>
                      <a:r>
                        <a:rPr lang="en-CN" sz="1200" dirty="0"/>
                        <a:t>102</a:t>
                      </a:r>
                    </a:p>
                  </a:txBody>
                  <a:tcPr/>
                </a:tc>
                <a:tc>
                  <a:txBody>
                    <a:bodyPr/>
                    <a:lstStyle/>
                    <a:p>
                      <a:r>
                        <a:rPr lang="en-US" sz="1200" dirty="0"/>
                        <a:t>WIFI Router</a:t>
                      </a:r>
                    </a:p>
                  </a:txBody>
                  <a:tcPr/>
                </a:tc>
                <a:tc>
                  <a:txBody>
                    <a:bodyPr/>
                    <a:lstStyle/>
                    <a:p>
                      <a:r>
                        <a:rPr lang="en-CN" sz="1200" dirty="0"/>
                        <a:t>Electronics</a:t>
                      </a:r>
                    </a:p>
                  </a:txBody>
                  <a:tcPr/>
                </a:tc>
                <a:tc>
                  <a:txBody>
                    <a:bodyPr/>
                    <a:lstStyle/>
                    <a:p>
                      <a:r>
                        <a:rPr lang="en-CN" sz="1200" dirty="0"/>
                        <a:t>59.00</a:t>
                      </a:r>
                    </a:p>
                  </a:txBody>
                  <a:tcPr/>
                </a:tc>
                <a:tc>
                  <a:txBody>
                    <a:bodyPr/>
                    <a:lstStyle/>
                    <a:p>
                      <a:r>
                        <a:rPr lang="en-CN" sz="1200" dirty="0"/>
                        <a:t>1000</a:t>
                      </a:r>
                    </a:p>
                  </a:txBody>
                  <a:tcPr/>
                </a:tc>
                <a:extLst>
                  <a:ext uri="{0D108BD9-81ED-4DB2-BD59-A6C34878D82A}">
                    <a16:rowId xmlns:a16="http://schemas.microsoft.com/office/drawing/2014/main" val="788021495"/>
                  </a:ext>
                </a:extLst>
              </a:tr>
              <a:tr h="243606">
                <a:tc>
                  <a:txBody>
                    <a:bodyPr/>
                    <a:lstStyle/>
                    <a:p>
                      <a:r>
                        <a:rPr lang="en-CN" sz="1200" dirty="0"/>
                        <a:t>103</a:t>
                      </a:r>
                    </a:p>
                  </a:txBody>
                  <a:tcPr/>
                </a:tc>
                <a:tc>
                  <a:txBody>
                    <a:bodyPr/>
                    <a:lstStyle/>
                    <a:p>
                      <a:r>
                        <a:rPr lang="en-CN" sz="1200" dirty="0"/>
                        <a:t>Desk Chair</a:t>
                      </a:r>
                    </a:p>
                  </a:txBody>
                  <a:tcPr/>
                </a:tc>
                <a:tc>
                  <a:txBody>
                    <a:bodyPr/>
                    <a:lstStyle/>
                    <a:p>
                      <a:r>
                        <a:rPr lang="en-CN" sz="1200" dirty="0"/>
                        <a:t>Furniture</a:t>
                      </a:r>
                    </a:p>
                  </a:txBody>
                  <a:tcPr/>
                </a:tc>
                <a:tc>
                  <a:txBody>
                    <a:bodyPr/>
                    <a:lstStyle/>
                    <a:p>
                      <a:r>
                        <a:rPr lang="en-CN" sz="1200" dirty="0"/>
                        <a:t>199.00</a:t>
                      </a:r>
                    </a:p>
                  </a:txBody>
                  <a:tcPr/>
                </a:tc>
                <a:tc>
                  <a:txBody>
                    <a:bodyPr/>
                    <a:lstStyle/>
                    <a:p>
                      <a:r>
                        <a:rPr lang="en-CN" sz="1200" dirty="0"/>
                        <a:t>300</a:t>
                      </a:r>
                    </a:p>
                  </a:txBody>
                  <a:tcPr/>
                </a:tc>
                <a:extLst>
                  <a:ext uri="{0D108BD9-81ED-4DB2-BD59-A6C34878D82A}">
                    <a16:rowId xmlns:a16="http://schemas.microsoft.com/office/drawing/2014/main" val="3817343608"/>
                  </a:ext>
                </a:extLst>
              </a:tr>
            </a:tbl>
          </a:graphicData>
        </a:graphic>
      </p:graphicFrame>
      <p:sp>
        <p:nvSpPr>
          <p:cNvPr id="5" name="TextBox 4">
            <a:extLst>
              <a:ext uri="{FF2B5EF4-FFF2-40B4-BE49-F238E27FC236}">
                <a16:creationId xmlns:a16="http://schemas.microsoft.com/office/drawing/2014/main" id="{DB488B78-1184-C69E-DA5E-926226C4F12F}"/>
              </a:ext>
            </a:extLst>
          </p:cNvPr>
          <p:cNvSpPr txBox="1"/>
          <p:nvPr/>
        </p:nvSpPr>
        <p:spPr>
          <a:xfrm>
            <a:off x="1823219" y="1698559"/>
            <a:ext cx="1397947" cy="307777"/>
          </a:xfrm>
          <a:prstGeom prst="rect">
            <a:avLst/>
          </a:prstGeom>
          <a:noFill/>
        </p:spPr>
        <p:txBody>
          <a:bodyPr wrap="none" rtlCol="0">
            <a:spAutoFit/>
          </a:bodyPr>
          <a:lstStyle/>
          <a:p>
            <a:r>
              <a:rPr lang="en-CN" sz="1400" dirty="0"/>
              <a:t>Product Table</a:t>
            </a:r>
          </a:p>
        </p:txBody>
      </p:sp>
      <p:sp>
        <p:nvSpPr>
          <p:cNvPr id="9" name="TextBox 8">
            <a:extLst>
              <a:ext uri="{FF2B5EF4-FFF2-40B4-BE49-F238E27FC236}">
                <a16:creationId xmlns:a16="http://schemas.microsoft.com/office/drawing/2014/main" id="{8FFD67F3-D374-25B2-DF9E-58C706450CA1}"/>
              </a:ext>
            </a:extLst>
          </p:cNvPr>
          <p:cNvSpPr txBox="1"/>
          <p:nvPr/>
        </p:nvSpPr>
        <p:spPr>
          <a:xfrm>
            <a:off x="4588386" y="1816008"/>
            <a:ext cx="1072656" cy="461665"/>
          </a:xfrm>
          <a:prstGeom prst="rect">
            <a:avLst/>
          </a:prstGeom>
          <a:noFill/>
        </p:spPr>
        <p:txBody>
          <a:bodyPr wrap="square" rtlCol="0">
            <a:spAutoFit/>
          </a:bodyPr>
          <a:lstStyle/>
          <a:p>
            <a:pPr algn="ctr"/>
            <a:r>
              <a:rPr lang="en-CN" sz="1200" dirty="0"/>
              <a:t>Tuple-wise prompting</a:t>
            </a:r>
          </a:p>
        </p:txBody>
      </p:sp>
      <p:grpSp>
        <p:nvGrpSpPr>
          <p:cNvPr id="3" name="Group 2">
            <a:extLst>
              <a:ext uri="{FF2B5EF4-FFF2-40B4-BE49-F238E27FC236}">
                <a16:creationId xmlns:a16="http://schemas.microsoft.com/office/drawing/2014/main" id="{F103392E-F313-672C-AAA1-A1C4E46120B1}"/>
              </a:ext>
            </a:extLst>
          </p:cNvPr>
          <p:cNvGrpSpPr/>
          <p:nvPr/>
        </p:nvGrpSpPr>
        <p:grpSpPr>
          <a:xfrm>
            <a:off x="4826524" y="2033293"/>
            <a:ext cx="7200184" cy="584775"/>
            <a:chOff x="4826524" y="1940504"/>
            <a:chExt cx="7200184" cy="584775"/>
          </a:xfrm>
        </p:grpSpPr>
        <p:cxnSp>
          <p:nvCxnSpPr>
            <p:cNvPr id="8" name="Straight Arrow Connector 7">
              <a:extLst>
                <a:ext uri="{FF2B5EF4-FFF2-40B4-BE49-F238E27FC236}">
                  <a16:creationId xmlns:a16="http://schemas.microsoft.com/office/drawing/2014/main" id="{37132DE9-99E3-EE6F-67EB-04D5549B5358}"/>
                </a:ext>
              </a:extLst>
            </p:cNvPr>
            <p:cNvCxnSpPr>
              <a:cxnSpLocks/>
            </p:cNvCxnSpPr>
            <p:nvPr/>
          </p:nvCxnSpPr>
          <p:spPr>
            <a:xfrm>
              <a:off x="4826524" y="2271859"/>
              <a:ext cx="593888"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729F573D-B2D1-A6B4-7204-D4CA85131ED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93056" y="2028448"/>
              <a:ext cx="397289" cy="397289"/>
            </a:xfrm>
            <a:prstGeom prst="rect">
              <a:avLst/>
            </a:prstGeom>
          </p:spPr>
        </p:pic>
        <p:sp>
          <p:nvSpPr>
            <p:cNvPr id="11" name="TextBox 10">
              <a:extLst>
                <a:ext uri="{FF2B5EF4-FFF2-40B4-BE49-F238E27FC236}">
                  <a16:creationId xmlns:a16="http://schemas.microsoft.com/office/drawing/2014/main" id="{DD6BE531-92E2-7FFB-4B33-C8D8E37DA74E}"/>
                </a:ext>
              </a:extLst>
            </p:cNvPr>
            <p:cNvSpPr txBox="1"/>
            <p:nvPr/>
          </p:nvSpPr>
          <p:spPr>
            <a:xfrm>
              <a:off x="6032331" y="1940504"/>
              <a:ext cx="5994377" cy="584775"/>
            </a:xfrm>
            <a:prstGeom prst="rect">
              <a:avLst/>
            </a:prstGeom>
            <a:noFill/>
          </p:spPr>
          <p:txBody>
            <a:bodyPr wrap="square" rtlCol="0">
              <a:spAutoFit/>
            </a:bodyPr>
            <a:lstStyle/>
            <a:p>
              <a:r>
                <a:rPr lang="en-CN" sz="1600" dirty="0"/>
                <a:t>Is {laptop} a technical product? </a:t>
              </a:r>
              <a:r>
                <a:rPr lang="en-US" sz="1600" dirty="0">
                  <a:solidFill>
                    <a:srgbClr val="625DEC"/>
                  </a:solidFill>
                </a:rPr>
                <a:t>Explain your reasoning</a:t>
              </a:r>
              <a:r>
                <a:rPr lang="en-US" sz="1600" dirty="0"/>
                <a:t>, and end your response with either “yes” or “no.”</a:t>
              </a:r>
              <a:endParaRPr lang="en-CN" sz="1600" dirty="0"/>
            </a:p>
          </p:txBody>
        </p:sp>
      </p:grpSp>
      <p:sp>
        <p:nvSpPr>
          <p:cNvPr id="13" name="TextBox 12">
            <a:extLst>
              <a:ext uri="{FF2B5EF4-FFF2-40B4-BE49-F238E27FC236}">
                <a16:creationId xmlns:a16="http://schemas.microsoft.com/office/drawing/2014/main" id="{92EF605E-4EA7-094A-423F-6F20B7877B86}"/>
              </a:ext>
            </a:extLst>
          </p:cNvPr>
          <p:cNvSpPr txBox="1"/>
          <p:nvPr/>
        </p:nvSpPr>
        <p:spPr>
          <a:xfrm>
            <a:off x="2984281" y="1236438"/>
            <a:ext cx="6099142" cy="369332"/>
          </a:xfrm>
          <a:prstGeom prst="rect">
            <a:avLst/>
          </a:prstGeom>
          <a:noFill/>
        </p:spPr>
        <p:txBody>
          <a:bodyPr wrap="square">
            <a:spAutoFit/>
          </a:bodyPr>
          <a:lstStyle/>
          <a:p>
            <a:r>
              <a:rPr lang="en-US" sz="1800" dirty="0" err="1">
                <a:solidFill>
                  <a:srgbClr val="625DEC"/>
                </a:solidFill>
                <a:latin typeface="Consolas" panose="020B0609020204030204" pitchFamily="49" charset="0"/>
                <a:cs typeface="Consolas" panose="020B0609020204030204" pitchFamily="49" charset="0"/>
              </a:rPr>
              <a:t>llm_filter</a:t>
            </a:r>
            <a:r>
              <a:rPr lang="en-US" sz="1800" dirty="0">
                <a:solidFill>
                  <a:srgbClr val="625DEC"/>
                </a:solidFill>
                <a:latin typeface="Consolas" panose="020B0609020204030204" pitchFamily="49" charset="0"/>
                <a:cs typeface="Consolas" panose="020B0609020204030204" pitchFamily="49" charset="0"/>
              </a:rPr>
              <a:t>(product, 'is a technical product')</a:t>
            </a:r>
          </a:p>
        </p:txBody>
      </p:sp>
      <p:sp>
        <p:nvSpPr>
          <p:cNvPr id="15" name="Slide Number Placeholder 23">
            <a:extLst>
              <a:ext uri="{FF2B5EF4-FFF2-40B4-BE49-F238E27FC236}">
                <a16:creationId xmlns:a16="http://schemas.microsoft.com/office/drawing/2014/main" id="{581A29BF-4352-CCB0-1D2B-F8A43EDD2DFE}"/>
              </a:ext>
            </a:extLst>
          </p:cNvPr>
          <p:cNvSpPr txBox="1">
            <a:spLocks/>
          </p:cNvSpPr>
          <p:nvPr/>
        </p:nvSpPr>
        <p:spPr>
          <a:xfrm>
            <a:off x="8643899" y="6356352"/>
            <a:ext cx="3092100" cy="365125"/>
          </a:xfrm>
          <a:prstGeom prst="rect">
            <a:avLst/>
          </a:prstGeom>
        </p:spPr>
        <p:txBody>
          <a:bodyPr vert="horz" lIns="91440" tIns="45720" rIns="91440" bIns="45720" rtlCol="0" anchor="ctr"/>
          <a:lstStyle>
            <a:defPPr>
              <a:defRPr lang="zh-CN"/>
            </a:defPPr>
            <a:lvl1pPr marL="0" algn="r" defTabSz="914400" rtl="0" eaLnBrk="1" latinLnBrk="0" hangingPunct="1">
              <a:defRPr sz="900" kern="1200">
                <a:solidFill>
                  <a:srgbClr val="00206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FAA6ED-95C3-9546-BFD5-25AB245E25B8}" type="slidenum">
              <a:rPr lang="en-CN" smtClean="0"/>
              <a:pPr/>
              <a:t>12</a:t>
            </a:fld>
            <a:endParaRPr lang="en-CN"/>
          </a:p>
        </p:txBody>
      </p:sp>
      <p:cxnSp>
        <p:nvCxnSpPr>
          <p:cNvPr id="16" name="Straight Arrow Connector 15">
            <a:extLst>
              <a:ext uri="{FF2B5EF4-FFF2-40B4-BE49-F238E27FC236}">
                <a16:creationId xmlns:a16="http://schemas.microsoft.com/office/drawing/2014/main" id="{D80DAE6D-531E-0712-16EB-EE8D2B82ADAD}"/>
              </a:ext>
            </a:extLst>
          </p:cNvPr>
          <p:cNvCxnSpPr>
            <a:cxnSpLocks/>
          </p:cNvCxnSpPr>
          <p:nvPr/>
        </p:nvCxnSpPr>
        <p:spPr>
          <a:xfrm>
            <a:off x="8540665" y="3028485"/>
            <a:ext cx="0" cy="22919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7" name="Table 16">
            <a:extLst>
              <a:ext uri="{FF2B5EF4-FFF2-40B4-BE49-F238E27FC236}">
                <a16:creationId xmlns:a16="http://schemas.microsoft.com/office/drawing/2014/main" id="{89757F59-24C3-1E6F-021F-4CA86F60E14D}"/>
              </a:ext>
            </a:extLst>
          </p:cNvPr>
          <p:cNvGraphicFramePr>
            <a:graphicFrameLocks noGrp="1"/>
          </p:cNvGraphicFramePr>
          <p:nvPr/>
        </p:nvGraphicFramePr>
        <p:xfrm>
          <a:off x="6416676" y="3287308"/>
          <a:ext cx="4247977" cy="731520"/>
        </p:xfrm>
        <a:graphic>
          <a:graphicData uri="http://schemas.openxmlformats.org/drawingml/2006/table">
            <a:tbl>
              <a:tblPr firstRow="1" bandRow="1">
                <a:tableStyleId>{7DF18680-E054-41AD-8BC1-D1AEF772440D}</a:tableStyleId>
              </a:tblPr>
              <a:tblGrid>
                <a:gridCol w="486682">
                  <a:extLst>
                    <a:ext uri="{9D8B030D-6E8A-4147-A177-3AD203B41FA5}">
                      <a16:colId xmlns:a16="http://schemas.microsoft.com/office/drawing/2014/main" val="3509028422"/>
                    </a:ext>
                  </a:extLst>
                </a:gridCol>
                <a:gridCol w="1120644">
                  <a:extLst>
                    <a:ext uri="{9D8B030D-6E8A-4147-A177-3AD203B41FA5}">
                      <a16:colId xmlns:a16="http://schemas.microsoft.com/office/drawing/2014/main" val="2535359598"/>
                    </a:ext>
                  </a:extLst>
                </a:gridCol>
                <a:gridCol w="1210668">
                  <a:extLst>
                    <a:ext uri="{9D8B030D-6E8A-4147-A177-3AD203B41FA5}">
                      <a16:colId xmlns:a16="http://schemas.microsoft.com/office/drawing/2014/main" val="2497751622"/>
                    </a:ext>
                  </a:extLst>
                </a:gridCol>
                <a:gridCol w="715705">
                  <a:extLst>
                    <a:ext uri="{9D8B030D-6E8A-4147-A177-3AD203B41FA5}">
                      <a16:colId xmlns:a16="http://schemas.microsoft.com/office/drawing/2014/main" val="2652420095"/>
                    </a:ext>
                  </a:extLst>
                </a:gridCol>
                <a:gridCol w="714278">
                  <a:extLst>
                    <a:ext uri="{9D8B030D-6E8A-4147-A177-3AD203B41FA5}">
                      <a16:colId xmlns:a16="http://schemas.microsoft.com/office/drawing/2014/main" val="4265108360"/>
                    </a:ext>
                  </a:extLst>
                </a:gridCol>
              </a:tblGrid>
              <a:tr h="243606">
                <a:tc>
                  <a:txBody>
                    <a:bodyPr/>
                    <a:lstStyle/>
                    <a:p>
                      <a:r>
                        <a:rPr lang="en-CN" sz="1200" dirty="0"/>
                        <a:t>ID</a:t>
                      </a:r>
                    </a:p>
                  </a:txBody>
                  <a:tcPr/>
                </a:tc>
                <a:tc>
                  <a:txBody>
                    <a:bodyPr/>
                    <a:lstStyle/>
                    <a:p>
                      <a:r>
                        <a:rPr lang="en-CN" sz="1200" dirty="0"/>
                        <a:t>Name</a:t>
                      </a:r>
                    </a:p>
                  </a:txBody>
                  <a:tcPr/>
                </a:tc>
                <a:tc>
                  <a:txBody>
                    <a:bodyPr/>
                    <a:lstStyle/>
                    <a:p>
                      <a:r>
                        <a:rPr lang="en-CN" sz="1200" dirty="0"/>
                        <a:t>Category</a:t>
                      </a:r>
                    </a:p>
                  </a:txBody>
                  <a:tcPr/>
                </a:tc>
                <a:tc>
                  <a:txBody>
                    <a:bodyPr/>
                    <a:lstStyle/>
                    <a:p>
                      <a:r>
                        <a:rPr lang="en-CN" sz="1200" dirty="0"/>
                        <a:t>Price</a:t>
                      </a:r>
                    </a:p>
                  </a:txBody>
                  <a:tcPr/>
                </a:tc>
                <a:tc>
                  <a:txBody>
                    <a:bodyPr/>
                    <a:lstStyle/>
                    <a:p>
                      <a:r>
                        <a:rPr lang="en-CN" sz="1200" dirty="0"/>
                        <a:t>Sales</a:t>
                      </a:r>
                    </a:p>
                  </a:txBody>
                  <a:tcPr/>
                </a:tc>
                <a:extLst>
                  <a:ext uri="{0D108BD9-81ED-4DB2-BD59-A6C34878D82A}">
                    <a16:rowId xmlns:a16="http://schemas.microsoft.com/office/drawing/2014/main" val="734580790"/>
                  </a:ext>
                </a:extLst>
              </a:tr>
              <a:tr h="243606">
                <a:tc>
                  <a:txBody>
                    <a:bodyPr/>
                    <a:lstStyle/>
                    <a:p>
                      <a:r>
                        <a:rPr lang="en-CN" sz="1200" dirty="0"/>
                        <a:t>101</a:t>
                      </a:r>
                    </a:p>
                  </a:txBody>
                  <a:tcPr/>
                </a:tc>
                <a:tc>
                  <a:txBody>
                    <a:bodyPr/>
                    <a:lstStyle/>
                    <a:p>
                      <a:r>
                        <a:rPr lang="en-CN" sz="1200" dirty="0"/>
                        <a:t>Laptop</a:t>
                      </a:r>
                    </a:p>
                  </a:txBody>
                  <a:tcPr/>
                </a:tc>
                <a:tc>
                  <a:txBody>
                    <a:bodyPr/>
                    <a:lstStyle/>
                    <a:p>
                      <a:r>
                        <a:rPr lang="en-CN" sz="1200" dirty="0"/>
                        <a:t>Electronics</a:t>
                      </a:r>
                    </a:p>
                  </a:txBody>
                  <a:tcPr/>
                </a:tc>
                <a:tc>
                  <a:txBody>
                    <a:bodyPr/>
                    <a:lstStyle/>
                    <a:p>
                      <a:r>
                        <a:rPr lang="en-CN" sz="1200" dirty="0"/>
                        <a:t>999.00</a:t>
                      </a:r>
                    </a:p>
                  </a:txBody>
                  <a:tcPr/>
                </a:tc>
                <a:tc>
                  <a:txBody>
                    <a:bodyPr/>
                    <a:lstStyle/>
                    <a:p>
                      <a:r>
                        <a:rPr lang="en-CN" sz="1200" dirty="0"/>
                        <a:t>100</a:t>
                      </a:r>
                    </a:p>
                  </a:txBody>
                  <a:tcPr/>
                </a:tc>
                <a:extLst>
                  <a:ext uri="{0D108BD9-81ED-4DB2-BD59-A6C34878D82A}">
                    <a16:rowId xmlns:a16="http://schemas.microsoft.com/office/drawing/2014/main" val="3332672356"/>
                  </a:ext>
                </a:extLst>
              </a:tr>
            </a:tbl>
          </a:graphicData>
        </a:graphic>
      </p:graphicFrame>
      <p:cxnSp>
        <p:nvCxnSpPr>
          <p:cNvPr id="18" name="Straight Arrow Connector 17">
            <a:extLst>
              <a:ext uri="{FF2B5EF4-FFF2-40B4-BE49-F238E27FC236}">
                <a16:creationId xmlns:a16="http://schemas.microsoft.com/office/drawing/2014/main" id="{3494B431-DB91-28C3-C30B-66A242D65A14}"/>
              </a:ext>
            </a:extLst>
          </p:cNvPr>
          <p:cNvCxnSpPr>
            <a:cxnSpLocks/>
          </p:cNvCxnSpPr>
          <p:nvPr/>
        </p:nvCxnSpPr>
        <p:spPr>
          <a:xfrm>
            <a:off x="4826524" y="2671804"/>
            <a:ext cx="593888"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C0861B5-4EF7-24B4-ADB1-0376BD6392E8}"/>
              </a:ext>
            </a:extLst>
          </p:cNvPr>
          <p:cNvCxnSpPr>
            <a:cxnSpLocks/>
          </p:cNvCxnSpPr>
          <p:nvPr/>
        </p:nvCxnSpPr>
        <p:spPr>
          <a:xfrm>
            <a:off x="4826524" y="2978961"/>
            <a:ext cx="593888" cy="0"/>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4CB5F0B-3F04-2CEF-896C-14E7AD554343}"/>
              </a:ext>
            </a:extLst>
          </p:cNvPr>
          <p:cNvSpPr txBox="1"/>
          <p:nvPr/>
        </p:nvSpPr>
        <p:spPr>
          <a:xfrm>
            <a:off x="5628453" y="2461386"/>
            <a:ext cx="310276" cy="338554"/>
          </a:xfrm>
          <a:prstGeom prst="rect">
            <a:avLst/>
          </a:prstGeom>
          <a:noFill/>
        </p:spPr>
        <p:txBody>
          <a:bodyPr wrap="square">
            <a:spAutoFit/>
          </a:bodyPr>
          <a:lstStyle/>
          <a:p>
            <a:r>
              <a:rPr lang="en-US" altLang="zh-CN" sz="1600" dirty="0"/>
              <a:t>…</a:t>
            </a:r>
            <a:endParaRPr lang="en-CN" sz="1600" dirty="0"/>
          </a:p>
        </p:txBody>
      </p:sp>
      <p:sp>
        <p:nvSpPr>
          <p:cNvPr id="21" name="TextBox 20">
            <a:extLst>
              <a:ext uri="{FF2B5EF4-FFF2-40B4-BE49-F238E27FC236}">
                <a16:creationId xmlns:a16="http://schemas.microsoft.com/office/drawing/2014/main" id="{7BEFF23A-3523-707B-7561-19F48A04EB2F}"/>
              </a:ext>
            </a:extLst>
          </p:cNvPr>
          <p:cNvSpPr txBox="1"/>
          <p:nvPr/>
        </p:nvSpPr>
        <p:spPr>
          <a:xfrm>
            <a:off x="5636562" y="2748268"/>
            <a:ext cx="310276" cy="338554"/>
          </a:xfrm>
          <a:prstGeom prst="rect">
            <a:avLst/>
          </a:prstGeom>
          <a:noFill/>
        </p:spPr>
        <p:txBody>
          <a:bodyPr wrap="square">
            <a:spAutoFit/>
          </a:bodyPr>
          <a:lstStyle/>
          <a:p>
            <a:r>
              <a:rPr lang="en-US" altLang="zh-CN" sz="1600" dirty="0"/>
              <a:t>…</a:t>
            </a:r>
            <a:endParaRPr lang="en-CN" sz="1600" dirty="0"/>
          </a:p>
        </p:txBody>
      </p:sp>
      <p:sp>
        <p:nvSpPr>
          <p:cNvPr id="22" name="TextBox 21">
            <a:extLst>
              <a:ext uri="{FF2B5EF4-FFF2-40B4-BE49-F238E27FC236}">
                <a16:creationId xmlns:a16="http://schemas.microsoft.com/office/drawing/2014/main" id="{641DB5BE-6534-66D0-35EF-256CC217E109}"/>
              </a:ext>
            </a:extLst>
          </p:cNvPr>
          <p:cNvSpPr txBox="1"/>
          <p:nvPr/>
        </p:nvSpPr>
        <p:spPr>
          <a:xfrm>
            <a:off x="8540664" y="2933079"/>
            <a:ext cx="3605270" cy="338554"/>
          </a:xfrm>
          <a:prstGeom prst="rect">
            <a:avLst/>
          </a:prstGeom>
          <a:noFill/>
        </p:spPr>
        <p:txBody>
          <a:bodyPr wrap="square">
            <a:spAutoFit/>
          </a:bodyPr>
          <a:lstStyle/>
          <a:p>
            <a:r>
              <a:rPr lang="en-US" sz="1600" dirty="0"/>
              <a:t>Filter tuples with a “yes” answer</a:t>
            </a:r>
            <a:endParaRPr lang="en-CN" sz="1600" dirty="0"/>
          </a:p>
        </p:txBody>
      </p:sp>
      <p:sp>
        <p:nvSpPr>
          <p:cNvPr id="3600" name="AlgebraBar"/>
          <p:cNvSpPr/>
          <p:nvPr/>
        </p:nvSpPr>
        <p:spPr>
          <a:xfrm>
            <a:off x="455998" y="4018828"/>
            <a:ext cx="4529659" cy="2124237"/>
          </a:xfrm>
          <a:prstGeom prst="roundRect">
            <a:avLst>
              <a:gd name="adj" fmla="val 16000"/>
            </a:avLst>
          </a:prstGeom>
          <a:solidFill>
            <a:srgbClr val="EDF1F9"/>
          </a:solidFill>
          <a:ln w="12700">
            <a:solidFill>
              <a:srgbClr val="1F3864"/>
            </a:solidFill>
          </a:ln>
        </p:spPr>
        <p:txBody>
          <a:bodyPr wrap="square" lIns="91440" tIns="0" rIns="91440" bIns="0" anchor="ctr">
            <a:normAutofit/>
          </a:bodyPr>
          <a:lstStyle/>
          <a:p>
            <a:pPr marL="0" indent="0" algn="ctr">
              <a:spcAft>
                <a:spcPts val="0"/>
              </a:spcAft>
              <a:buNone/>
            </a:pPr>
            <a:r>
              <a:rPr lang="en-US" sz="2400" b="1" dirty="0">
                <a:solidFill>
                  <a:srgbClr val="1F3864"/>
                </a:solidFill>
              </a:rPr>
              <a:t>σ</a:t>
            </a:r>
            <a:r>
              <a:rPr lang="en-US" sz="1200" b="1" baseline="-25000" dirty="0">
                <a:solidFill>
                  <a:srgbClr val="1F3864"/>
                </a:solidFill>
              </a:rPr>
              <a:t>p</a:t>
            </a:r>
            <a:r>
              <a:rPr lang="en-US" sz="2000" dirty="0"/>
              <a:t>(R)  →  </a:t>
            </a:r>
            <a:r>
              <a:rPr lang="en-US" sz="2400" b="1" dirty="0">
                <a:solidFill>
                  <a:srgbClr val="1F3864"/>
                </a:solidFill>
              </a:rPr>
              <a:t>σ</a:t>
            </a:r>
            <a:r>
              <a:rPr lang="en-US" sz="1600" b="1" baseline="-25000" dirty="0">
                <a:solidFill>
                  <a:srgbClr val="C00000"/>
                </a:solidFill>
              </a:rPr>
              <a:t>LLM⟨t, r⟩</a:t>
            </a:r>
            <a:r>
              <a:rPr lang="en-US" sz="2000" dirty="0"/>
              <a:t>(R)</a:t>
            </a:r>
          </a:p>
          <a:p>
            <a:pPr marL="0" indent="0" algn="ctr">
              <a:spcAft>
                <a:spcPts val="0"/>
              </a:spcAft>
              <a:buNone/>
            </a:pPr>
            <a:r>
              <a:rPr lang="en-US" b="1" i="1" dirty="0">
                <a:solidFill>
                  <a:srgbClr val="C00000"/>
                </a:solidFill>
              </a:rPr>
              <a:t>t</a:t>
            </a:r>
            <a:r>
              <a:rPr lang="en-US" dirty="0"/>
              <a:t> = </a:t>
            </a:r>
            <a:r>
              <a:rPr lang="en-US" sz="1600" dirty="0">
                <a:latin typeface="Consolas"/>
                <a:cs typeface="Consolas"/>
              </a:rPr>
              <a:t>“Is {name} a technical product?”</a:t>
            </a:r>
            <a:r>
              <a:rPr lang="en-US" sz="2000" dirty="0"/>
              <a:t>      </a:t>
            </a:r>
            <a:r>
              <a:rPr lang="en-US" i="1" dirty="0">
                <a:solidFill>
                  <a:srgbClr val="1F3864"/>
                </a:solidFill>
              </a:rPr>
              <a:t>predicate:  exact comparison → NL condition, per tuple</a:t>
            </a:r>
          </a:p>
        </p:txBody>
      </p:sp>
    </p:spTree>
    <p:extLst>
      <p:ext uri="{BB962C8B-B14F-4D97-AF65-F5344CB8AC3E}">
        <p14:creationId xmlns:p14="http://schemas.microsoft.com/office/powerpoint/2010/main" val="732283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8E3E9-DF06-C5F0-4940-58943B0C61BE}"/>
              </a:ext>
            </a:extLst>
          </p:cNvPr>
          <p:cNvSpPr>
            <a:spLocks noGrp="1"/>
          </p:cNvSpPr>
          <p:nvPr>
            <p:ph type="title"/>
          </p:nvPr>
        </p:nvSpPr>
        <p:spPr/>
        <p:txBody>
          <a:bodyPr/>
          <a:lstStyle/>
          <a:p>
            <a:r>
              <a:rPr lang="en-US" dirty="0"/>
              <a:t>More LLM Operators: LLM-Enhanced Join</a:t>
            </a:r>
            <a:endParaRPr lang="en-CN" dirty="0"/>
          </a:p>
        </p:txBody>
      </p:sp>
      <p:sp>
        <p:nvSpPr>
          <p:cNvPr id="3" name="Slide Number Placeholder 2">
            <a:extLst>
              <a:ext uri="{FF2B5EF4-FFF2-40B4-BE49-F238E27FC236}">
                <a16:creationId xmlns:a16="http://schemas.microsoft.com/office/drawing/2014/main" id="{1D3E492A-DF6D-0C53-3D50-6DC782C1D97E}"/>
              </a:ext>
            </a:extLst>
          </p:cNvPr>
          <p:cNvSpPr>
            <a:spLocks noGrp="1"/>
          </p:cNvSpPr>
          <p:nvPr>
            <p:ph type="sldNum" sz="quarter" idx="12"/>
          </p:nvPr>
        </p:nvSpPr>
        <p:spPr/>
        <p:txBody>
          <a:bodyPr/>
          <a:lstStyle/>
          <a:p>
            <a:fld id="{BCFAA6ED-95C3-9546-BFD5-25AB245E25B8}" type="slidenum">
              <a:rPr lang="en-CN" smtClean="0"/>
              <a:t>13</a:t>
            </a:fld>
            <a:endParaRPr lang="en-CN"/>
          </a:p>
        </p:txBody>
      </p:sp>
      <p:sp>
        <p:nvSpPr>
          <p:cNvPr id="4" name="Content Placeholder 3">
            <a:extLst>
              <a:ext uri="{FF2B5EF4-FFF2-40B4-BE49-F238E27FC236}">
                <a16:creationId xmlns:a16="http://schemas.microsoft.com/office/drawing/2014/main" id="{46BB1434-5F66-27D9-46E2-1E8FE21B2838}"/>
              </a:ext>
            </a:extLst>
          </p:cNvPr>
          <p:cNvSpPr>
            <a:spLocks noGrp="1"/>
          </p:cNvSpPr>
          <p:nvPr>
            <p:ph idx="1"/>
          </p:nvPr>
        </p:nvSpPr>
        <p:spPr/>
        <p:txBody>
          <a:bodyPr/>
          <a:lstStyle/>
          <a:p>
            <a:r>
              <a:rPr lang="en-US" dirty="0"/>
              <a:t>Beyond filtering, many other SQL operators can be enhanced with LLMs.</a:t>
            </a:r>
          </a:p>
          <a:p>
            <a:endParaRPr lang="en-CN" dirty="0"/>
          </a:p>
        </p:txBody>
      </p:sp>
      <p:sp>
        <p:nvSpPr>
          <p:cNvPr id="6" name="TextBox 5">
            <a:extLst>
              <a:ext uri="{FF2B5EF4-FFF2-40B4-BE49-F238E27FC236}">
                <a16:creationId xmlns:a16="http://schemas.microsoft.com/office/drawing/2014/main" id="{E3539D87-6EDD-73B8-9E13-CBE98E6185B0}"/>
              </a:ext>
            </a:extLst>
          </p:cNvPr>
          <p:cNvSpPr txBox="1"/>
          <p:nvPr/>
        </p:nvSpPr>
        <p:spPr>
          <a:xfrm>
            <a:off x="455999" y="2050764"/>
            <a:ext cx="11279999" cy="791820"/>
          </a:xfrm>
          <a:prstGeom prst="rect">
            <a:avLst/>
          </a:prstGeom>
          <a:noFill/>
        </p:spPr>
        <p:txBody>
          <a:bodyPr wrap="square">
            <a:spAutoFit/>
          </a:bodyPr>
          <a:lstStyle/>
          <a:p>
            <a:pPr marR="0" lvl="0" indent="-360000" algn="l" defTabSz="685800" rtl="0" eaLnBrk="1" fontAlgn="auto" latinLnBrk="0" hangingPunct="1">
              <a:lnSpc>
                <a:spcPct val="120000"/>
              </a:lnSpc>
              <a:spcBef>
                <a:spcPts val="2000"/>
              </a:spcBef>
              <a:spcAft>
                <a:spcPts val="0"/>
              </a:spcAft>
              <a:buClrTx/>
              <a:buSzTx/>
              <a:buFont typeface="Wingdings" pitchFamily="2" charset="2"/>
              <a:buNone/>
              <a:tabLst/>
              <a:defRPr/>
            </a:pPr>
            <a:r>
              <a:rPr kumimoji="0" lang="en-US" sz="2000" b="1" i="0" u="none" strike="noStrike" kern="1200" cap="none" spc="0" normalizeH="0" baseline="0" noProof="0" dirty="0">
                <a:ln>
                  <a:noFill/>
                </a:ln>
                <a:solidFill>
                  <a:srgbClr val="002060"/>
                </a:solidFill>
                <a:effectLst/>
                <a:uLnTx/>
                <a:uFillTx/>
                <a:latin typeface="Verdana" panose="020B0604030504040204"/>
                <a:ea typeface="+mn-ea"/>
                <a:cs typeface="+mn-cs"/>
              </a:rPr>
              <a:t>LLM-Enhanced Join:</a:t>
            </a:r>
            <a:r>
              <a:rPr kumimoji="0" lang="en-US" sz="2000" b="0" i="0" u="none" strike="noStrike" kern="1200" cap="none" spc="0" normalizeH="0" baseline="0" noProof="0" dirty="0">
                <a:ln>
                  <a:noFill/>
                </a:ln>
                <a:solidFill>
                  <a:srgbClr val="002060"/>
                </a:solidFill>
                <a:effectLst/>
                <a:uLnTx/>
                <a:uFillTx/>
                <a:latin typeface="Verdana" panose="020B0604030504040204"/>
                <a:ea typeface="+mn-ea"/>
                <a:cs typeface="+mn-cs"/>
              </a:rPr>
              <a:t> Join customer information (left table) with sales revenue (right table) by identifying records that refer to the same company.</a:t>
            </a:r>
          </a:p>
        </p:txBody>
      </p:sp>
      <p:graphicFrame>
        <p:nvGraphicFramePr>
          <p:cNvPr id="7" name="Table 6">
            <a:extLst>
              <a:ext uri="{FF2B5EF4-FFF2-40B4-BE49-F238E27FC236}">
                <a16:creationId xmlns:a16="http://schemas.microsoft.com/office/drawing/2014/main" id="{AC868479-754E-D550-9E18-DDF53C79779F}"/>
              </a:ext>
            </a:extLst>
          </p:cNvPr>
          <p:cNvGraphicFramePr>
            <a:graphicFrameLocks noGrp="1"/>
          </p:cNvGraphicFramePr>
          <p:nvPr>
            <p:extLst>
              <p:ext uri="{D42A27DB-BD31-4B8C-83A1-F6EECF244321}">
                <p14:modId xmlns:p14="http://schemas.microsoft.com/office/powerpoint/2010/main" val="263678438"/>
              </p:ext>
            </p:extLst>
          </p:nvPr>
        </p:nvGraphicFramePr>
        <p:xfrm>
          <a:off x="1066228" y="3159930"/>
          <a:ext cx="4471543" cy="2225040"/>
        </p:xfrm>
        <a:graphic>
          <a:graphicData uri="http://schemas.openxmlformats.org/drawingml/2006/table">
            <a:tbl>
              <a:tblPr firstRow="1" bandRow="1">
                <a:tableStyleId>{7DF18680-E054-41AD-8BC1-D1AEF772440D}</a:tableStyleId>
              </a:tblPr>
              <a:tblGrid>
                <a:gridCol w="1389296">
                  <a:extLst>
                    <a:ext uri="{9D8B030D-6E8A-4147-A177-3AD203B41FA5}">
                      <a16:colId xmlns:a16="http://schemas.microsoft.com/office/drawing/2014/main" val="684582188"/>
                    </a:ext>
                  </a:extLst>
                </a:gridCol>
                <a:gridCol w="3082247">
                  <a:extLst>
                    <a:ext uri="{9D8B030D-6E8A-4147-A177-3AD203B41FA5}">
                      <a16:colId xmlns:a16="http://schemas.microsoft.com/office/drawing/2014/main" val="3467679603"/>
                    </a:ext>
                  </a:extLst>
                </a:gridCol>
              </a:tblGrid>
              <a:tr h="370840">
                <a:tc>
                  <a:txBody>
                    <a:bodyPr/>
                    <a:lstStyle/>
                    <a:p>
                      <a:r>
                        <a:rPr lang="en-CN" sz="1400" dirty="0"/>
                        <a:t>CustomerID</a:t>
                      </a:r>
                    </a:p>
                  </a:txBody>
                  <a:tcPr/>
                </a:tc>
                <a:tc>
                  <a:txBody>
                    <a:bodyPr/>
                    <a:lstStyle/>
                    <a:p>
                      <a:r>
                        <a:rPr lang="en-CN" sz="1400" dirty="0"/>
                        <a:t>CompanyName</a:t>
                      </a:r>
                    </a:p>
                  </a:txBody>
                  <a:tcPr/>
                </a:tc>
                <a:extLst>
                  <a:ext uri="{0D108BD9-81ED-4DB2-BD59-A6C34878D82A}">
                    <a16:rowId xmlns:a16="http://schemas.microsoft.com/office/drawing/2014/main" val="1373498874"/>
                  </a:ext>
                </a:extLst>
              </a:tr>
              <a:tr h="370840">
                <a:tc>
                  <a:txBody>
                    <a:bodyPr/>
                    <a:lstStyle/>
                    <a:p>
                      <a:r>
                        <a:rPr lang="en-CN" sz="1400" dirty="0"/>
                        <a:t>C101</a:t>
                      </a:r>
                    </a:p>
                  </a:txBody>
                  <a:tcPr/>
                </a:tc>
                <a:tc>
                  <a:txBody>
                    <a:bodyPr/>
                    <a:lstStyle/>
                    <a:p>
                      <a:r>
                        <a:rPr lang="en-CN" sz="1400" dirty="0"/>
                        <a:t>International </a:t>
                      </a:r>
                      <a:r>
                        <a:rPr lang="en-CN" sz="1400"/>
                        <a:t>Business Machine</a:t>
                      </a:r>
                      <a:r>
                        <a:rPr lang="en-US" altLang="zh-CN" sz="1400" dirty="0"/>
                        <a:t>s</a:t>
                      </a:r>
                      <a:endParaRPr lang="en-CN" sz="1400" dirty="0"/>
                    </a:p>
                  </a:txBody>
                  <a:tcPr/>
                </a:tc>
                <a:extLst>
                  <a:ext uri="{0D108BD9-81ED-4DB2-BD59-A6C34878D82A}">
                    <a16:rowId xmlns:a16="http://schemas.microsoft.com/office/drawing/2014/main" val="50630325"/>
                  </a:ext>
                </a:extLst>
              </a:tr>
              <a:tr h="370840">
                <a:tc>
                  <a:txBody>
                    <a:bodyPr/>
                    <a:lstStyle/>
                    <a:p>
                      <a:r>
                        <a:rPr lang="en-CN" sz="1400" dirty="0"/>
                        <a:t>C102</a:t>
                      </a:r>
                    </a:p>
                  </a:txBody>
                  <a:tcPr/>
                </a:tc>
                <a:tc>
                  <a:txBody>
                    <a:bodyPr/>
                    <a:lstStyle/>
                    <a:p>
                      <a:r>
                        <a:rPr lang="en-CN" sz="1400" dirty="0"/>
                        <a:t>Microsoft</a:t>
                      </a:r>
                      <a:r>
                        <a:rPr lang="zh-CN" altLang="en-US" sz="1400" dirty="0"/>
                        <a:t> </a:t>
                      </a:r>
                      <a:r>
                        <a:rPr lang="en-US" altLang="zh-CN" sz="1400" dirty="0"/>
                        <a:t>Corporation</a:t>
                      </a:r>
                      <a:endParaRPr lang="en-CN" sz="1400" dirty="0"/>
                    </a:p>
                  </a:txBody>
                  <a:tcPr/>
                </a:tc>
                <a:extLst>
                  <a:ext uri="{0D108BD9-81ED-4DB2-BD59-A6C34878D82A}">
                    <a16:rowId xmlns:a16="http://schemas.microsoft.com/office/drawing/2014/main" val="4234708644"/>
                  </a:ext>
                </a:extLst>
              </a:tr>
              <a:tr h="370840">
                <a:tc>
                  <a:txBody>
                    <a:bodyPr/>
                    <a:lstStyle/>
                    <a:p>
                      <a:r>
                        <a:rPr lang="en-CN" sz="1400" dirty="0"/>
                        <a:t>C103</a:t>
                      </a:r>
                    </a:p>
                  </a:txBody>
                  <a:tcPr/>
                </a:tc>
                <a:tc>
                  <a:txBody>
                    <a:bodyPr/>
                    <a:lstStyle/>
                    <a:p>
                      <a:r>
                        <a:rPr lang="en-CN" sz="1400" dirty="0"/>
                        <a:t>Google LLC</a:t>
                      </a:r>
                    </a:p>
                  </a:txBody>
                  <a:tcPr/>
                </a:tc>
                <a:extLst>
                  <a:ext uri="{0D108BD9-81ED-4DB2-BD59-A6C34878D82A}">
                    <a16:rowId xmlns:a16="http://schemas.microsoft.com/office/drawing/2014/main" val="664573943"/>
                  </a:ext>
                </a:extLst>
              </a:tr>
              <a:tr h="370840">
                <a:tc>
                  <a:txBody>
                    <a:bodyPr/>
                    <a:lstStyle/>
                    <a:p>
                      <a:r>
                        <a:rPr lang="en-CN" sz="1400" dirty="0"/>
                        <a:t>C104</a:t>
                      </a:r>
                    </a:p>
                  </a:txBody>
                  <a:tcPr/>
                </a:tc>
                <a:tc>
                  <a:txBody>
                    <a:bodyPr/>
                    <a:lstStyle/>
                    <a:p>
                      <a:r>
                        <a:rPr lang="en-US" sz="1400" dirty="0"/>
                        <a:t>Proctor</a:t>
                      </a:r>
                      <a:r>
                        <a:rPr lang="en-CN" sz="1400"/>
                        <a:t> &amp; </a:t>
                      </a:r>
                      <a:r>
                        <a:rPr lang="en-US" sz="1400" dirty="0"/>
                        <a:t>Gamble</a:t>
                      </a:r>
                      <a:endParaRPr lang="en-CN" sz="1400" dirty="0"/>
                    </a:p>
                  </a:txBody>
                  <a:tcPr/>
                </a:tc>
                <a:extLst>
                  <a:ext uri="{0D108BD9-81ED-4DB2-BD59-A6C34878D82A}">
                    <a16:rowId xmlns:a16="http://schemas.microsoft.com/office/drawing/2014/main" val="1788123469"/>
                  </a:ext>
                </a:extLst>
              </a:tr>
              <a:tr h="370840">
                <a:tc>
                  <a:txBody>
                    <a:bodyPr/>
                    <a:lstStyle/>
                    <a:p>
                      <a:r>
                        <a:rPr lang="en-CN" sz="1400" dirty="0"/>
                        <a:t>C105</a:t>
                      </a:r>
                    </a:p>
                  </a:txBody>
                  <a:tcPr/>
                </a:tc>
                <a:tc>
                  <a:txBody>
                    <a:bodyPr/>
                    <a:lstStyle/>
                    <a:p>
                      <a:r>
                        <a:rPr lang="en-CN" sz="1400" dirty="0"/>
                        <a:t>Deloitte Consulting LLP</a:t>
                      </a:r>
                    </a:p>
                  </a:txBody>
                  <a:tcPr/>
                </a:tc>
                <a:extLst>
                  <a:ext uri="{0D108BD9-81ED-4DB2-BD59-A6C34878D82A}">
                    <a16:rowId xmlns:a16="http://schemas.microsoft.com/office/drawing/2014/main" val="1799916860"/>
                  </a:ext>
                </a:extLst>
              </a:tr>
            </a:tbl>
          </a:graphicData>
        </a:graphic>
      </p:graphicFrame>
      <p:graphicFrame>
        <p:nvGraphicFramePr>
          <p:cNvPr id="8" name="Table 7">
            <a:extLst>
              <a:ext uri="{FF2B5EF4-FFF2-40B4-BE49-F238E27FC236}">
                <a16:creationId xmlns:a16="http://schemas.microsoft.com/office/drawing/2014/main" id="{47CF47CB-3E1C-7C4F-35EA-E45993178CAE}"/>
              </a:ext>
            </a:extLst>
          </p:cNvPr>
          <p:cNvGraphicFramePr>
            <a:graphicFrameLocks noGrp="1"/>
          </p:cNvGraphicFramePr>
          <p:nvPr/>
        </p:nvGraphicFramePr>
        <p:xfrm>
          <a:off x="6780944" y="3159930"/>
          <a:ext cx="4755792" cy="2225040"/>
        </p:xfrm>
        <a:graphic>
          <a:graphicData uri="http://schemas.openxmlformats.org/drawingml/2006/table">
            <a:tbl>
              <a:tblPr firstRow="1" bandRow="1">
                <a:tableStyleId>{21E4AEA4-8DFA-4A89-87EB-49C32662AFE0}</a:tableStyleId>
              </a:tblPr>
              <a:tblGrid>
                <a:gridCol w="1006867">
                  <a:extLst>
                    <a:ext uri="{9D8B030D-6E8A-4147-A177-3AD203B41FA5}">
                      <a16:colId xmlns:a16="http://schemas.microsoft.com/office/drawing/2014/main" val="1003845548"/>
                    </a:ext>
                  </a:extLst>
                </a:gridCol>
                <a:gridCol w="1859623">
                  <a:extLst>
                    <a:ext uri="{9D8B030D-6E8A-4147-A177-3AD203B41FA5}">
                      <a16:colId xmlns:a16="http://schemas.microsoft.com/office/drawing/2014/main" val="41587972"/>
                    </a:ext>
                  </a:extLst>
                </a:gridCol>
                <a:gridCol w="1889302">
                  <a:extLst>
                    <a:ext uri="{9D8B030D-6E8A-4147-A177-3AD203B41FA5}">
                      <a16:colId xmlns:a16="http://schemas.microsoft.com/office/drawing/2014/main" val="1670090408"/>
                    </a:ext>
                  </a:extLst>
                </a:gridCol>
              </a:tblGrid>
              <a:tr h="370840">
                <a:tc>
                  <a:txBody>
                    <a:bodyPr/>
                    <a:lstStyle/>
                    <a:p>
                      <a:r>
                        <a:rPr lang="en-CN" sz="1400" dirty="0"/>
                        <a:t>SaleID</a:t>
                      </a:r>
                    </a:p>
                  </a:txBody>
                  <a:tcPr/>
                </a:tc>
                <a:tc>
                  <a:txBody>
                    <a:bodyPr/>
                    <a:lstStyle/>
                    <a:p>
                      <a:r>
                        <a:rPr lang="en-CN" sz="1400" dirty="0"/>
                        <a:t>ClientName</a:t>
                      </a:r>
                    </a:p>
                  </a:txBody>
                  <a:tcPr/>
                </a:tc>
                <a:tc>
                  <a:txBody>
                    <a:bodyPr/>
                    <a:lstStyle/>
                    <a:p>
                      <a:r>
                        <a:rPr lang="en-CN" sz="1400" dirty="0"/>
                        <a:t>Revenue</a:t>
                      </a:r>
                    </a:p>
                  </a:txBody>
                  <a:tcPr/>
                </a:tc>
                <a:extLst>
                  <a:ext uri="{0D108BD9-81ED-4DB2-BD59-A6C34878D82A}">
                    <a16:rowId xmlns:a16="http://schemas.microsoft.com/office/drawing/2014/main" val="277830962"/>
                  </a:ext>
                </a:extLst>
              </a:tr>
              <a:tr h="370840">
                <a:tc>
                  <a:txBody>
                    <a:bodyPr/>
                    <a:lstStyle/>
                    <a:p>
                      <a:r>
                        <a:rPr lang="en-CN" sz="1400" dirty="0"/>
                        <a:t>S001</a:t>
                      </a:r>
                    </a:p>
                  </a:txBody>
                  <a:tcPr/>
                </a:tc>
                <a:tc>
                  <a:txBody>
                    <a:bodyPr/>
                    <a:lstStyle/>
                    <a:p>
                      <a:r>
                        <a:rPr lang="en-CN" sz="1400" dirty="0"/>
                        <a:t>IBM</a:t>
                      </a:r>
                    </a:p>
                  </a:txBody>
                  <a:tcPr/>
                </a:tc>
                <a:tc>
                  <a:txBody>
                    <a:bodyPr/>
                    <a:lstStyle/>
                    <a:p>
                      <a:r>
                        <a:rPr lang="en-CN" sz="1400" dirty="0"/>
                        <a:t>500,000</a:t>
                      </a:r>
                    </a:p>
                  </a:txBody>
                  <a:tcPr/>
                </a:tc>
                <a:extLst>
                  <a:ext uri="{0D108BD9-81ED-4DB2-BD59-A6C34878D82A}">
                    <a16:rowId xmlns:a16="http://schemas.microsoft.com/office/drawing/2014/main" val="368791422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CN" sz="1400" dirty="0"/>
                        <a:t>S002</a:t>
                      </a:r>
                    </a:p>
                  </a:txBody>
                  <a:tcPr/>
                </a:tc>
                <a:tc>
                  <a:txBody>
                    <a:bodyPr/>
                    <a:lstStyle/>
                    <a:p>
                      <a:r>
                        <a:rPr lang="en-CN" sz="1400" dirty="0"/>
                        <a:t>Microsoft Corp.</a:t>
                      </a:r>
                    </a:p>
                  </a:txBody>
                  <a:tcPr/>
                </a:tc>
                <a:tc>
                  <a:txBody>
                    <a:bodyPr/>
                    <a:lstStyle/>
                    <a:p>
                      <a:r>
                        <a:rPr lang="en-CN" sz="1400" dirty="0"/>
                        <a:t>1,200,000</a:t>
                      </a:r>
                    </a:p>
                  </a:txBody>
                  <a:tcPr/>
                </a:tc>
                <a:extLst>
                  <a:ext uri="{0D108BD9-81ED-4DB2-BD59-A6C34878D82A}">
                    <a16:rowId xmlns:a16="http://schemas.microsoft.com/office/drawing/2014/main" val="27282006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CN" sz="1400" dirty="0"/>
                        <a:t>S003</a:t>
                      </a:r>
                    </a:p>
                  </a:txBody>
                  <a:tcPr/>
                </a:tc>
                <a:tc>
                  <a:txBody>
                    <a:bodyPr/>
                    <a:lstStyle/>
                    <a:p>
                      <a:r>
                        <a:rPr lang="en-CN" sz="1400" dirty="0"/>
                        <a:t>Google Inc.</a:t>
                      </a:r>
                    </a:p>
                  </a:txBody>
                  <a:tcPr/>
                </a:tc>
                <a:tc>
                  <a:txBody>
                    <a:bodyPr/>
                    <a:lstStyle/>
                    <a:p>
                      <a:r>
                        <a:rPr lang="en-CN" sz="1400" dirty="0"/>
                        <a:t>700,000</a:t>
                      </a:r>
                    </a:p>
                  </a:txBody>
                  <a:tcPr/>
                </a:tc>
                <a:extLst>
                  <a:ext uri="{0D108BD9-81ED-4DB2-BD59-A6C34878D82A}">
                    <a16:rowId xmlns:a16="http://schemas.microsoft.com/office/drawing/2014/main" val="7394599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CN" sz="1400" dirty="0"/>
                        <a:t>S004</a:t>
                      </a:r>
                    </a:p>
                  </a:txBody>
                  <a:tcPr/>
                </a:tc>
                <a:tc>
                  <a:txBody>
                    <a:bodyPr/>
                    <a:lstStyle/>
                    <a:p>
                      <a:r>
                        <a:rPr lang="en-CN" sz="1400" dirty="0"/>
                        <a:t>P&amp;G</a:t>
                      </a:r>
                    </a:p>
                  </a:txBody>
                  <a:tcPr/>
                </a:tc>
                <a:tc>
                  <a:txBody>
                    <a:bodyPr/>
                    <a:lstStyle/>
                    <a:p>
                      <a:r>
                        <a:rPr lang="en-CN" sz="1400" dirty="0"/>
                        <a:t>1,000,000</a:t>
                      </a:r>
                    </a:p>
                  </a:txBody>
                  <a:tcPr/>
                </a:tc>
                <a:extLst>
                  <a:ext uri="{0D108BD9-81ED-4DB2-BD59-A6C34878D82A}">
                    <a16:rowId xmlns:a16="http://schemas.microsoft.com/office/drawing/2014/main" val="419972211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CN" sz="1400" dirty="0"/>
                        <a:t>S005</a:t>
                      </a:r>
                    </a:p>
                  </a:txBody>
                  <a:tcPr/>
                </a:tc>
                <a:tc>
                  <a:txBody>
                    <a:bodyPr/>
                    <a:lstStyle/>
                    <a:p>
                      <a:r>
                        <a:rPr lang="en-US" sz="1350" kern="1200" dirty="0">
                          <a:solidFill>
                            <a:schemeClr val="dk1"/>
                          </a:solidFill>
                          <a:effectLst/>
                          <a:latin typeface="+mn-lt"/>
                          <a:ea typeface="+mn-ea"/>
                          <a:cs typeface="+mn-cs"/>
                        </a:rPr>
                        <a:t>Reckitt</a:t>
                      </a:r>
                    </a:p>
                  </a:txBody>
                  <a:tcPr/>
                </a:tc>
                <a:tc>
                  <a:txBody>
                    <a:bodyPr/>
                    <a:lstStyle/>
                    <a:p>
                      <a:r>
                        <a:rPr lang="en-CN" sz="1400" dirty="0"/>
                        <a:t>450,000</a:t>
                      </a:r>
                    </a:p>
                  </a:txBody>
                  <a:tcPr/>
                </a:tc>
                <a:extLst>
                  <a:ext uri="{0D108BD9-81ED-4DB2-BD59-A6C34878D82A}">
                    <a16:rowId xmlns:a16="http://schemas.microsoft.com/office/drawing/2014/main" val="378279480"/>
                  </a:ext>
                </a:extLst>
              </a:tr>
            </a:tbl>
          </a:graphicData>
        </a:graphic>
      </p:graphicFrame>
      <p:cxnSp>
        <p:nvCxnSpPr>
          <p:cNvPr id="9" name="Straight Arrow Connector 8">
            <a:extLst>
              <a:ext uri="{FF2B5EF4-FFF2-40B4-BE49-F238E27FC236}">
                <a16:creationId xmlns:a16="http://schemas.microsoft.com/office/drawing/2014/main" id="{141AC926-FBF3-D9A6-E9F6-863CAE1782E5}"/>
              </a:ext>
            </a:extLst>
          </p:cNvPr>
          <p:cNvCxnSpPr/>
          <p:nvPr/>
        </p:nvCxnSpPr>
        <p:spPr>
          <a:xfrm>
            <a:off x="5671335" y="3678148"/>
            <a:ext cx="924674" cy="0"/>
          </a:xfrm>
          <a:prstGeom prst="straightConnector1">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16B16719-57C6-A13D-E1BA-9E874B571B90}"/>
              </a:ext>
            </a:extLst>
          </p:cNvPr>
          <p:cNvCxnSpPr/>
          <p:nvPr/>
        </p:nvCxnSpPr>
        <p:spPr>
          <a:xfrm>
            <a:off x="5669623" y="4077128"/>
            <a:ext cx="924674" cy="0"/>
          </a:xfrm>
          <a:prstGeom prst="straightConnector1">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A985194A-724A-D2E5-54F7-605217AB3B0D}"/>
              </a:ext>
            </a:extLst>
          </p:cNvPr>
          <p:cNvCxnSpPr/>
          <p:nvPr/>
        </p:nvCxnSpPr>
        <p:spPr>
          <a:xfrm>
            <a:off x="5669623" y="4467546"/>
            <a:ext cx="924674" cy="0"/>
          </a:xfrm>
          <a:prstGeom prst="straightConnector1">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6448530-C7DD-CB5D-63FA-725121F176FC}"/>
              </a:ext>
            </a:extLst>
          </p:cNvPr>
          <p:cNvCxnSpPr/>
          <p:nvPr/>
        </p:nvCxnSpPr>
        <p:spPr>
          <a:xfrm>
            <a:off x="5669623" y="4847690"/>
            <a:ext cx="924674" cy="0"/>
          </a:xfrm>
          <a:prstGeom prst="straightConnector1">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3E81BB6-F44A-248A-19D7-23787F598EA3}"/>
              </a:ext>
            </a:extLst>
          </p:cNvPr>
          <p:cNvCxnSpPr>
            <a:cxnSpLocks/>
          </p:cNvCxnSpPr>
          <p:nvPr/>
        </p:nvCxnSpPr>
        <p:spPr>
          <a:xfrm>
            <a:off x="5969285" y="5095982"/>
            <a:ext cx="256854" cy="25685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3449286-30CA-B0F1-BA37-F61C5B7AF763}"/>
              </a:ext>
            </a:extLst>
          </p:cNvPr>
          <p:cNvCxnSpPr>
            <a:cxnSpLocks/>
          </p:cNvCxnSpPr>
          <p:nvPr/>
        </p:nvCxnSpPr>
        <p:spPr>
          <a:xfrm rot="5400000">
            <a:off x="5969285" y="5095982"/>
            <a:ext cx="256854" cy="25685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15" name="Graphic 14">
            <a:extLst>
              <a:ext uri="{FF2B5EF4-FFF2-40B4-BE49-F238E27FC236}">
                <a16:creationId xmlns:a16="http://schemas.microsoft.com/office/drawing/2014/main" id="{84F22111-D458-537F-36FB-7ADC66AE03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26000" y="5515276"/>
            <a:ext cx="540000" cy="540000"/>
          </a:xfrm>
          <a:prstGeom prst="rect">
            <a:avLst/>
          </a:prstGeom>
        </p:spPr>
      </p:pic>
      <p:sp>
        <p:nvSpPr>
          <p:cNvPr id="16" name="TextBox 15">
            <a:extLst>
              <a:ext uri="{FF2B5EF4-FFF2-40B4-BE49-F238E27FC236}">
                <a16:creationId xmlns:a16="http://schemas.microsoft.com/office/drawing/2014/main" id="{52FCD395-4BAF-14CB-C32C-EDDA56CB5C83}"/>
              </a:ext>
            </a:extLst>
          </p:cNvPr>
          <p:cNvSpPr txBox="1"/>
          <p:nvPr/>
        </p:nvSpPr>
        <p:spPr>
          <a:xfrm>
            <a:off x="4595282" y="6006089"/>
            <a:ext cx="3299383" cy="338554"/>
          </a:xfrm>
          <a:prstGeom prst="rect">
            <a:avLst/>
          </a:prstGeom>
          <a:noFill/>
        </p:spPr>
        <p:txBody>
          <a:bodyPr wrap="square">
            <a:spAutoFit/>
          </a:bodyPr>
          <a:lstStyle/>
          <a:p>
            <a:r>
              <a:rPr lang="en-CN" sz="1600" dirty="0">
                <a:solidFill>
                  <a:srgbClr val="FF0000"/>
                </a:solidFill>
                <a:latin typeface="Comic Sans MS" panose="030F0902030302020204" pitchFamily="66" charset="0"/>
              </a:rPr>
              <a:t>LLMs perform fuzzy matching — closing Gap ①.</a:t>
            </a:r>
          </a:p>
        </p:txBody>
      </p:sp>
      <p:pic>
        <p:nvPicPr>
          <p:cNvPr id="17" name="Picture 16">
            <a:extLst>
              <a:ext uri="{FF2B5EF4-FFF2-40B4-BE49-F238E27FC236}">
                <a16:creationId xmlns:a16="http://schemas.microsoft.com/office/drawing/2014/main" id="{C50CDBEA-C956-7584-A418-98EC3D2F07BC}"/>
              </a:ext>
            </a:extLst>
          </p:cNvPr>
          <p:cNvPicPr>
            <a:picLocks noChangeAspect="1"/>
          </p:cNvPicPr>
          <p:nvPr/>
        </p:nvPicPr>
        <p:blipFill>
          <a:blip r:embed="rId4"/>
          <a:stretch>
            <a:fillRect/>
          </a:stretch>
        </p:blipFill>
        <p:spPr>
          <a:xfrm>
            <a:off x="4585180" y="5533276"/>
            <a:ext cx="504000" cy="504000"/>
          </a:xfrm>
          <a:prstGeom prst="rect">
            <a:avLst/>
          </a:prstGeom>
        </p:spPr>
      </p:pic>
      <p:pic>
        <p:nvPicPr>
          <p:cNvPr id="18" name="Graphic 17">
            <a:extLst>
              <a:ext uri="{FF2B5EF4-FFF2-40B4-BE49-F238E27FC236}">
                <a16:creationId xmlns:a16="http://schemas.microsoft.com/office/drawing/2014/main" id="{0EB2B715-BABD-A484-22A4-7266B22C61C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030820" y="5560276"/>
            <a:ext cx="612000" cy="450001"/>
          </a:xfrm>
          <a:prstGeom prst="rect">
            <a:avLst/>
          </a:prstGeom>
        </p:spPr>
      </p:pic>
      <p:pic>
        <p:nvPicPr>
          <p:cNvPr id="19" name="Graphic 18">
            <a:extLst>
              <a:ext uri="{FF2B5EF4-FFF2-40B4-BE49-F238E27FC236}">
                <a16:creationId xmlns:a16="http://schemas.microsoft.com/office/drawing/2014/main" id="{183C1CC2-E1A2-3DC5-395D-471AB740AF0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64410" y="5551276"/>
            <a:ext cx="468000" cy="468000"/>
          </a:xfrm>
          <a:prstGeom prst="rect">
            <a:avLst/>
          </a:prstGeom>
        </p:spPr>
      </p:pic>
      <p:pic>
        <p:nvPicPr>
          <p:cNvPr id="20" name="Graphic 19">
            <a:extLst>
              <a:ext uri="{FF2B5EF4-FFF2-40B4-BE49-F238E27FC236}">
                <a16:creationId xmlns:a16="http://schemas.microsoft.com/office/drawing/2014/main" id="{1B875185-6036-55FB-8C0D-9DBD0E55640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187590" y="5515276"/>
            <a:ext cx="540000" cy="540000"/>
          </a:xfrm>
          <a:prstGeom prst="rect">
            <a:avLst/>
          </a:prstGeom>
        </p:spPr>
      </p:pic>
      <p:sp>
        <p:nvSpPr>
          <p:cNvPr id="3600" name="AlgebraBar"/>
          <p:cNvSpPr/>
          <p:nvPr/>
        </p:nvSpPr>
        <p:spPr>
          <a:xfrm>
            <a:off x="459286" y="5451271"/>
            <a:ext cx="3199639" cy="1270206"/>
          </a:xfrm>
          <a:prstGeom prst="roundRect">
            <a:avLst>
              <a:gd name="adj" fmla="val 16000"/>
            </a:avLst>
          </a:prstGeom>
          <a:solidFill>
            <a:srgbClr val="EDF1F9"/>
          </a:solidFill>
          <a:ln w="12700">
            <a:solidFill>
              <a:srgbClr val="1F3864"/>
            </a:solidFill>
          </a:ln>
        </p:spPr>
        <p:txBody>
          <a:bodyPr wrap="square" lIns="91440" tIns="0" rIns="91440" bIns="0" anchor="ctr">
            <a:normAutofit lnSpcReduction="10000"/>
          </a:bodyPr>
          <a:lstStyle/>
          <a:p>
            <a:pPr marL="0" indent="0" algn="ctr">
              <a:spcAft>
                <a:spcPts val="0"/>
              </a:spcAft>
              <a:buNone/>
            </a:pPr>
            <a:r>
              <a:rPr lang="en-US" b="1" dirty="0">
                <a:solidFill>
                  <a:srgbClr val="1F3864"/>
                </a:solidFill>
              </a:rPr>
              <a:t>R ⋈</a:t>
            </a:r>
            <a:r>
              <a:rPr lang="en-US" sz="1050" b="1" baseline="-25000" dirty="0">
                <a:solidFill>
                  <a:srgbClr val="1F3864"/>
                </a:solidFill>
              </a:rPr>
              <a:t>θ</a:t>
            </a:r>
            <a:r>
              <a:rPr lang="en-US" sz="1600" dirty="0"/>
              <a:t> S  →  R </a:t>
            </a:r>
            <a:r>
              <a:rPr lang="en-US" b="1" dirty="0">
                <a:solidFill>
                  <a:srgbClr val="1F3864"/>
                </a:solidFill>
              </a:rPr>
              <a:t>⋈</a:t>
            </a:r>
            <a:r>
              <a:rPr lang="en-US" sz="1200" b="1" baseline="-25000" dirty="0">
                <a:solidFill>
                  <a:srgbClr val="C00000"/>
                </a:solidFill>
              </a:rPr>
              <a:t>LLM⟨t, r, s⟩</a:t>
            </a:r>
            <a:r>
              <a:rPr lang="en-US" sz="1600" dirty="0"/>
              <a:t> S</a:t>
            </a:r>
          </a:p>
          <a:p>
            <a:pPr marL="0" indent="0" algn="ctr">
              <a:spcAft>
                <a:spcPts val="0"/>
              </a:spcAft>
              <a:buNone/>
            </a:pPr>
            <a:r>
              <a:rPr lang="en-US" sz="1400" b="1" i="1" dirty="0">
                <a:solidFill>
                  <a:srgbClr val="C00000"/>
                </a:solidFill>
              </a:rPr>
              <a:t>t</a:t>
            </a:r>
            <a:r>
              <a:rPr lang="en-US" sz="1400" dirty="0"/>
              <a:t> = </a:t>
            </a:r>
            <a:r>
              <a:rPr lang="en-US" sz="1200" dirty="0">
                <a:latin typeface="Consolas"/>
                <a:cs typeface="Consolas"/>
              </a:rPr>
              <a:t>“Do {r} and {s} name the same company?”</a:t>
            </a:r>
            <a:r>
              <a:rPr lang="en-US" sz="1600" dirty="0"/>
              <a:t> </a:t>
            </a:r>
          </a:p>
          <a:p>
            <a:pPr marL="0" indent="0" algn="ctr">
              <a:spcAft>
                <a:spcPts val="0"/>
              </a:spcAft>
              <a:buNone/>
            </a:pPr>
            <a:r>
              <a:rPr lang="en-US" sz="1400" i="1" dirty="0">
                <a:solidFill>
                  <a:srgbClr val="1F3864"/>
                </a:solidFill>
              </a:rPr>
              <a:t>condition:  key equality → semantic equivalence, on pairs</a:t>
            </a:r>
          </a:p>
        </p:txBody>
      </p:sp>
    </p:spTree>
    <p:extLst>
      <p:ext uri="{BB962C8B-B14F-4D97-AF65-F5344CB8AC3E}">
        <p14:creationId xmlns:p14="http://schemas.microsoft.com/office/powerpoint/2010/main" val="3330051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2E00A-F3C3-56B5-E055-F47A87B8B6B2}"/>
              </a:ext>
            </a:extLst>
          </p:cNvPr>
          <p:cNvSpPr>
            <a:spLocks noGrp="1"/>
          </p:cNvSpPr>
          <p:nvPr>
            <p:ph type="title"/>
          </p:nvPr>
        </p:nvSpPr>
        <p:spPr/>
        <p:txBody>
          <a:bodyPr>
            <a:normAutofit fontScale="90000"/>
          </a:bodyPr>
          <a:lstStyle/>
          <a:p>
            <a:r>
              <a:rPr lang="en-CN" dirty="0"/>
              <a:t>More LLM Operators: LLM-Enhanced OrderBy</a:t>
            </a:r>
          </a:p>
        </p:txBody>
      </p:sp>
      <p:sp>
        <p:nvSpPr>
          <p:cNvPr id="3" name="Slide Number Placeholder 2">
            <a:extLst>
              <a:ext uri="{FF2B5EF4-FFF2-40B4-BE49-F238E27FC236}">
                <a16:creationId xmlns:a16="http://schemas.microsoft.com/office/drawing/2014/main" id="{F3D1366C-3417-DBB9-38B7-A594E3E16D09}"/>
              </a:ext>
            </a:extLst>
          </p:cNvPr>
          <p:cNvSpPr>
            <a:spLocks noGrp="1"/>
          </p:cNvSpPr>
          <p:nvPr>
            <p:ph type="sldNum" sz="quarter" idx="12"/>
          </p:nvPr>
        </p:nvSpPr>
        <p:spPr/>
        <p:txBody>
          <a:bodyPr/>
          <a:lstStyle/>
          <a:p>
            <a:fld id="{BCFAA6ED-95C3-9546-BFD5-25AB245E25B8}" type="slidenum">
              <a:rPr lang="en-CN" smtClean="0"/>
              <a:t>14</a:t>
            </a:fld>
            <a:endParaRPr lang="en-CN"/>
          </a:p>
        </p:txBody>
      </p:sp>
      <p:sp>
        <p:nvSpPr>
          <p:cNvPr id="5" name="Content Placeholder 2">
            <a:extLst>
              <a:ext uri="{FF2B5EF4-FFF2-40B4-BE49-F238E27FC236}">
                <a16:creationId xmlns:a16="http://schemas.microsoft.com/office/drawing/2014/main" id="{285F3007-A27D-0958-98C9-B6082D21B812}"/>
              </a:ext>
            </a:extLst>
          </p:cNvPr>
          <p:cNvSpPr txBox="1">
            <a:spLocks/>
          </p:cNvSpPr>
          <p:nvPr/>
        </p:nvSpPr>
        <p:spPr>
          <a:xfrm>
            <a:off x="455999" y="1440001"/>
            <a:ext cx="11279999" cy="779217"/>
          </a:xfrm>
          <a:prstGeom prst="rect">
            <a:avLst/>
          </a:prstGeom>
        </p:spPr>
        <p:txBody>
          <a:bodyPr/>
          <a:lstStyle>
            <a:lvl1pPr marL="360000" indent="-360000" algn="l" defTabSz="685800" rtl="0" eaLnBrk="1" latinLnBrk="0" hangingPunct="1">
              <a:lnSpc>
                <a:spcPct val="120000"/>
              </a:lnSpc>
              <a:spcBef>
                <a:spcPts val="2000"/>
              </a:spcBef>
              <a:buFont typeface="Wingdings" pitchFamily="2" charset="2"/>
              <a:buChar char="n"/>
              <a:defRPr sz="2000" kern="1200">
                <a:solidFill>
                  <a:srgbClr val="002060"/>
                </a:solidFill>
                <a:latin typeface="+mn-lt"/>
                <a:ea typeface="+mn-ea"/>
                <a:cs typeface="+mn-cs"/>
              </a:defRPr>
            </a:lvl1pPr>
            <a:lvl2pPr marL="720000" indent="-360000" algn="l" defTabSz="685800" rtl="0" eaLnBrk="1" latinLnBrk="0" hangingPunct="1">
              <a:lnSpc>
                <a:spcPct val="120000"/>
              </a:lnSpc>
              <a:spcBef>
                <a:spcPts val="375"/>
              </a:spcBef>
              <a:buFont typeface="Wingdings" pitchFamily="2" charset="2"/>
              <a:buChar char="p"/>
              <a:defRPr sz="2000" kern="1200">
                <a:solidFill>
                  <a:srgbClr val="002060"/>
                </a:solidFill>
                <a:latin typeface="+mn-lt"/>
                <a:ea typeface="+mn-ea"/>
                <a:cs typeface="+mn-cs"/>
              </a:defRPr>
            </a:lvl2pPr>
            <a:lvl3pPr marL="8572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3pPr>
            <a:lvl4pPr marL="12001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4pPr>
            <a:lvl5pPr marL="15430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b="1" dirty="0"/>
              <a:t>LLM-Enhanced </a:t>
            </a:r>
            <a:r>
              <a:rPr lang="en-US" b="1" dirty="0" err="1"/>
              <a:t>OrderBy</a:t>
            </a:r>
            <a:r>
              <a:rPr lang="en-US" dirty="0"/>
              <a:t>: Sort customer reviews of a pizzeria from most positive to most negative.</a:t>
            </a:r>
          </a:p>
          <a:p>
            <a:pPr marL="0" indent="0">
              <a:buNone/>
            </a:pPr>
            <a:endParaRPr lang="en-US" dirty="0"/>
          </a:p>
          <a:p>
            <a:pPr marL="0" indent="0">
              <a:buNone/>
            </a:pPr>
            <a:endParaRPr lang="en-US" dirty="0"/>
          </a:p>
          <a:p>
            <a:endParaRPr lang="en-CN" dirty="0"/>
          </a:p>
        </p:txBody>
      </p:sp>
      <p:graphicFrame>
        <p:nvGraphicFramePr>
          <p:cNvPr id="6" name="Table 5">
            <a:extLst>
              <a:ext uri="{FF2B5EF4-FFF2-40B4-BE49-F238E27FC236}">
                <a16:creationId xmlns:a16="http://schemas.microsoft.com/office/drawing/2014/main" id="{24A7E5E7-5FBE-34AE-5F03-C3C48F4CCDE9}"/>
              </a:ext>
            </a:extLst>
          </p:cNvPr>
          <p:cNvGraphicFramePr>
            <a:graphicFrameLocks noGrp="1"/>
          </p:cNvGraphicFramePr>
          <p:nvPr/>
        </p:nvGraphicFramePr>
        <p:xfrm>
          <a:off x="865311" y="2346237"/>
          <a:ext cx="4353963" cy="2961640"/>
        </p:xfrm>
        <a:graphic>
          <a:graphicData uri="http://schemas.openxmlformats.org/drawingml/2006/table">
            <a:tbl>
              <a:tblPr firstRow="1" bandRow="1">
                <a:tableStyleId>{7DF18680-E054-41AD-8BC1-D1AEF772440D}</a:tableStyleId>
              </a:tblPr>
              <a:tblGrid>
                <a:gridCol w="1220345">
                  <a:extLst>
                    <a:ext uri="{9D8B030D-6E8A-4147-A177-3AD203B41FA5}">
                      <a16:colId xmlns:a16="http://schemas.microsoft.com/office/drawing/2014/main" val="684582188"/>
                    </a:ext>
                  </a:extLst>
                </a:gridCol>
                <a:gridCol w="3133618">
                  <a:extLst>
                    <a:ext uri="{9D8B030D-6E8A-4147-A177-3AD203B41FA5}">
                      <a16:colId xmlns:a16="http://schemas.microsoft.com/office/drawing/2014/main" val="3467679603"/>
                    </a:ext>
                  </a:extLst>
                </a:gridCol>
              </a:tblGrid>
              <a:tr h="370840">
                <a:tc>
                  <a:txBody>
                    <a:bodyPr/>
                    <a:lstStyle/>
                    <a:p>
                      <a:r>
                        <a:rPr lang="en-CN" sz="1400" dirty="0"/>
                        <a:t>ReviewID</a:t>
                      </a:r>
                    </a:p>
                  </a:txBody>
                  <a:tcPr/>
                </a:tc>
                <a:tc>
                  <a:txBody>
                    <a:bodyPr/>
                    <a:lstStyle/>
                    <a:p>
                      <a:r>
                        <a:rPr lang="en-CN" sz="1400" dirty="0"/>
                        <a:t>CustomerReview</a:t>
                      </a:r>
                    </a:p>
                  </a:txBody>
                  <a:tcPr/>
                </a:tc>
                <a:extLst>
                  <a:ext uri="{0D108BD9-81ED-4DB2-BD59-A6C34878D82A}">
                    <a16:rowId xmlns:a16="http://schemas.microsoft.com/office/drawing/2014/main" val="1373498874"/>
                  </a:ext>
                </a:extLst>
              </a:tr>
              <a:tr h="370840">
                <a:tc>
                  <a:txBody>
                    <a:bodyPr/>
                    <a:lstStyle/>
                    <a:p>
                      <a:r>
                        <a:rPr lang="en-CN" sz="1400" dirty="0"/>
                        <a:t>0000001</a:t>
                      </a:r>
                    </a:p>
                  </a:txBody>
                  <a:tcPr/>
                </a:tc>
                <a:tc>
                  <a:txBody>
                    <a:bodyPr/>
                    <a:lstStyle/>
                    <a:p>
                      <a:r>
                        <a:rPr lang="en-US" sz="1400" dirty="0"/>
                        <a:t>The worst pizza I’ve ever had—bland, soggy, and overpriced.</a:t>
                      </a:r>
                    </a:p>
                  </a:txBody>
                  <a:tcPr/>
                </a:tc>
                <a:extLst>
                  <a:ext uri="{0D108BD9-81ED-4DB2-BD59-A6C34878D82A}">
                    <a16:rowId xmlns:a16="http://schemas.microsoft.com/office/drawing/2014/main" val="50630325"/>
                  </a:ext>
                </a:extLst>
              </a:tr>
              <a:tr h="383989">
                <a:tc>
                  <a:txBody>
                    <a:bodyPr/>
                    <a:lstStyle/>
                    <a:p>
                      <a:r>
                        <a:rPr lang="en-CN" sz="1400" dirty="0"/>
                        <a:t>0000002</a:t>
                      </a:r>
                    </a:p>
                  </a:txBody>
                  <a:tcPr/>
                </a:tc>
                <a:tc>
                  <a:txBody>
                    <a:bodyPr/>
                    <a:lstStyle/>
                    <a:p>
                      <a:r>
                        <a:rPr lang="en-US" sz="1400" dirty="0"/>
                        <a:t>Great atmosphere, but the pizza is only average.</a:t>
                      </a:r>
                      <a:endParaRPr lang="en-CN" sz="1400" dirty="0"/>
                    </a:p>
                  </a:txBody>
                  <a:tcPr/>
                </a:tc>
                <a:extLst>
                  <a:ext uri="{0D108BD9-81ED-4DB2-BD59-A6C34878D82A}">
                    <a16:rowId xmlns:a16="http://schemas.microsoft.com/office/drawing/2014/main" val="4234708644"/>
                  </a:ext>
                </a:extLst>
              </a:tr>
              <a:tr h="370840">
                <a:tc>
                  <a:txBody>
                    <a:bodyPr/>
                    <a:lstStyle/>
                    <a:p>
                      <a:r>
                        <a:rPr lang="en-CN" sz="1400"/>
                        <a:t>0000003</a:t>
                      </a:r>
                      <a:endParaRPr lang="en-CN" sz="1400" dirty="0"/>
                    </a:p>
                  </a:txBody>
                  <a:tcPr/>
                </a:tc>
                <a:tc>
                  <a:txBody>
                    <a:bodyPr/>
                    <a:lstStyle/>
                    <a:p>
                      <a:r>
                        <a:rPr lang="en-CN" sz="1400" dirty="0"/>
                        <a:t>The pizza was absolutely divine! Best carbonara I’ve ever had.</a:t>
                      </a:r>
                    </a:p>
                  </a:txBody>
                  <a:tcPr/>
                </a:tc>
                <a:extLst>
                  <a:ext uri="{0D108BD9-81ED-4DB2-BD59-A6C34878D82A}">
                    <a16:rowId xmlns:a16="http://schemas.microsoft.com/office/drawing/2014/main" val="664573943"/>
                  </a:ext>
                </a:extLst>
              </a:tr>
              <a:tr h="370840">
                <a:tc>
                  <a:txBody>
                    <a:bodyPr/>
                    <a:lstStyle/>
                    <a:p>
                      <a:r>
                        <a:rPr lang="en-CN" sz="1400" dirty="0"/>
                        <a:t>0000004</a:t>
                      </a:r>
                    </a:p>
                  </a:txBody>
                  <a:tcPr/>
                </a:tc>
                <a:tc>
                  <a:txBody>
                    <a:bodyPr/>
                    <a:lstStyle/>
                    <a:p>
                      <a:r>
                        <a:rPr lang="en-US" sz="1400" dirty="0"/>
                        <a:t>Good pizza with a crispy crust and fresh, flavorful toppings.</a:t>
                      </a:r>
                      <a:endParaRPr lang="en-CN" sz="1400" dirty="0"/>
                    </a:p>
                  </a:txBody>
                  <a:tcPr/>
                </a:tc>
                <a:extLst>
                  <a:ext uri="{0D108BD9-81ED-4DB2-BD59-A6C34878D82A}">
                    <a16:rowId xmlns:a16="http://schemas.microsoft.com/office/drawing/2014/main" val="1788123469"/>
                  </a:ext>
                </a:extLst>
              </a:tr>
              <a:tr h="370840">
                <a:tc>
                  <a:txBody>
                    <a:bodyPr/>
                    <a:lstStyle/>
                    <a:p>
                      <a:r>
                        <a:rPr lang="en-CN" sz="1400" dirty="0"/>
                        <a:t>0000005</a:t>
                      </a:r>
                    </a:p>
                  </a:txBody>
                  <a:tcPr/>
                </a:tc>
                <a:tc>
                  <a:txBody>
                    <a:bodyPr/>
                    <a:lstStyle/>
                    <a:p>
                      <a:r>
                        <a:rPr lang="en-CN" sz="1400" dirty="0"/>
                        <a:t>Pizza was okay, but the tiramisu was incredible and rich.</a:t>
                      </a:r>
                    </a:p>
                  </a:txBody>
                  <a:tcPr/>
                </a:tc>
                <a:extLst>
                  <a:ext uri="{0D108BD9-81ED-4DB2-BD59-A6C34878D82A}">
                    <a16:rowId xmlns:a16="http://schemas.microsoft.com/office/drawing/2014/main" val="1799916860"/>
                  </a:ext>
                </a:extLst>
              </a:tr>
            </a:tbl>
          </a:graphicData>
        </a:graphic>
      </p:graphicFrame>
      <p:graphicFrame>
        <p:nvGraphicFramePr>
          <p:cNvPr id="7" name="Table 6">
            <a:extLst>
              <a:ext uri="{FF2B5EF4-FFF2-40B4-BE49-F238E27FC236}">
                <a16:creationId xmlns:a16="http://schemas.microsoft.com/office/drawing/2014/main" id="{7B7B4CDB-3549-CAE1-9B02-817F061C984E}"/>
              </a:ext>
            </a:extLst>
          </p:cNvPr>
          <p:cNvGraphicFramePr>
            <a:graphicFrameLocks noGrp="1"/>
          </p:cNvGraphicFramePr>
          <p:nvPr/>
        </p:nvGraphicFramePr>
        <p:xfrm>
          <a:off x="6931316" y="2346237"/>
          <a:ext cx="4353963" cy="2961640"/>
        </p:xfrm>
        <a:graphic>
          <a:graphicData uri="http://schemas.openxmlformats.org/drawingml/2006/table">
            <a:tbl>
              <a:tblPr firstRow="1" bandRow="1">
                <a:tableStyleId>{7DF18680-E054-41AD-8BC1-D1AEF772440D}</a:tableStyleId>
              </a:tblPr>
              <a:tblGrid>
                <a:gridCol w="1220345">
                  <a:extLst>
                    <a:ext uri="{9D8B030D-6E8A-4147-A177-3AD203B41FA5}">
                      <a16:colId xmlns:a16="http://schemas.microsoft.com/office/drawing/2014/main" val="684582188"/>
                    </a:ext>
                  </a:extLst>
                </a:gridCol>
                <a:gridCol w="3133618">
                  <a:extLst>
                    <a:ext uri="{9D8B030D-6E8A-4147-A177-3AD203B41FA5}">
                      <a16:colId xmlns:a16="http://schemas.microsoft.com/office/drawing/2014/main" val="3467679603"/>
                    </a:ext>
                  </a:extLst>
                </a:gridCol>
              </a:tblGrid>
              <a:tr h="370840">
                <a:tc>
                  <a:txBody>
                    <a:bodyPr/>
                    <a:lstStyle/>
                    <a:p>
                      <a:r>
                        <a:rPr lang="en-CN" sz="1400" dirty="0"/>
                        <a:t>ReviewID</a:t>
                      </a:r>
                    </a:p>
                  </a:txBody>
                  <a:tcPr/>
                </a:tc>
                <a:tc>
                  <a:txBody>
                    <a:bodyPr/>
                    <a:lstStyle/>
                    <a:p>
                      <a:r>
                        <a:rPr lang="en-CN" sz="1400" dirty="0"/>
                        <a:t>CustomerReview</a:t>
                      </a:r>
                    </a:p>
                  </a:txBody>
                  <a:tcPr/>
                </a:tc>
                <a:extLst>
                  <a:ext uri="{0D108BD9-81ED-4DB2-BD59-A6C34878D82A}">
                    <a16:rowId xmlns:a16="http://schemas.microsoft.com/office/drawing/2014/main" val="1373498874"/>
                  </a:ext>
                </a:extLst>
              </a:tr>
              <a:tr h="370840">
                <a:tc>
                  <a:txBody>
                    <a:bodyPr/>
                    <a:lstStyle/>
                    <a:p>
                      <a:r>
                        <a:rPr lang="en-CN" sz="1400" dirty="0">
                          <a:solidFill>
                            <a:srgbClr val="FF0000"/>
                          </a:solidFill>
                        </a:rPr>
                        <a:t>0000003</a:t>
                      </a:r>
                    </a:p>
                  </a:txBody>
                  <a:tcPr/>
                </a:tc>
                <a:tc>
                  <a:txBody>
                    <a:bodyPr/>
                    <a:lstStyle/>
                    <a:p>
                      <a:r>
                        <a:rPr lang="en-CN" sz="1400" dirty="0"/>
                        <a:t>The pizza was absolutely divine! Best carbonara I’ve ever had.</a:t>
                      </a:r>
                    </a:p>
                  </a:txBody>
                  <a:tcPr/>
                </a:tc>
                <a:extLst>
                  <a:ext uri="{0D108BD9-81ED-4DB2-BD59-A6C34878D82A}">
                    <a16:rowId xmlns:a16="http://schemas.microsoft.com/office/drawing/2014/main" val="50630325"/>
                  </a:ext>
                </a:extLst>
              </a:tr>
              <a:tr h="383989">
                <a:tc>
                  <a:txBody>
                    <a:bodyPr/>
                    <a:lstStyle/>
                    <a:p>
                      <a:r>
                        <a:rPr lang="en-CN" sz="1400" dirty="0">
                          <a:solidFill>
                            <a:srgbClr val="FF0000"/>
                          </a:solidFill>
                        </a:rPr>
                        <a:t>0000004</a:t>
                      </a:r>
                    </a:p>
                  </a:txBody>
                  <a:tcPr/>
                </a:tc>
                <a:tc>
                  <a:txBody>
                    <a:bodyPr/>
                    <a:lstStyle/>
                    <a:p>
                      <a:r>
                        <a:rPr lang="en-US" sz="1400" dirty="0"/>
                        <a:t>Good pizza with a crispy crust and fresh, flavorful toppings.</a:t>
                      </a:r>
                      <a:endParaRPr lang="en-CN" sz="1400" dirty="0"/>
                    </a:p>
                  </a:txBody>
                  <a:tcPr/>
                </a:tc>
                <a:extLst>
                  <a:ext uri="{0D108BD9-81ED-4DB2-BD59-A6C34878D82A}">
                    <a16:rowId xmlns:a16="http://schemas.microsoft.com/office/drawing/2014/main" val="4234708644"/>
                  </a:ext>
                </a:extLst>
              </a:tr>
              <a:tr h="370840">
                <a:tc>
                  <a:txBody>
                    <a:bodyPr/>
                    <a:lstStyle/>
                    <a:p>
                      <a:r>
                        <a:rPr lang="en-CN" sz="1400" dirty="0">
                          <a:solidFill>
                            <a:srgbClr val="FF0000"/>
                          </a:solidFill>
                        </a:rPr>
                        <a:t>0000005</a:t>
                      </a:r>
                    </a:p>
                  </a:txBody>
                  <a:tcPr/>
                </a:tc>
                <a:tc>
                  <a:txBody>
                    <a:bodyPr/>
                    <a:lstStyle/>
                    <a:p>
                      <a:r>
                        <a:rPr lang="en-CN" sz="1400" dirty="0"/>
                        <a:t>Pizza was okay, but the tiramisu was incredible and rich.</a:t>
                      </a:r>
                    </a:p>
                  </a:txBody>
                  <a:tcPr/>
                </a:tc>
                <a:extLst>
                  <a:ext uri="{0D108BD9-81ED-4DB2-BD59-A6C34878D82A}">
                    <a16:rowId xmlns:a16="http://schemas.microsoft.com/office/drawing/2014/main" val="664573943"/>
                  </a:ext>
                </a:extLst>
              </a:tr>
              <a:tr h="370840">
                <a:tc>
                  <a:txBody>
                    <a:bodyPr/>
                    <a:lstStyle/>
                    <a:p>
                      <a:r>
                        <a:rPr lang="en-CN" sz="1400" dirty="0">
                          <a:solidFill>
                            <a:srgbClr val="FF0000"/>
                          </a:solidFill>
                        </a:rPr>
                        <a:t>0000002</a:t>
                      </a:r>
                    </a:p>
                  </a:txBody>
                  <a:tcPr/>
                </a:tc>
                <a:tc>
                  <a:txBody>
                    <a:bodyPr/>
                    <a:lstStyle/>
                    <a:p>
                      <a:r>
                        <a:rPr lang="en-US" sz="1400" dirty="0"/>
                        <a:t>Great atmosphere, but the pizza is only average.</a:t>
                      </a:r>
                      <a:endParaRPr lang="en-CN" sz="1400" dirty="0"/>
                    </a:p>
                  </a:txBody>
                  <a:tcPr/>
                </a:tc>
                <a:extLst>
                  <a:ext uri="{0D108BD9-81ED-4DB2-BD59-A6C34878D82A}">
                    <a16:rowId xmlns:a16="http://schemas.microsoft.com/office/drawing/2014/main" val="1788123469"/>
                  </a:ext>
                </a:extLst>
              </a:tr>
              <a:tr h="370840">
                <a:tc>
                  <a:txBody>
                    <a:bodyPr/>
                    <a:lstStyle/>
                    <a:p>
                      <a:r>
                        <a:rPr lang="en-CN" sz="1400" dirty="0">
                          <a:solidFill>
                            <a:srgbClr val="FF0000"/>
                          </a:solidFill>
                        </a:rPr>
                        <a:t>0000001</a:t>
                      </a:r>
                    </a:p>
                  </a:txBody>
                  <a:tcPr/>
                </a:tc>
                <a:tc>
                  <a:txBody>
                    <a:bodyPr/>
                    <a:lstStyle/>
                    <a:p>
                      <a:r>
                        <a:rPr lang="en-US" sz="1400" dirty="0"/>
                        <a:t>The worst pizza I’ve ever had—bland, soggy, and overpriced.</a:t>
                      </a:r>
                    </a:p>
                  </a:txBody>
                  <a:tcPr/>
                </a:tc>
                <a:extLst>
                  <a:ext uri="{0D108BD9-81ED-4DB2-BD59-A6C34878D82A}">
                    <a16:rowId xmlns:a16="http://schemas.microsoft.com/office/drawing/2014/main" val="1799916860"/>
                  </a:ext>
                </a:extLst>
              </a:tr>
            </a:tbl>
          </a:graphicData>
        </a:graphic>
      </p:graphicFrame>
      <p:sp>
        <p:nvSpPr>
          <p:cNvPr id="8" name="Right Arrow 7">
            <a:extLst>
              <a:ext uri="{FF2B5EF4-FFF2-40B4-BE49-F238E27FC236}">
                <a16:creationId xmlns:a16="http://schemas.microsoft.com/office/drawing/2014/main" id="{99AFB8FF-F50C-9B6D-F2D6-B018DA3F1806}"/>
              </a:ext>
            </a:extLst>
          </p:cNvPr>
          <p:cNvSpPr/>
          <p:nvPr/>
        </p:nvSpPr>
        <p:spPr>
          <a:xfrm>
            <a:off x="5806606" y="3490476"/>
            <a:ext cx="558229" cy="472611"/>
          </a:xfrm>
          <a:prstGeom prst="rightArrow">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N"/>
          </a:p>
        </p:txBody>
      </p:sp>
      <p:pic>
        <p:nvPicPr>
          <p:cNvPr id="9" name="Graphic 8">
            <a:extLst>
              <a:ext uri="{FF2B5EF4-FFF2-40B4-BE49-F238E27FC236}">
                <a16:creationId xmlns:a16="http://schemas.microsoft.com/office/drawing/2014/main" id="{7A5761D8-5024-9818-BBD7-B9C91D41FD4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15725" y="5341701"/>
            <a:ext cx="540000" cy="540000"/>
          </a:xfrm>
          <a:prstGeom prst="rect">
            <a:avLst/>
          </a:prstGeom>
        </p:spPr>
      </p:pic>
      <p:sp>
        <p:nvSpPr>
          <p:cNvPr id="10" name="TextBox 9">
            <a:extLst>
              <a:ext uri="{FF2B5EF4-FFF2-40B4-BE49-F238E27FC236}">
                <a16:creationId xmlns:a16="http://schemas.microsoft.com/office/drawing/2014/main" id="{9FC3611D-A5F8-5F4B-DEA8-EF2DA9F33C0C}"/>
              </a:ext>
            </a:extLst>
          </p:cNvPr>
          <p:cNvSpPr txBox="1"/>
          <p:nvPr/>
        </p:nvSpPr>
        <p:spPr>
          <a:xfrm>
            <a:off x="4234373" y="5836702"/>
            <a:ext cx="3702697" cy="584775"/>
          </a:xfrm>
          <a:prstGeom prst="rect">
            <a:avLst/>
          </a:prstGeom>
          <a:noFill/>
        </p:spPr>
        <p:txBody>
          <a:bodyPr wrap="square">
            <a:spAutoFit/>
          </a:bodyPr>
          <a:lstStyle/>
          <a:p>
            <a:r>
              <a:rPr lang="en-US" sz="1600" dirty="0">
                <a:solidFill>
                  <a:srgbClr val="FF0000"/>
                </a:solidFill>
                <a:latin typeface="Comic Sans MS" panose="030F0902030302020204" pitchFamily="66" charset="0"/>
              </a:rPr>
              <a:t>LLMs reason over review content and compare reviews relatively.</a:t>
            </a:r>
          </a:p>
        </p:txBody>
      </p:sp>
      <p:pic>
        <p:nvPicPr>
          <p:cNvPr id="11" name="Picture 10">
            <a:extLst>
              <a:ext uri="{FF2B5EF4-FFF2-40B4-BE49-F238E27FC236}">
                <a16:creationId xmlns:a16="http://schemas.microsoft.com/office/drawing/2014/main" id="{0ABEB21D-3AF5-3908-7383-1D00D25EA406}"/>
              </a:ext>
            </a:extLst>
          </p:cNvPr>
          <p:cNvPicPr>
            <a:picLocks noChangeAspect="1"/>
          </p:cNvPicPr>
          <p:nvPr/>
        </p:nvPicPr>
        <p:blipFill>
          <a:blip r:embed="rId4"/>
          <a:stretch>
            <a:fillRect/>
          </a:stretch>
        </p:blipFill>
        <p:spPr>
          <a:xfrm>
            <a:off x="4574905" y="5359701"/>
            <a:ext cx="504000" cy="504000"/>
          </a:xfrm>
          <a:prstGeom prst="rect">
            <a:avLst/>
          </a:prstGeom>
        </p:spPr>
      </p:pic>
      <p:pic>
        <p:nvPicPr>
          <p:cNvPr id="12" name="Graphic 11">
            <a:extLst>
              <a:ext uri="{FF2B5EF4-FFF2-40B4-BE49-F238E27FC236}">
                <a16:creationId xmlns:a16="http://schemas.microsoft.com/office/drawing/2014/main" id="{53C0285C-AF33-B86A-A7FB-F3900E959FF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020545" y="5386701"/>
            <a:ext cx="612000" cy="450001"/>
          </a:xfrm>
          <a:prstGeom prst="rect">
            <a:avLst/>
          </a:prstGeom>
        </p:spPr>
      </p:pic>
      <p:pic>
        <p:nvPicPr>
          <p:cNvPr id="13" name="Graphic 12">
            <a:extLst>
              <a:ext uri="{FF2B5EF4-FFF2-40B4-BE49-F238E27FC236}">
                <a16:creationId xmlns:a16="http://schemas.microsoft.com/office/drawing/2014/main" id="{0592CF65-67A2-A050-2C82-D5B9E528E48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54135" y="5377701"/>
            <a:ext cx="468000" cy="468000"/>
          </a:xfrm>
          <a:prstGeom prst="rect">
            <a:avLst/>
          </a:prstGeom>
        </p:spPr>
      </p:pic>
      <p:pic>
        <p:nvPicPr>
          <p:cNvPr id="14" name="Graphic 13">
            <a:extLst>
              <a:ext uri="{FF2B5EF4-FFF2-40B4-BE49-F238E27FC236}">
                <a16:creationId xmlns:a16="http://schemas.microsoft.com/office/drawing/2014/main" id="{395866F7-686E-002A-3E1B-9A73BB6DCCE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177315" y="5341701"/>
            <a:ext cx="540000" cy="540000"/>
          </a:xfrm>
          <a:prstGeom prst="rect">
            <a:avLst/>
          </a:prstGeom>
        </p:spPr>
      </p:pic>
      <p:sp>
        <p:nvSpPr>
          <p:cNvPr id="3600" name="AlgebraBar"/>
          <p:cNvSpPr/>
          <p:nvPr/>
        </p:nvSpPr>
        <p:spPr>
          <a:xfrm>
            <a:off x="347248" y="5417999"/>
            <a:ext cx="3582600" cy="1080000"/>
          </a:xfrm>
          <a:prstGeom prst="roundRect">
            <a:avLst>
              <a:gd name="adj" fmla="val 16000"/>
            </a:avLst>
          </a:prstGeom>
          <a:solidFill>
            <a:srgbClr val="EDF1F9"/>
          </a:solidFill>
          <a:ln w="12700">
            <a:solidFill>
              <a:srgbClr val="1F3864"/>
            </a:solidFill>
          </a:ln>
        </p:spPr>
        <p:txBody>
          <a:bodyPr wrap="square" lIns="91440" tIns="0" rIns="91440" bIns="0" anchor="ctr">
            <a:normAutofit/>
          </a:bodyPr>
          <a:lstStyle/>
          <a:p>
            <a:pPr marL="0" indent="0" algn="ctr">
              <a:spcAft>
                <a:spcPts val="0"/>
              </a:spcAft>
              <a:buNone/>
            </a:pPr>
            <a:r>
              <a:rPr lang="en-US" b="1" dirty="0">
                <a:solidFill>
                  <a:srgbClr val="1F3864"/>
                </a:solidFill>
              </a:rPr>
              <a:t>τ</a:t>
            </a:r>
            <a:r>
              <a:rPr lang="en-US" sz="900" b="1" baseline="-25000" dirty="0">
                <a:solidFill>
                  <a:srgbClr val="1F3864"/>
                </a:solidFill>
              </a:rPr>
              <a:t>A</a:t>
            </a:r>
            <a:r>
              <a:rPr lang="en-US" sz="1600" dirty="0"/>
              <a:t>(R)  →  </a:t>
            </a:r>
            <a:r>
              <a:rPr lang="en-US" b="1" dirty="0">
                <a:solidFill>
                  <a:srgbClr val="1F3864"/>
                </a:solidFill>
              </a:rPr>
              <a:t>τ</a:t>
            </a:r>
            <a:r>
              <a:rPr lang="en-US" sz="1200" b="1" baseline="-25000" dirty="0">
                <a:solidFill>
                  <a:srgbClr val="C00000"/>
                </a:solidFill>
              </a:rPr>
              <a:t>LLM⟨t, r, r′⟩</a:t>
            </a:r>
            <a:r>
              <a:rPr lang="en-US" sz="1600" dirty="0"/>
              <a:t>(R)</a:t>
            </a:r>
          </a:p>
          <a:p>
            <a:pPr marL="0" indent="0" algn="ctr">
              <a:spcAft>
                <a:spcPts val="0"/>
              </a:spcAft>
              <a:buNone/>
            </a:pPr>
            <a:r>
              <a:rPr lang="en-US" sz="1400" b="1" i="1" dirty="0">
                <a:solidFill>
                  <a:srgbClr val="C00000"/>
                </a:solidFill>
              </a:rPr>
              <a:t>t</a:t>
            </a:r>
            <a:r>
              <a:rPr lang="en-US" sz="1400" dirty="0"/>
              <a:t> = </a:t>
            </a:r>
            <a:r>
              <a:rPr lang="en-US" sz="1200" dirty="0">
                <a:latin typeface="Consolas"/>
                <a:cs typeface="Consolas"/>
              </a:rPr>
              <a:t>“Which review is more positive?”</a:t>
            </a:r>
            <a:r>
              <a:rPr lang="en-US" sz="1600" dirty="0"/>
              <a:t>      </a:t>
            </a:r>
          </a:p>
          <a:p>
            <a:pPr marL="0" indent="0" algn="ctr">
              <a:spcAft>
                <a:spcPts val="0"/>
              </a:spcAft>
              <a:buNone/>
            </a:pPr>
            <a:r>
              <a:rPr lang="en-US" sz="1400" i="1" dirty="0">
                <a:solidFill>
                  <a:srgbClr val="1F3864"/>
                </a:solidFill>
              </a:rPr>
              <a:t>sort key:  stored column → pairwise NL comparison</a:t>
            </a:r>
          </a:p>
        </p:txBody>
      </p:sp>
    </p:spTree>
    <p:extLst>
      <p:ext uri="{BB962C8B-B14F-4D97-AF65-F5344CB8AC3E}">
        <p14:creationId xmlns:p14="http://schemas.microsoft.com/office/powerpoint/2010/main" val="2531113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E7FDC-DBB9-F320-FBE8-9DF3E5B38CE1}"/>
              </a:ext>
            </a:extLst>
          </p:cNvPr>
          <p:cNvSpPr>
            <a:spLocks noGrp="1"/>
          </p:cNvSpPr>
          <p:nvPr>
            <p:ph type="title"/>
          </p:nvPr>
        </p:nvSpPr>
        <p:spPr/>
        <p:txBody>
          <a:bodyPr>
            <a:normAutofit fontScale="90000"/>
          </a:bodyPr>
          <a:lstStyle/>
          <a:p>
            <a:r>
              <a:rPr lang="en-US" dirty="0"/>
              <a:t>More LLM Operators: LLM-Enhanced GroupBy</a:t>
            </a:r>
            <a:endParaRPr lang="en-CN" dirty="0"/>
          </a:p>
        </p:txBody>
      </p:sp>
      <p:sp>
        <p:nvSpPr>
          <p:cNvPr id="3" name="Slide Number Placeholder 2">
            <a:extLst>
              <a:ext uri="{FF2B5EF4-FFF2-40B4-BE49-F238E27FC236}">
                <a16:creationId xmlns:a16="http://schemas.microsoft.com/office/drawing/2014/main" id="{22AD5FCF-E628-C112-A299-743CF116AFD5}"/>
              </a:ext>
            </a:extLst>
          </p:cNvPr>
          <p:cNvSpPr>
            <a:spLocks noGrp="1"/>
          </p:cNvSpPr>
          <p:nvPr>
            <p:ph type="sldNum" sz="quarter" idx="12"/>
          </p:nvPr>
        </p:nvSpPr>
        <p:spPr/>
        <p:txBody>
          <a:bodyPr/>
          <a:lstStyle/>
          <a:p>
            <a:fld id="{BCFAA6ED-95C3-9546-BFD5-25AB245E25B8}" type="slidenum">
              <a:rPr lang="en-CN" smtClean="0"/>
              <a:t>15</a:t>
            </a:fld>
            <a:endParaRPr lang="en-CN"/>
          </a:p>
        </p:txBody>
      </p:sp>
      <p:sp>
        <p:nvSpPr>
          <p:cNvPr id="4" name="Content Placeholder 2">
            <a:extLst>
              <a:ext uri="{FF2B5EF4-FFF2-40B4-BE49-F238E27FC236}">
                <a16:creationId xmlns:a16="http://schemas.microsoft.com/office/drawing/2014/main" id="{9F116E0A-B214-EDA2-1CD4-C716E5E84E29}"/>
              </a:ext>
            </a:extLst>
          </p:cNvPr>
          <p:cNvSpPr txBox="1">
            <a:spLocks/>
          </p:cNvSpPr>
          <p:nvPr/>
        </p:nvSpPr>
        <p:spPr>
          <a:xfrm>
            <a:off x="455999" y="1440001"/>
            <a:ext cx="11279999" cy="779217"/>
          </a:xfrm>
          <a:prstGeom prst="rect">
            <a:avLst/>
          </a:prstGeom>
        </p:spPr>
        <p:txBody>
          <a:bodyPr>
            <a:noAutofit/>
          </a:bodyPr>
          <a:lstStyle>
            <a:lvl1pPr marL="360000" indent="-360000" algn="l" defTabSz="685800" rtl="0" eaLnBrk="1" latinLnBrk="0" hangingPunct="1">
              <a:lnSpc>
                <a:spcPct val="120000"/>
              </a:lnSpc>
              <a:spcBef>
                <a:spcPts val="2000"/>
              </a:spcBef>
              <a:buFont typeface="Wingdings" pitchFamily="2" charset="2"/>
              <a:buChar char="n"/>
              <a:defRPr sz="2000" kern="1200">
                <a:solidFill>
                  <a:srgbClr val="002060"/>
                </a:solidFill>
                <a:latin typeface="+mn-lt"/>
                <a:ea typeface="+mn-ea"/>
                <a:cs typeface="+mn-cs"/>
              </a:defRPr>
            </a:lvl1pPr>
            <a:lvl2pPr marL="720000" indent="-360000" algn="l" defTabSz="685800" rtl="0" eaLnBrk="1" latinLnBrk="0" hangingPunct="1">
              <a:lnSpc>
                <a:spcPct val="120000"/>
              </a:lnSpc>
              <a:spcBef>
                <a:spcPts val="375"/>
              </a:spcBef>
              <a:buFont typeface="Wingdings" pitchFamily="2" charset="2"/>
              <a:buChar char="p"/>
              <a:defRPr sz="2000" kern="1200">
                <a:solidFill>
                  <a:srgbClr val="002060"/>
                </a:solidFill>
                <a:latin typeface="+mn-lt"/>
                <a:ea typeface="+mn-ea"/>
                <a:cs typeface="+mn-cs"/>
              </a:defRPr>
            </a:lvl2pPr>
            <a:lvl3pPr marL="8572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3pPr>
            <a:lvl4pPr marL="12001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4pPr>
            <a:lvl5pPr marL="15430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b="1" dirty="0"/>
              <a:t>LLM-Enhanced </a:t>
            </a:r>
            <a:r>
              <a:rPr lang="en-US" b="1" dirty="0" err="1"/>
              <a:t>GroupBy</a:t>
            </a:r>
            <a:r>
              <a:rPr lang="en-US" b="1" dirty="0"/>
              <a:t>: </a:t>
            </a:r>
            <a:r>
              <a:rPr lang="en-US" dirty="0"/>
              <a:t>Group companies by type—technology or retail—and calculate the total revenue for each group.</a:t>
            </a:r>
          </a:p>
        </p:txBody>
      </p:sp>
      <p:graphicFrame>
        <p:nvGraphicFramePr>
          <p:cNvPr id="5" name="Table 4">
            <a:extLst>
              <a:ext uri="{FF2B5EF4-FFF2-40B4-BE49-F238E27FC236}">
                <a16:creationId xmlns:a16="http://schemas.microsoft.com/office/drawing/2014/main" id="{ED02C94C-B0E1-C6FC-2D36-D8B6CC6E1EED}"/>
              </a:ext>
            </a:extLst>
          </p:cNvPr>
          <p:cNvGraphicFramePr>
            <a:graphicFrameLocks noGrp="1"/>
          </p:cNvGraphicFramePr>
          <p:nvPr/>
        </p:nvGraphicFramePr>
        <p:xfrm>
          <a:off x="850323" y="2517135"/>
          <a:ext cx="4755792" cy="2225040"/>
        </p:xfrm>
        <a:graphic>
          <a:graphicData uri="http://schemas.openxmlformats.org/drawingml/2006/table">
            <a:tbl>
              <a:tblPr firstRow="1" bandRow="1">
                <a:tableStyleId>{7DF18680-E054-41AD-8BC1-D1AEF772440D}</a:tableStyleId>
              </a:tblPr>
              <a:tblGrid>
                <a:gridCol w="1006867">
                  <a:extLst>
                    <a:ext uri="{9D8B030D-6E8A-4147-A177-3AD203B41FA5}">
                      <a16:colId xmlns:a16="http://schemas.microsoft.com/office/drawing/2014/main" val="1003845548"/>
                    </a:ext>
                  </a:extLst>
                </a:gridCol>
                <a:gridCol w="1859623">
                  <a:extLst>
                    <a:ext uri="{9D8B030D-6E8A-4147-A177-3AD203B41FA5}">
                      <a16:colId xmlns:a16="http://schemas.microsoft.com/office/drawing/2014/main" val="41587972"/>
                    </a:ext>
                  </a:extLst>
                </a:gridCol>
                <a:gridCol w="1889302">
                  <a:extLst>
                    <a:ext uri="{9D8B030D-6E8A-4147-A177-3AD203B41FA5}">
                      <a16:colId xmlns:a16="http://schemas.microsoft.com/office/drawing/2014/main" val="1670090408"/>
                    </a:ext>
                  </a:extLst>
                </a:gridCol>
              </a:tblGrid>
              <a:tr h="370840">
                <a:tc>
                  <a:txBody>
                    <a:bodyPr/>
                    <a:lstStyle/>
                    <a:p>
                      <a:r>
                        <a:rPr lang="en-CN" sz="1400" dirty="0"/>
                        <a:t>ID</a:t>
                      </a:r>
                    </a:p>
                  </a:txBody>
                  <a:tcPr/>
                </a:tc>
                <a:tc>
                  <a:txBody>
                    <a:bodyPr/>
                    <a:lstStyle/>
                    <a:p>
                      <a:r>
                        <a:rPr lang="en-CN" sz="1400" dirty="0"/>
                        <a:t>CompanyName</a:t>
                      </a:r>
                    </a:p>
                  </a:txBody>
                  <a:tcPr/>
                </a:tc>
                <a:tc>
                  <a:txBody>
                    <a:bodyPr/>
                    <a:lstStyle/>
                    <a:p>
                      <a:r>
                        <a:rPr lang="en-CN" sz="1400" dirty="0"/>
                        <a:t>Revenue</a:t>
                      </a:r>
                    </a:p>
                  </a:txBody>
                  <a:tcPr/>
                </a:tc>
                <a:extLst>
                  <a:ext uri="{0D108BD9-81ED-4DB2-BD59-A6C34878D82A}">
                    <a16:rowId xmlns:a16="http://schemas.microsoft.com/office/drawing/2014/main" val="277830962"/>
                  </a:ext>
                </a:extLst>
              </a:tr>
              <a:tr h="370840">
                <a:tc>
                  <a:txBody>
                    <a:bodyPr/>
                    <a:lstStyle/>
                    <a:p>
                      <a:r>
                        <a:rPr lang="en-CN" sz="1400" dirty="0"/>
                        <a:t>S001</a:t>
                      </a:r>
                    </a:p>
                  </a:txBody>
                  <a:tcPr/>
                </a:tc>
                <a:tc>
                  <a:txBody>
                    <a:bodyPr/>
                    <a:lstStyle/>
                    <a:p>
                      <a:r>
                        <a:rPr lang="en-CN" sz="1400" dirty="0"/>
                        <a:t>IBM</a:t>
                      </a:r>
                    </a:p>
                  </a:txBody>
                  <a:tcPr/>
                </a:tc>
                <a:tc>
                  <a:txBody>
                    <a:bodyPr/>
                    <a:lstStyle/>
                    <a:p>
                      <a:r>
                        <a:rPr lang="en-CN" sz="1400" dirty="0"/>
                        <a:t>500,000</a:t>
                      </a:r>
                    </a:p>
                  </a:txBody>
                  <a:tcPr/>
                </a:tc>
                <a:extLst>
                  <a:ext uri="{0D108BD9-81ED-4DB2-BD59-A6C34878D82A}">
                    <a16:rowId xmlns:a16="http://schemas.microsoft.com/office/drawing/2014/main" val="368791422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CN" sz="1400" dirty="0"/>
                        <a:t>S002</a:t>
                      </a:r>
                    </a:p>
                  </a:txBody>
                  <a:tcPr/>
                </a:tc>
                <a:tc>
                  <a:txBody>
                    <a:bodyPr/>
                    <a:lstStyle/>
                    <a:p>
                      <a:r>
                        <a:rPr lang="en-CN" sz="1400" dirty="0"/>
                        <a:t>Microsoft Corp.</a:t>
                      </a:r>
                    </a:p>
                  </a:txBody>
                  <a:tcPr/>
                </a:tc>
                <a:tc>
                  <a:txBody>
                    <a:bodyPr/>
                    <a:lstStyle/>
                    <a:p>
                      <a:r>
                        <a:rPr lang="en-CN" sz="1400" dirty="0"/>
                        <a:t>1,200,000</a:t>
                      </a:r>
                    </a:p>
                  </a:txBody>
                  <a:tcPr/>
                </a:tc>
                <a:extLst>
                  <a:ext uri="{0D108BD9-81ED-4DB2-BD59-A6C34878D82A}">
                    <a16:rowId xmlns:a16="http://schemas.microsoft.com/office/drawing/2014/main" val="27282006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CN" sz="1400" dirty="0"/>
                        <a:t>S003</a:t>
                      </a:r>
                    </a:p>
                  </a:txBody>
                  <a:tcPr/>
                </a:tc>
                <a:tc>
                  <a:txBody>
                    <a:bodyPr/>
                    <a:lstStyle/>
                    <a:p>
                      <a:r>
                        <a:rPr lang="en-CN" sz="1400" dirty="0"/>
                        <a:t>Google Inc.</a:t>
                      </a:r>
                    </a:p>
                  </a:txBody>
                  <a:tcPr/>
                </a:tc>
                <a:tc>
                  <a:txBody>
                    <a:bodyPr/>
                    <a:lstStyle/>
                    <a:p>
                      <a:r>
                        <a:rPr lang="en-CN" sz="1400" dirty="0"/>
                        <a:t>700,000</a:t>
                      </a:r>
                    </a:p>
                  </a:txBody>
                  <a:tcPr/>
                </a:tc>
                <a:extLst>
                  <a:ext uri="{0D108BD9-81ED-4DB2-BD59-A6C34878D82A}">
                    <a16:rowId xmlns:a16="http://schemas.microsoft.com/office/drawing/2014/main" val="7394599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CN" sz="1400" dirty="0"/>
                        <a:t>S004</a:t>
                      </a:r>
                    </a:p>
                  </a:txBody>
                  <a:tcPr/>
                </a:tc>
                <a:tc>
                  <a:txBody>
                    <a:bodyPr/>
                    <a:lstStyle/>
                    <a:p>
                      <a:r>
                        <a:rPr lang="en-CN" sz="1400" dirty="0"/>
                        <a:t>P&amp;G</a:t>
                      </a:r>
                    </a:p>
                  </a:txBody>
                  <a:tcPr/>
                </a:tc>
                <a:tc>
                  <a:txBody>
                    <a:bodyPr/>
                    <a:lstStyle/>
                    <a:p>
                      <a:r>
                        <a:rPr lang="en-CN" sz="1400" dirty="0"/>
                        <a:t>1,000,000</a:t>
                      </a:r>
                    </a:p>
                  </a:txBody>
                  <a:tcPr/>
                </a:tc>
                <a:extLst>
                  <a:ext uri="{0D108BD9-81ED-4DB2-BD59-A6C34878D82A}">
                    <a16:rowId xmlns:a16="http://schemas.microsoft.com/office/drawing/2014/main" val="419972211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CN" sz="1400" dirty="0"/>
                        <a:t>S005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350" kern="1200" dirty="0">
                          <a:solidFill>
                            <a:schemeClr val="dk1"/>
                          </a:solidFill>
                          <a:effectLst/>
                          <a:latin typeface="+mn-lt"/>
                          <a:ea typeface="+mn-ea"/>
                          <a:cs typeface="+mn-cs"/>
                        </a:rPr>
                        <a:t>Reckitt</a:t>
                      </a:r>
                    </a:p>
                  </a:txBody>
                  <a:tcPr/>
                </a:tc>
                <a:tc>
                  <a:txBody>
                    <a:bodyPr/>
                    <a:lstStyle/>
                    <a:p>
                      <a:r>
                        <a:rPr lang="en-CN" sz="1400" dirty="0"/>
                        <a:t>450,000</a:t>
                      </a:r>
                    </a:p>
                  </a:txBody>
                  <a:tcPr/>
                </a:tc>
                <a:extLst>
                  <a:ext uri="{0D108BD9-81ED-4DB2-BD59-A6C34878D82A}">
                    <a16:rowId xmlns:a16="http://schemas.microsoft.com/office/drawing/2014/main" val="378279480"/>
                  </a:ext>
                </a:extLst>
              </a:tr>
            </a:tbl>
          </a:graphicData>
        </a:graphic>
      </p:graphicFrame>
      <p:sp>
        <p:nvSpPr>
          <p:cNvPr id="6" name="Right Arrow 5">
            <a:extLst>
              <a:ext uri="{FF2B5EF4-FFF2-40B4-BE49-F238E27FC236}">
                <a16:creationId xmlns:a16="http://schemas.microsoft.com/office/drawing/2014/main" id="{B2F108EA-0D97-0345-EF31-00A9581DC06F}"/>
              </a:ext>
            </a:extLst>
          </p:cNvPr>
          <p:cNvSpPr/>
          <p:nvPr/>
        </p:nvSpPr>
        <p:spPr>
          <a:xfrm>
            <a:off x="5908661" y="3476007"/>
            <a:ext cx="558229" cy="472611"/>
          </a:xfrm>
          <a:prstGeom prst="rightArrow">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N"/>
          </a:p>
        </p:txBody>
      </p:sp>
      <p:graphicFrame>
        <p:nvGraphicFramePr>
          <p:cNvPr id="7" name="Table 6">
            <a:extLst>
              <a:ext uri="{FF2B5EF4-FFF2-40B4-BE49-F238E27FC236}">
                <a16:creationId xmlns:a16="http://schemas.microsoft.com/office/drawing/2014/main" id="{B415F2F6-2364-7D2A-4AB3-8AB52788686A}"/>
              </a:ext>
            </a:extLst>
          </p:cNvPr>
          <p:cNvGraphicFramePr>
            <a:graphicFrameLocks noGrp="1"/>
          </p:cNvGraphicFramePr>
          <p:nvPr/>
        </p:nvGraphicFramePr>
        <p:xfrm>
          <a:off x="6769436" y="3073395"/>
          <a:ext cx="3748925" cy="1112520"/>
        </p:xfrm>
        <a:graphic>
          <a:graphicData uri="http://schemas.openxmlformats.org/drawingml/2006/table">
            <a:tbl>
              <a:tblPr firstRow="1" bandRow="1">
                <a:tableStyleId>{7DF18680-E054-41AD-8BC1-D1AEF772440D}</a:tableStyleId>
              </a:tblPr>
              <a:tblGrid>
                <a:gridCol w="1859623">
                  <a:extLst>
                    <a:ext uri="{9D8B030D-6E8A-4147-A177-3AD203B41FA5}">
                      <a16:colId xmlns:a16="http://schemas.microsoft.com/office/drawing/2014/main" val="4125751299"/>
                    </a:ext>
                  </a:extLst>
                </a:gridCol>
                <a:gridCol w="1889302">
                  <a:extLst>
                    <a:ext uri="{9D8B030D-6E8A-4147-A177-3AD203B41FA5}">
                      <a16:colId xmlns:a16="http://schemas.microsoft.com/office/drawing/2014/main" val="191171525"/>
                    </a:ext>
                  </a:extLst>
                </a:gridCol>
              </a:tblGrid>
              <a:tr h="370840">
                <a:tc>
                  <a:txBody>
                    <a:bodyPr/>
                    <a:lstStyle/>
                    <a:p>
                      <a:r>
                        <a:rPr lang="en-CN" sz="1400" dirty="0"/>
                        <a:t>GroupType</a:t>
                      </a:r>
                    </a:p>
                  </a:txBody>
                  <a:tcPr/>
                </a:tc>
                <a:tc>
                  <a:txBody>
                    <a:bodyPr/>
                    <a:lstStyle/>
                    <a:p>
                      <a:r>
                        <a:rPr lang="en-CN" sz="1400" dirty="0"/>
                        <a:t>SUM(Revenue)</a:t>
                      </a:r>
                    </a:p>
                  </a:txBody>
                  <a:tcPr/>
                </a:tc>
                <a:extLst>
                  <a:ext uri="{0D108BD9-81ED-4DB2-BD59-A6C34878D82A}">
                    <a16:rowId xmlns:a16="http://schemas.microsoft.com/office/drawing/2014/main" val="358390573"/>
                  </a:ext>
                </a:extLst>
              </a:tr>
              <a:tr h="370840">
                <a:tc>
                  <a:txBody>
                    <a:bodyPr/>
                    <a:lstStyle/>
                    <a:p>
                      <a:r>
                        <a:rPr lang="en-CN" sz="1400" dirty="0"/>
                        <a:t>Technology</a:t>
                      </a:r>
                    </a:p>
                  </a:txBody>
                  <a:tcPr/>
                </a:tc>
                <a:tc>
                  <a:txBody>
                    <a:bodyPr/>
                    <a:lstStyle/>
                    <a:p>
                      <a:r>
                        <a:rPr lang="en-CN" sz="1400" dirty="0"/>
                        <a:t>2,400,000</a:t>
                      </a:r>
                    </a:p>
                  </a:txBody>
                  <a:tcPr/>
                </a:tc>
                <a:extLst>
                  <a:ext uri="{0D108BD9-81ED-4DB2-BD59-A6C34878D82A}">
                    <a16:rowId xmlns:a16="http://schemas.microsoft.com/office/drawing/2014/main" val="3409847095"/>
                  </a:ext>
                </a:extLst>
              </a:tr>
              <a:tr h="370840">
                <a:tc>
                  <a:txBody>
                    <a:bodyPr/>
                    <a:lstStyle/>
                    <a:p>
                      <a:r>
                        <a:rPr lang="en-CN" sz="1400" dirty="0"/>
                        <a:t>Retail</a:t>
                      </a:r>
                    </a:p>
                  </a:txBody>
                  <a:tcPr/>
                </a:tc>
                <a:tc>
                  <a:txBody>
                    <a:bodyPr/>
                    <a:lstStyle/>
                    <a:p>
                      <a:r>
                        <a:rPr lang="en-CN" sz="1400" dirty="0"/>
                        <a:t>1,450,000</a:t>
                      </a:r>
                    </a:p>
                  </a:txBody>
                  <a:tcPr/>
                </a:tc>
                <a:extLst>
                  <a:ext uri="{0D108BD9-81ED-4DB2-BD59-A6C34878D82A}">
                    <a16:rowId xmlns:a16="http://schemas.microsoft.com/office/drawing/2014/main" val="2334916574"/>
                  </a:ext>
                </a:extLst>
              </a:tr>
            </a:tbl>
          </a:graphicData>
        </a:graphic>
      </p:graphicFrame>
      <p:pic>
        <p:nvPicPr>
          <p:cNvPr id="8" name="Graphic 7">
            <a:extLst>
              <a:ext uri="{FF2B5EF4-FFF2-40B4-BE49-F238E27FC236}">
                <a16:creationId xmlns:a16="http://schemas.microsoft.com/office/drawing/2014/main" id="{CBDD1509-5282-56E8-45C7-6E74637E98D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35112" y="5103601"/>
            <a:ext cx="540000" cy="540000"/>
          </a:xfrm>
          <a:prstGeom prst="rect">
            <a:avLst/>
          </a:prstGeom>
        </p:spPr>
      </p:pic>
      <p:sp>
        <p:nvSpPr>
          <p:cNvPr id="9" name="TextBox 8">
            <a:extLst>
              <a:ext uri="{FF2B5EF4-FFF2-40B4-BE49-F238E27FC236}">
                <a16:creationId xmlns:a16="http://schemas.microsoft.com/office/drawing/2014/main" id="{310CE739-A120-3D12-159C-DC1E0670C0D2}"/>
              </a:ext>
            </a:extLst>
          </p:cNvPr>
          <p:cNvSpPr txBox="1"/>
          <p:nvPr/>
        </p:nvSpPr>
        <p:spPr>
          <a:xfrm>
            <a:off x="4248664" y="5621245"/>
            <a:ext cx="4449716" cy="584775"/>
          </a:xfrm>
          <a:prstGeom prst="rect">
            <a:avLst/>
          </a:prstGeom>
          <a:noFill/>
        </p:spPr>
        <p:txBody>
          <a:bodyPr wrap="square">
            <a:spAutoFit/>
          </a:bodyPr>
          <a:lstStyle/>
          <a:p>
            <a:r>
              <a:rPr lang="en-US" sz="1600" dirty="0">
                <a:solidFill>
                  <a:srgbClr val="FF0000"/>
                </a:solidFill>
                <a:latin typeface="Comic Sans MS" panose="030F0902030302020204" pitchFamily="66" charset="0"/>
              </a:rPr>
              <a:t>LLMs reason about company characteristics and group companies by type.</a:t>
            </a:r>
          </a:p>
        </p:txBody>
      </p:sp>
      <p:pic>
        <p:nvPicPr>
          <p:cNvPr id="10" name="Picture 9">
            <a:extLst>
              <a:ext uri="{FF2B5EF4-FFF2-40B4-BE49-F238E27FC236}">
                <a16:creationId xmlns:a16="http://schemas.microsoft.com/office/drawing/2014/main" id="{5A256D6C-5B2E-C35A-BF8F-A9805ADE906F}"/>
              </a:ext>
            </a:extLst>
          </p:cNvPr>
          <p:cNvPicPr>
            <a:picLocks noChangeAspect="1"/>
          </p:cNvPicPr>
          <p:nvPr/>
        </p:nvPicPr>
        <p:blipFill>
          <a:blip r:embed="rId4"/>
          <a:stretch>
            <a:fillRect/>
          </a:stretch>
        </p:blipFill>
        <p:spPr>
          <a:xfrm>
            <a:off x="4594292" y="5121601"/>
            <a:ext cx="504000" cy="504000"/>
          </a:xfrm>
          <a:prstGeom prst="rect">
            <a:avLst/>
          </a:prstGeom>
        </p:spPr>
      </p:pic>
      <p:pic>
        <p:nvPicPr>
          <p:cNvPr id="11" name="Graphic 10">
            <a:extLst>
              <a:ext uri="{FF2B5EF4-FFF2-40B4-BE49-F238E27FC236}">
                <a16:creationId xmlns:a16="http://schemas.microsoft.com/office/drawing/2014/main" id="{68F866C6-51C3-0650-23F0-618F2E4DA6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039932" y="5148601"/>
            <a:ext cx="612000" cy="450001"/>
          </a:xfrm>
          <a:prstGeom prst="rect">
            <a:avLst/>
          </a:prstGeom>
        </p:spPr>
      </p:pic>
      <p:pic>
        <p:nvPicPr>
          <p:cNvPr id="12" name="Graphic 11">
            <a:extLst>
              <a:ext uri="{FF2B5EF4-FFF2-40B4-BE49-F238E27FC236}">
                <a16:creationId xmlns:a16="http://schemas.microsoft.com/office/drawing/2014/main" id="{03423E94-7E24-DF31-AA0B-72C75B2E1C2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73522" y="5139601"/>
            <a:ext cx="468000" cy="468000"/>
          </a:xfrm>
          <a:prstGeom prst="rect">
            <a:avLst/>
          </a:prstGeom>
        </p:spPr>
      </p:pic>
      <p:pic>
        <p:nvPicPr>
          <p:cNvPr id="13" name="Graphic 12">
            <a:extLst>
              <a:ext uri="{FF2B5EF4-FFF2-40B4-BE49-F238E27FC236}">
                <a16:creationId xmlns:a16="http://schemas.microsoft.com/office/drawing/2014/main" id="{F25BE13A-4F83-E5F3-D490-110C6023DCE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196702" y="5103601"/>
            <a:ext cx="540000" cy="540000"/>
          </a:xfrm>
          <a:prstGeom prst="rect">
            <a:avLst/>
          </a:prstGeom>
        </p:spPr>
      </p:pic>
      <p:sp>
        <p:nvSpPr>
          <p:cNvPr id="3600" name="AlgebraBar"/>
          <p:cNvSpPr/>
          <p:nvPr/>
        </p:nvSpPr>
        <p:spPr>
          <a:xfrm>
            <a:off x="455999" y="5040092"/>
            <a:ext cx="3471889" cy="1392001"/>
          </a:xfrm>
          <a:prstGeom prst="roundRect">
            <a:avLst>
              <a:gd name="adj" fmla="val 16000"/>
            </a:avLst>
          </a:prstGeom>
          <a:solidFill>
            <a:srgbClr val="EDF1F9"/>
          </a:solidFill>
          <a:ln w="12700">
            <a:solidFill>
              <a:srgbClr val="1F3864"/>
            </a:solidFill>
          </a:ln>
        </p:spPr>
        <p:txBody>
          <a:bodyPr wrap="square" lIns="91440" tIns="0" rIns="91440" bIns="0" anchor="ctr">
            <a:normAutofit/>
          </a:bodyPr>
          <a:lstStyle/>
          <a:p>
            <a:pPr marL="0" indent="0" algn="ctr">
              <a:spcAft>
                <a:spcPts val="0"/>
              </a:spcAft>
              <a:buNone/>
            </a:pPr>
            <a:r>
              <a:rPr lang="en-US" b="1" dirty="0">
                <a:solidFill>
                  <a:srgbClr val="1F3864"/>
                </a:solidFill>
              </a:rPr>
              <a:t>γ</a:t>
            </a:r>
            <a:r>
              <a:rPr lang="en-US" sz="1050" b="1" baseline="-25000" dirty="0">
                <a:solidFill>
                  <a:srgbClr val="1F3864"/>
                </a:solidFill>
              </a:rPr>
              <a:t>A; agg</a:t>
            </a:r>
            <a:r>
              <a:rPr lang="en-US" sz="1600" dirty="0"/>
              <a:t>(R)  →  </a:t>
            </a:r>
            <a:r>
              <a:rPr lang="en-US" b="1" dirty="0">
                <a:solidFill>
                  <a:srgbClr val="1F3864"/>
                </a:solidFill>
              </a:rPr>
              <a:t>γ</a:t>
            </a:r>
            <a:r>
              <a:rPr lang="en-US" sz="1200" b="1" baseline="-25000" dirty="0">
                <a:solidFill>
                  <a:srgbClr val="C00000"/>
                </a:solidFill>
              </a:rPr>
              <a:t>LLM⟨t, r⟩; agg</a:t>
            </a:r>
            <a:r>
              <a:rPr lang="en-US" sz="1600" dirty="0"/>
              <a:t>(R)</a:t>
            </a:r>
          </a:p>
          <a:p>
            <a:pPr marL="0" indent="0" algn="ctr">
              <a:spcAft>
                <a:spcPts val="0"/>
              </a:spcAft>
              <a:buNone/>
            </a:pPr>
            <a:r>
              <a:rPr lang="en-US" sz="1600" dirty="0"/>
              <a:t> </a:t>
            </a:r>
            <a:r>
              <a:rPr lang="en-US" sz="1400" b="1" i="1" dirty="0">
                <a:solidFill>
                  <a:srgbClr val="C00000"/>
                </a:solidFill>
              </a:rPr>
              <a:t>t</a:t>
            </a:r>
            <a:r>
              <a:rPr lang="en-US" sz="1400" dirty="0"/>
              <a:t> = </a:t>
            </a:r>
            <a:r>
              <a:rPr lang="en-US" sz="1200" dirty="0">
                <a:latin typeface="Consolas"/>
                <a:cs typeface="Consolas"/>
              </a:rPr>
              <a:t>“Is {company} tech or retail?”</a:t>
            </a:r>
            <a:r>
              <a:rPr lang="en-US" sz="1600" dirty="0"/>
              <a:t>      </a:t>
            </a:r>
            <a:r>
              <a:rPr lang="en-US" sz="1400" i="1" dirty="0">
                <a:solidFill>
                  <a:srgbClr val="1F3864"/>
                </a:solidFill>
              </a:rPr>
              <a:t>grouping key:  generated label;  aggregation stays classical</a:t>
            </a:r>
          </a:p>
        </p:txBody>
      </p:sp>
    </p:spTree>
    <p:extLst>
      <p:ext uri="{BB962C8B-B14F-4D97-AF65-F5344CB8AC3E}">
        <p14:creationId xmlns:p14="http://schemas.microsoft.com/office/powerpoint/2010/main" val="2129508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LLM Alone, SQL Alone, or Hybrid?</a:t>
            </a:r>
          </a:p>
        </p:txBody>
      </p:sp>
      <p:sp>
        <p:nvSpPr>
          <p:cNvPr id="3" name="Content Placeholder 2"/>
          <p:cNvSpPr>
            <a:spLocks noGrp="1"/>
          </p:cNvSpPr>
          <p:nvPr>
            <p:ph idx="1"/>
          </p:nvPr>
        </p:nvSpPr>
        <p:spPr/>
        <p:txBody>
          <a:bodyPr>
            <a:normAutofit lnSpcReduction="10000"/>
          </a:bodyPr>
          <a:lstStyle/>
          <a:p>
            <a:pPr marL="0" indent="0">
              <a:buNone/>
            </a:pPr>
            <a:r>
              <a:t>Three ways to answer our query: an LLM alone, a SQL engine alone, or a </a:t>
            </a:r>
            <a:r>
              <a:rPr b="1">
                <a:solidFill>
                  <a:srgbClr val="C00000"/>
                </a:solidFill>
              </a:rPr>
              <a:t>hybrid — LLM calls inside relational operators.</a:t>
            </a:r>
            <a:endParaRPr lang="en-US" dirty="0"/>
          </a:p>
        </p:txBody>
      </p:sp>
      <p:sp>
        <p:nvSpPr>
          <p:cNvPr id="4001" name="c4001"/>
          <p:cNvSpPr/>
          <p:nvPr/>
        </p:nvSpPr>
        <p:spPr>
          <a:xfrm>
            <a:off x="456000" y="2400000"/>
            <a:ext cx="1500000" cy="520000"/>
          </a:xfrm>
          <a:prstGeom prst="rect">
            <a:avLst/>
          </a:prstGeom>
          <a:solidFill>
            <a:srgbClr val="FFFFFF"/>
          </a:solidFill>
          <a:ln w="6350">
            <a:solidFill>
              <a:srgbClr val="FFFFFF"/>
            </a:solidFill>
          </a:ln>
        </p:spPr>
        <p:txBody>
          <a:bodyPr wrap="square" lIns="73152" tIns="18288" rIns="73152" bIns="18288" anchor="ctr">
            <a:normAutofit/>
          </a:bodyPr>
          <a:lstStyle/>
          <a:p>
            <a:pPr marL="0" indent="0" algn="ctr">
              <a:spcAft>
                <a:spcPts val="0"/>
              </a:spcAft>
              <a:buNone/>
            </a:pPr>
            <a:endParaRPr/>
          </a:p>
        </p:txBody>
      </p:sp>
      <p:sp>
        <p:nvSpPr>
          <p:cNvPr id="4002" name="c4002"/>
          <p:cNvSpPr/>
          <p:nvPr/>
        </p:nvSpPr>
        <p:spPr>
          <a:xfrm>
            <a:off x="1956000" y="2400000"/>
            <a:ext cx="3260000" cy="520000"/>
          </a:xfrm>
          <a:prstGeom prst="rect">
            <a:avLst/>
          </a:prstGeom>
          <a:solidFill>
            <a:srgbClr val="1F3864"/>
          </a:solidFill>
          <a:ln w="6350">
            <a:solidFill>
              <a:srgbClr val="C9D3E3"/>
            </a:solidFill>
          </a:ln>
        </p:spPr>
        <p:txBody>
          <a:bodyPr wrap="square" lIns="73152" tIns="18288" rIns="73152" bIns="18288" anchor="ctr">
            <a:normAutofit/>
          </a:bodyPr>
          <a:lstStyle/>
          <a:p>
            <a:pPr marL="0" indent="0" algn="ctr">
              <a:spcAft>
                <a:spcPts val="40"/>
              </a:spcAft>
              <a:buNone/>
            </a:pPr>
            <a:r>
              <a:rPr sz="1300" b="1">
                <a:solidFill>
                  <a:srgbClr val="FFFFFF"/>
                </a:solidFill>
              </a:rPr>
              <a:t>LLM alone</a:t>
            </a:r>
          </a:p>
          <a:p>
            <a:r>
              <a:rPr sz="1100" b="0">
                <a:solidFill>
                  <a:srgbClr val="FFFFFF"/>
                </a:solidFill>
              </a:rPr>
              <a:t>whole table in the prompt</a:t>
            </a:r>
          </a:p>
        </p:txBody>
      </p:sp>
      <p:sp>
        <p:nvSpPr>
          <p:cNvPr id="4003" name="c4003"/>
          <p:cNvSpPr/>
          <p:nvPr/>
        </p:nvSpPr>
        <p:spPr>
          <a:xfrm>
            <a:off x="5216000" y="2400000"/>
            <a:ext cx="3260000" cy="520000"/>
          </a:xfrm>
          <a:prstGeom prst="rect">
            <a:avLst/>
          </a:prstGeom>
          <a:solidFill>
            <a:srgbClr val="1F3864"/>
          </a:solidFill>
          <a:ln w="6350">
            <a:solidFill>
              <a:srgbClr val="C9D3E3"/>
            </a:solidFill>
          </a:ln>
        </p:spPr>
        <p:txBody>
          <a:bodyPr wrap="square" lIns="73152" tIns="18288" rIns="73152" bIns="18288" anchor="ctr">
            <a:normAutofit/>
          </a:bodyPr>
          <a:lstStyle/>
          <a:p>
            <a:pPr marL="0" indent="0" algn="ctr">
              <a:spcAft>
                <a:spcPts val="40"/>
              </a:spcAft>
              <a:buNone/>
            </a:pPr>
            <a:r>
              <a:rPr sz="1300" b="1">
                <a:solidFill>
                  <a:srgbClr val="FFFFFF"/>
                </a:solidFill>
              </a:rPr>
              <a:t>SQL engine alone</a:t>
            </a:r>
          </a:p>
          <a:p>
            <a:r>
              <a:rPr sz="1100" b="0">
                <a:solidFill>
                  <a:srgbClr val="FFFFFF"/>
                </a:solidFill>
              </a:rPr>
              <a:t>plain SQL</a:t>
            </a:r>
          </a:p>
        </p:txBody>
      </p:sp>
      <p:sp>
        <p:nvSpPr>
          <p:cNvPr id="4004" name="c4004"/>
          <p:cNvSpPr/>
          <p:nvPr/>
        </p:nvSpPr>
        <p:spPr>
          <a:xfrm>
            <a:off x="8476000" y="2400000"/>
            <a:ext cx="3260000" cy="520000"/>
          </a:xfrm>
          <a:prstGeom prst="rect">
            <a:avLst/>
          </a:prstGeom>
          <a:solidFill>
            <a:srgbClr val="1F3864"/>
          </a:solidFill>
          <a:ln w="6350">
            <a:solidFill>
              <a:srgbClr val="C9D3E3"/>
            </a:solidFill>
          </a:ln>
        </p:spPr>
        <p:txBody>
          <a:bodyPr wrap="square" lIns="73152" tIns="18288" rIns="73152" bIns="18288" anchor="ctr">
            <a:normAutofit/>
          </a:bodyPr>
          <a:lstStyle/>
          <a:p>
            <a:pPr marL="0" indent="0" algn="ctr">
              <a:spcAft>
                <a:spcPts val="40"/>
              </a:spcAft>
              <a:buNone/>
            </a:pPr>
            <a:r>
              <a:rPr sz="1300" b="1">
                <a:solidFill>
                  <a:srgbClr val="FFFFFF"/>
                </a:solidFill>
              </a:rPr>
              <a:t>Hybrid: semantic operators</a:t>
            </a:r>
          </a:p>
          <a:p>
            <a:r>
              <a:rPr sz="1100" b="0">
                <a:solidFill>
                  <a:srgbClr val="FFFFFF"/>
                </a:solidFill>
              </a:rPr>
              <a:t>LLM calls inside the engine</a:t>
            </a:r>
          </a:p>
        </p:txBody>
      </p:sp>
      <p:sp>
        <p:nvSpPr>
          <p:cNvPr id="4005" name="c4005"/>
          <p:cNvSpPr/>
          <p:nvPr/>
        </p:nvSpPr>
        <p:spPr>
          <a:xfrm>
            <a:off x="456000" y="2920000"/>
            <a:ext cx="1500000" cy="620000"/>
          </a:xfrm>
          <a:prstGeom prst="rect">
            <a:avLst/>
          </a:prstGeom>
          <a:solidFill>
            <a:srgbClr val="EDF1F9"/>
          </a:solidFill>
          <a:ln w="6350">
            <a:solidFill>
              <a:srgbClr val="C9D3E3"/>
            </a:solidFill>
          </a:ln>
        </p:spPr>
        <p:txBody>
          <a:bodyPr wrap="square" lIns="73152" tIns="18288" rIns="73152" bIns="18288" anchor="ctr">
            <a:normAutofit/>
          </a:bodyPr>
          <a:lstStyle/>
          <a:p>
            <a:pPr marL="0" indent="0" algn="ctr">
              <a:spcAft>
                <a:spcPts val="0"/>
              </a:spcAft>
              <a:buNone/>
            </a:pPr>
            <a:r>
              <a:rPr sz="1200" b="1">
                <a:solidFill>
                  <a:srgbClr val="1F3864"/>
                </a:solidFill>
              </a:rPr>
              <a:t>Semantics</a:t>
            </a:r>
          </a:p>
        </p:txBody>
      </p:sp>
      <p:sp>
        <p:nvSpPr>
          <p:cNvPr id="4006" name="c4006"/>
          <p:cNvSpPr/>
          <p:nvPr/>
        </p:nvSpPr>
        <p:spPr>
          <a:xfrm>
            <a:off x="1956000" y="2920000"/>
            <a:ext cx="3260000" cy="620000"/>
          </a:xfrm>
          <a:prstGeom prst="rect">
            <a:avLst/>
          </a:prstGeom>
          <a:solidFill>
            <a:srgbClr val="F7FAF7"/>
          </a:solidFill>
          <a:ln w="6350">
            <a:solidFill>
              <a:srgbClr val="C9D3E3"/>
            </a:solidFill>
          </a:ln>
        </p:spPr>
        <p:txBody>
          <a:bodyPr wrap="square" lIns="73152" tIns="18288" rIns="73152" bIns="18288" anchor="ctr">
            <a:normAutofit/>
          </a:bodyPr>
          <a:lstStyle/>
          <a:p>
            <a:pPr marL="0" indent="0" algn="ctr">
              <a:spcAft>
                <a:spcPts val="0"/>
              </a:spcAft>
              <a:buNone/>
            </a:pPr>
            <a:r>
              <a:rPr sz="1150" b="1">
                <a:solidFill>
                  <a:srgbClr val="1E7B34"/>
                </a:solidFill>
              </a:rPr>
              <a:t>✓  understands meaning &amp; world knowledge</a:t>
            </a:r>
          </a:p>
        </p:txBody>
      </p:sp>
      <p:sp>
        <p:nvSpPr>
          <p:cNvPr id="4007" name="c4007"/>
          <p:cNvSpPr/>
          <p:nvPr/>
        </p:nvSpPr>
        <p:spPr>
          <a:xfrm>
            <a:off x="5216000" y="2920000"/>
            <a:ext cx="3260000" cy="620000"/>
          </a:xfrm>
          <a:prstGeom prst="rect">
            <a:avLst/>
          </a:prstGeom>
          <a:solidFill>
            <a:srgbClr val="FDF9F1"/>
          </a:solidFill>
          <a:ln w="6350">
            <a:solidFill>
              <a:srgbClr val="C9D3E3"/>
            </a:solidFill>
          </a:ln>
        </p:spPr>
        <p:txBody>
          <a:bodyPr wrap="square" lIns="73152" tIns="18288" rIns="73152" bIns="18288" anchor="ctr">
            <a:normAutofit/>
          </a:bodyPr>
          <a:lstStyle/>
          <a:p>
            <a:pPr marL="0" indent="0" algn="ctr">
              <a:spcAft>
                <a:spcPts val="0"/>
              </a:spcAft>
              <a:buNone/>
            </a:pPr>
            <a:r>
              <a:rPr sz="1150" b="1">
                <a:solidFill>
                  <a:srgbClr val="C00000"/>
                </a:solidFill>
              </a:rPr>
              <a:t>✗  exact values only — no semantics</a:t>
            </a:r>
          </a:p>
        </p:txBody>
      </p:sp>
      <p:sp>
        <p:nvSpPr>
          <p:cNvPr id="4008" name="c4008"/>
          <p:cNvSpPr/>
          <p:nvPr/>
        </p:nvSpPr>
        <p:spPr>
          <a:xfrm>
            <a:off x="8476000" y="2920000"/>
            <a:ext cx="3260000" cy="620000"/>
          </a:xfrm>
          <a:prstGeom prst="rect">
            <a:avLst/>
          </a:prstGeom>
          <a:solidFill>
            <a:srgbClr val="F7FAF7"/>
          </a:solidFill>
          <a:ln w="6350">
            <a:solidFill>
              <a:srgbClr val="C9D3E3"/>
            </a:solidFill>
          </a:ln>
        </p:spPr>
        <p:txBody>
          <a:bodyPr wrap="square" lIns="73152" tIns="18288" rIns="73152" bIns="18288" anchor="ctr">
            <a:normAutofit/>
          </a:bodyPr>
          <a:lstStyle/>
          <a:p>
            <a:pPr marL="0" indent="0" algn="ctr">
              <a:spcAft>
                <a:spcPts val="0"/>
              </a:spcAft>
              <a:buNone/>
            </a:pPr>
            <a:r>
              <a:rPr sz="1150" b="1">
                <a:solidFill>
                  <a:srgbClr val="1E7B34"/>
                </a:solidFill>
              </a:rPr>
              <a:t>✓  LLM handles the semantic predicates</a:t>
            </a:r>
          </a:p>
        </p:txBody>
      </p:sp>
      <p:sp>
        <p:nvSpPr>
          <p:cNvPr id="4009" name="c4009"/>
          <p:cNvSpPr/>
          <p:nvPr/>
        </p:nvSpPr>
        <p:spPr>
          <a:xfrm>
            <a:off x="456000" y="3540000"/>
            <a:ext cx="1500000" cy="820000"/>
          </a:xfrm>
          <a:prstGeom prst="rect">
            <a:avLst/>
          </a:prstGeom>
          <a:solidFill>
            <a:srgbClr val="EDF1F9"/>
          </a:solidFill>
          <a:ln w="6350">
            <a:solidFill>
              <a:srgbClr val="C9D3E3"/>
            </a:solidFill>
          </a:ln>
        </p:spPr>
        <p:txBody>
          <a:bodyPr wrap="square" lIns="73152" tIns="18288" rIns="73152" bIns="18288" anchor="ctr">
            <a:normAutofit/>
          </a:bodyPr>
          <a:lstStyle/>
          <a:p>
            <a:pPr marL="0" indent="0" algn="ctr">
              <a:spcAft>
                <a:spcPts val="0"/>
              </a:spcAft>
              <a:buNone/>
            </a:pPr>
            <a:r>
              <a:rPr sz="1200" b="1">
                <a:solidFill>
                  <a:srgbClr val="1F3864"/>
                </a:solidFill>
              </a:rPr>
              <a:t>Computation</a:t>
            </a:r>
          </a:p>
        </p:txBody>
      </p:sp>
      <p:sp>
        <p:nvSpPr>
          <p:cNvPr id="4010" name="c4010"/>
          <p:cNvSpPr/>
          <p:nvPr/>
        </p:nvSpPr>
        <p:spPr>
          <a:xfrm>
            <a:off x="1956000" y="3540000"/>
            <a:ext cx="3260000" cy="820000"/>
          </a:xfrm>
          <a:prstGeom prst="rect">
            <a:avLst/>
          </a:prstGeom>
          <a:solidFill>
            <a:srgbClr val="F7FAF7"/>
          </a:solidFill>
          <a:ln w="6350">
            <a:solidFill>
              <a:srgbClr val="C9D3E3"/>
            </a:solidFill>
          </a:ln>
        </p:spPr>
        <p:txBody>
          <a:bodyPr wrap="square" lIns="73152" tIns="18288" rIns="73152" bIns="18288" anchor="ctr">
            <a:normAutofit/>
          </a:bodyPr>
          <a:lstStyle/>
          <a:p>
            <a:pPr marL="0" indent="0" algn="ctr">
              <a:spcAft>
                <a:spcPts val="60"/>
              </a:spcAft>
              <a:buNone/>
            </a:pPr>
            <a:r>
              <a:rPr sz="1150" b="1">
                <a:solidFill>
                  <a:srgbClr val="C00000"/>
                </a:solidFill>
              </a:rPr>
              <a:t>✗  arithmetic in tokens —</a:t>
            </a:r>
          </a:p>
          <a:p>
            <a:r>
              <a:rPr sz="1100" b="0">
                <a:solidFill>
                  <a:srgbClr val="595959"/>
                </a:solidFill>
              </a:rPr>
              <a:t>errors compound as data grows</a:t>
            </a:r>
          </a:p>
        </p:txBody>
      </p:sp>
      <p:sp>
        <p:nvSpPr>
          <p:cNvPr id="4011" name="c4011"/>
          <p:cNvSpPr/>
          <p:nvPr/>
        </p:nvSpPr>
        <p:spPr>
          <a:xfrm>
            <a:off x="5216000" y="3540000"/>
            <a:ext cx="3260000" cy="820000"/>
          </a:xfrm>
          <a:prstGeom prst="rect">
            <a:avLst/>
          </a:prstGeom>
          <a:solidFill>
            <a:srgbClr val="FDF9F1"/>
          </a:solidFill>
          <a:ln w="6350">
            <a:solidFill>
              <a:srgbClr val="C9D3E3"/>
            </a:solidFill>
          </a:ln>
        </p:spPr>
        <p:txBody>
          <a:bodyPr wrap="square" lIns="73152" tIns="18288" rIns="73152" bIns="18288" anchor="ctr">
            <a:normAutofit/>
          </a:bodyPr>
          <a:lstStyle/>
          <a:p>
            <a:pPr marL="0" indent="0" algn="ctr">
              <a:spcAft>
                <a:spcPts val="60"/>
              </a:spcAft>
              <a:buNone/>
            </a:pPr>
            <a:r>
              <a:rPr sz="1150" b="1">
                <a:solidFill>
                  <a:srgbClr val="1E7B34"/>
                </a:solidFill>
              </a:rPr>
              <a:t>✓  exact — scan, join, aggregate</a:t>
            </a:r>
          </a:p>
        </p:txBody>
      </p:sp>
      <p:sp>
        <p:nvSpPr>
          <p:cNvPr id="4012" name="c4012"/>
          <p:cNvSpPr/>
          <p:nvPr/>
        </p:nvSpPr>
        <p:spPr>
          <a:xfrm>
            <a:off x="8476000" y="3540000"/>
            <a:ext cx="3260000" cy="820000"/>
          </a:xfrm>
          <a:prstGeom prst="rect">
            <a:avLst/>
          </a:prstGeom>
          <a:solidFill>
            <a:srgbClr val="F7FAF7"/>
          </a:solidFill>
          <a:ln w="6350">
            <a:solidFill>
              <a:srgbClr val="C9D3E3"/>
            </a:solidFill>
          </a:ln>
        </p:spPr>
        <p:txBody>
          <a:bodyPr wrap="square" lIns="73152" tIns="18288" rIns="73152" bIns="18288" anchor="ctr">
            <a:normAutofit/>
          </a:bodyPr>
          <a:lstStyle/>
          <a:p>
            <a:pPr marL="0" indent="0" algn="ctr">
              <a:spcAft>
                <a:spcPts val="60"/>
              </a:spcAft>
              <a:buNone/>
            </a:pPr>
            <a:r>
              <a:rPr sz="1150" b="1">
                <a:solidFill>
                  <a:srgbClr val="1E7B34"/>
                </a:solidFill>
              </a:rPr>
              <a:t>✓  engine does all the math, exactly</a:t>
            </a:r>
          </a:p>
        </p:txBody>
      </p:sp>
      <p:sp>
        <p:nvSpPr>
          <p:cNvPr id="4013" name="c4013"/>
          <p:cNvSpPr/>
          <p:nvPr/>
        </p:nvSpPr>
        <p:spPr>
          <a:xfrm>
            <a:off x="456000" y="4360000"/>
            <a:ext cx="1500000" cy="620000"/>
          </a:xfrm>
          <a:prstGeom prst="rect">
            <a:avLst/>
          </a:prstGeom>
          <a:solidFill>
            <a:srgbClr val="EDF1F9"/>
          </a:solidFill>
          <a:ln w="6350">
            <a:solidFill>
              <a:srgbClr val="C9D3E3"/>
            </a:solidFill>
          </a:ln>
        </p:spPr>
        <p:txBody>
          <a:bodyPr wrap="square" lIns="73152" tIns="18288" rIns="73152" bIns="18288" anchor="ctr">
            <a:normAutofit/>
          </a:bodyPr>
          <a:lstStyle/>
          <a:p>
            <a:pPr marL="0" indent="0" algn="ctr">
              <a:spcAft>
                <a:spcPts val="0"/>
              </a:spcAft>
              <a:buNone/>
            </a:pPr>
            <a:r>
              <a:rPr sz="1200" b="1">
                <a:solidFill>
                  <a:srgbClr val="1F3864"/>
                </a:solidFill>
              </a:rPr>
              <a:t>Cost</a:t>
            </a:r>
          </a:p>
        </p:txBody>
      </p:sp>
      <p:sp>
        <p:nvSpPr>
          <p:cNvPr id="4014" name="c4014"/>
          <p:cNvSpPr/>
          <p:nvPr/>
        </p:nvSpPr>
        <p:spPr>
          <a:xfrm>
            <a:off x="1956000" y="4360000"/>
            <a:ext cx="3260000" cy="620000"/>
          </a:xfrm>
          <a:prstGeom prst="rect">
            <a:avLst/>
          </a:prstGeom>
          <a:solidFill>
            <a:srgbClr val="F7FAF7"/>
          </a:solidFill>
          <a:ln w="6350">
            <a:solidFill>
              <a:srgbClr val="C9D3E3"/>
            </a:solidFill>
          </a:ln>
        </p:spPr>
        <p:txBody>
          <a:bodyPr wrap="square" lIns="73152" tIns="18288" rIns="73152" bIns="18288" anchor="ctr">
            <a:normAutofit/>
          </a:bodyPr>
          <a:lstStyle/>
          <a:p>
            <a:pPr marL="0" indent="0" algn="ctr">
              <a:spcAft>
                <a:spcPts val="0"/>
              </a:spcAft>
              <a:buNone/>
            </a:pPr>
            <a:r>
              <a:rPr sz="1150" b="1">
                <a:solidFill>
                  <a:srgbClr val="B45309"/>
                </a:solidFill>
              </a:rPr>
              <a:t>minutes of tokens</a:t>
            </a:r>
          </a:p>
          <a:p>
            <a:r>
              <a:rPr sz="1100" b="0">
                <a:solidFill>
                  <a:srgbClr val="595959"/>
                </a:solidFill>
              </a:rPr>
              <a:t>for a few KB of data</a:t>
            </a:r>
          </a:p>
        </p:txBody>
      </p:sp>
      <p:sp>
        <p:nvSpPr>
          <p:cNvPr id="4015" name="c4015"/>
          <p:cNvSpPr/>
          <p:nvPr/>
        </p:nvSpPr>
        <p:spPr>
          <a:xfrm>
            <a:off x="5216000" y="4360000"/>
            <a:ext cx="3260000" cy="620000"/>
          </a:xfrm>
          <a:prstGeom prst="rect">
            <a:avLst/>
          </a:prstGeom>
          <a:solidFill>
            <a:srgbClr val="FDF9F1"/>
          </a:solidFill>
          <a:ln w="6350">
            <a:solidFill>
              <a:srgbClr val="C9D3E3"/>
            </a:solidFill>
          </a:ln>
        </p:spPr>
        <p:txBody>
          <a:bodyPr wrap="square" lIns="73152" tIns="18288" rIns="73152" bIns="18288" anchor="ctr">
            <a:normAutofit/>
          </a:bodyPr>
          <a:lstStyle/>
          <a:p>
            <a:pPr marL="0" indent="0" algn="ctr">
              <a:spcAft>
                <a:spcPts val="0"/>
              </a:spcAft>
              <a:buNone/>
            </a:pPr>
            <a:r>
              <a:rPr sz="1150" b="1">
                <a:solidFill>
                  <a:srgbClr val="262626"/>
                </a:solidFill>
              </a:rPr>
              <a:t>milliseconds, any size</a:t>
            </a:r>
          </a:p>
        </p:txBody>
      </p:sp>
      <p:sp>
        <p:nvSpPr>
          <p:cNvPr id="4016" name="c4016"/>
          <p:cNvSpPr/>
          <p:nvPr/>
        </p:nvSpPr>
        <p:spPr>
          <a:xfrm>
            <a:off x="8476000" y="4360000"/>
            <a:ext cx="3260000" cy="620000"/>
          </a:xfrm>
          <a:prstGeom prst="rect">
            <a:avLst/>
          </a:prstGeom>
          <a:solidFill>
            <a:srgbClr val="F7FAF7"/>
          </a:solidFill>
          <a:ln w="6350">
            <a:solidFill>
              <a:srgbClr val="C9D3E3"/>
            </a:solidFill>
          </a:ln>
        </p:spPr>
        <p:txBody>
          <a:bodyPr wrap="square" lIns="73152" tIns="18288" rIns="73152" bIns="18288" anchor="ctr">
            <a:normAutofit/>
          </a:bodyPr>
          <a:lstStyle/>
          <a:p>
            <a:pPr marL="0" indent="0" algn="ctr">
              <a:spcAft>
                <a:spcPts val="0"/>
              </a:spcAft>
              <a:buNone/>
            </a:pPr>
            <a:r>
              <a:rPr sz="1150" b="1">
                <a:solidFill>
                  <a:srgbClr val="262626"/>
                </a:solidFill>
              </a:rPr>
              <a:t>LLM calls only where semantics is needed</a:t>
            </a:r>
          </a:p>
        </p:txBody>
      </p:sp>
      <p:sp>
        <p:nvSpPr>
          <p:cNvPr id="4017" name="c4017"/>
          <p:cNvSpPr/>
          <p:nvPr/>
        </p:nvSpPr>
        <p:spPr>
          <a:xfrm>
            <a:off x="456000" y="4980000"/>
            <a:ext cx="1500000" cy="700000"/>
          </a:xfrm>
          <a:prstGeom prst="rect">
            <a:avLst/>
          </a:prstGeom>
          <a:solidFill>
            <a:srgbClr val="EDF1F9"/>
          </a:solidFill>
          <a:ln w="6350">
            <a:solidFill>
              <a:srgbClr val="C9D3E3"/>
            </a:solidFill>
          </a:ln>
        </p:spPr>
        <p:txBody>
          <a:bodyPr wrap="square" lIns="73152" tIns="18288" rIns="73152" bIns="18288" anchor="ctr">
            <a:normAutofit/>
          </a:bodyPr>
          <a:lstStyle/>
          <a:p>
            <a:pPr marL="0" indent="0" algn="ctr">
              <a:spcAft>
                <a:spcPts val="0"/>
              </a:spcAft>
              <a:buNone/>
            </a:pPr>
            <a:r>
              <a:rPr sz="1200" b="1">
                <a:solidFill>
                  <a:srgbClr val="1F3864"/>
                </a:solidFill>
              </a:rPr>
              <a:t>Scales?</a:t>
            </a:r>
          </a:p>
        </p:txBody>
      </p:sp>
      <p:sp>
        <p:nvSpPr>
          <p:cNvPr id="4018" name="c4018"/>
          <p:cNvSpPr/>
          <p:nvPr/>
        </p:nvSpPr>
        <p:spPr>
          <a:xfrm>
            <a:off x="1956000" y="4980000"/>
            <a:ext cx="3260000" cy="700000"/>
          </a:xfrm>
          <a:prstGeom prst="rect">
            <a:avLst/>
          </a:prstGeom>
          <a:solidFill>
            <a:srgbClr val="F7FAF7"/>
          </a:solidFill>
          <a:ln w="6350">
            <a:solidFill>
              <a:srgbClr val="C9D3E3"/>
            </a:solidFill>
          </a:ln>
        </p:spPr>
        <p:txBody>
          <a:bodyPr wrap="square" lIns="73152" tIns="18288" rIns="73152" bIns="18288" anchor="ctr">
            <a:normAutofit/>
          </a:bodyPr>
          <a:lstStyle/>
          <a:p>
            <a:pPr marL="0" indent="0" algn="ctr">
              <a:spcAft>
                <a:spcPts val="0"/>
              </a:spcAft>
              <a:buNone/>
            </a:pPr>
            <a:r>
              <a:rPr sz="1150" b="1">
                <a:solidFill>
                  <a:srgbClr val="C00000"/>
                </a:solidFill>
              </a:rPr>
              <a:t>✗  accuracy drops with input size</a:t>
            </a:r>
          </a:p>
          <a:p>
            <a:r>
              <a:rPr sz="1100" b="0">
                <a:solidFill>
                  <a:srgbClr val="595959"/>
                </a:solidFill>
              </a:rPr>
              <a:t>(context rot)</a:t>
            </a:r>
          </a:p>
        </p:txBody>
      </p:sp>
      <p:sp>
        <p:nvSpPr>
          <p:cNvPr id="4019" name="c4019"/>
          <p:cNvSpPr/>
          <p:nvPr/>
        </p:nvSpPr>
        <p:spPr>
          <a:xfrm>
            <a:off x="5216000" y="4980000"/>
            <a:ext cx="3260000" cy="700000"/>
          </a:xfrm>
          <a:prstGeom prst="rect">
            <a:avLst/>
          </a:prstGeom>
          <a:solidFill>
            <a:srgbClr val="FDF9F1"/>
          </a:solidFill>
          <a:ln w="6350">
            <a:solidFill>
              <a:srgbClr val="C9D3E3"/>
            </a:solidFill>
          </a:ln>
        </p:spPr>
        <p:txBody>
          <a:bodyPr wrap="square" lIns="73152" tIns="18288" rIns="73152" bIns="18288" anchor="ctr">
            <a:normAutofit/>
          </a:bodyPr>
          <a:lstStyle/>
          <a:p>
            <a:pPr marL="0" indent="0" algn="ctr">
              <a:spcAft>
                <a:spcPts val="0"/>
              </a:spcAft>
              <a:buNone/>
            </a:pPr>
            <a:r>
              <a:rPr sz="1150" b="1">
                <a:solidFill>
                  <a:srgbClr val="B45309"/>
                </a:solidFill>
              </a:rPr>
              <a:t>✓  scales — but can't express the query</a:t>
            </a:r>
          </a:p>
        </p:txBody>
      </p:sp>
      <p:sp>
        <p:nvSpPr>
          <p:cNvPr id="4020" name="c4020"/>
          <p:cNvSpPr/>
          <p:nvPr/>
        </p:nvSpPr>
        <p:spPr>
          <a:xfrm>
            <a:off x="8476000" y="4980000"/>
            <a:ext cx="3260000" cy="700000"/>
          </a:xfrm>
          <a:prstGeom prst="rect">
            <a:avLst/>
          </a:prstGeom>
          <a:solidFill>
            <a:srgbClr val="F7FAF7"/>
          </a:solidFill>
          <a:ln w="6350">
            <a:solidFill>
              <a:srgbClr val="C9D3E3"/>
            </a:solidFill>
          </a:ln>
        </p:spPr>
        <p:txBody>
          <a:bodyPr wrap="square" lIns="73152" tIns="18288" rIns="73152" bIns="18288" anchor="ctr">
            <a:normAutofit/>
          </a:bodyPr>
          <a:lstStyle/>
          <a:p>
            <a:pPr marL="0" indent="0" algn="ctr">
              <a:spcAft>
                <a:spcPts val="0"/>
              </a:spcAft>
              <a:buNone/>
            </a:pPr>
            <a:r>
              <a:rPr sz="1150" b="1">
                <a:solidFill>
                  <a:srgbClr val="1E7B34"/>
                </a:solidFill>
              </a:rPr>
              <a:t>✓  best of both — declarative &amp; optimizable</a:t>
            </a:r>
          </a:p>
        </p:txBody>
      </p:sp>
      <p:sp>
        <p:nvSpPr>
          <p:cNvPr id="4900" name="Takeaway"/>
          <p:cNvSpPr/>
          <p:nvPr/>
        </p:nvSpPr>
        <p:spPr>
          <a:xfrm>
            <a:off x="456000" y="5900000"/>
            <a:ext cx="10900000" cy="700000"/>
          </a:xfrm>
          <a:prstGeom prst="roundRect">
            <a:avLst>
              <a:gd name="adj" fmla="val 10000"/>
            </a:avLst>
          </a:prstGeom>
          <a:solidFill>
            <a:srgbClr val="EDF1F9"/>
          </a:solidFill>
          <a:ln w="12700">
            <a:solidFill>
              <a:srgbClr val="1F3864"/>
            </a:solidFill>
          </a:ln>
        </p:spPr>
        <p:txBody>
          <a:bodyPr wrap="square" lIns="91440" tIns="0" rIns="91440" bIns="0" anchor="ctr">
            <a:normAutofit/>
          </a:bodyPr>
          <a:lstStyle/>
          <a:p>
            <a:pPr marL="0" indent="0" algn="ctr">
              <a:spcAft>
                <a:spcPts val="120"/>
              </a:spcAft>
              <a:buNone/>
            </a:pPr>
            <a:r>
              <a:rPr lang="en-US" sz="1500" b="1" dirty="0">
                <a:solidFill>
                  <a:srgbClr val="C00000"/>
                </a:solidFill>
              </a:rPr>
              <a:t>Semantics → model.    Computation → engine.</a:t>
            </a:r>
          </a:p>
          <a:p>
            <a:pPr marL="0" indent="0" algn="ctr">
              <a:spcAft>
                <a:spcPts val="0"/>
              </a:spcAft>
              <a:buNone/>
            </a:pPr>
            <a:r>
              <a:rPr lang="en-US" sz="1300" dirty="0">
                <a:solidFill>
                  <a:srgbClr val="1F3864"/>
                </a:solidFill>
              </a:rPr>
              <a:t>The semantic operator is that hand-off — systematic, declarative, optimizable.</a:t>
            </a:r>
          </a:p>
        </p:txBody>
      </p:sp>
      <p:sp>
        <p:nvSpPr>
          <p:cNvPr id="4" name="Slide Number Placeholder 3"/>
          <p:cNvSpPr>
            <a:spLocks noGrp="1"/>
          </p:cNvSpPr>
          <p:nvPr>
            <p:ph type="sldNum" sz="quarter" idx="12"/>
          </p:nvPr>
        </p:nvSpPr>
        <p:spPr/>
        <p:txBody>
          <a:bodyPr/>
          <a:lstStyle/>
          <a:p>
            <a:fld id="{BCFAA6ED-95C3-9546-BFD5-25AB245E25B8}" type="slidenum">
              <a:rPr lang="en-CN" smtClean="0"/>
              <a:t>16</a:t>
            </a:fld>
            <a:endParaRPr lang="en-CN"/>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817A2-FE8C-98C5-C873-BA9C5D734660}"/>
            </a:ext>
          </a:extLst>
        </p:cNvPr>
        <p:cNvGrpSpPr/>
        <p:nvPr/>
      </p:nvGrpSpPr>
      <p:grpSpPr>
        <a:xfrm>
          <a:off x="0" y="0"/>
          <a:ext cx="0" cy="0"/>
          <a:chOff x="0" y="0"/>
          <a:chExt cx="0" cy="0"/>
        </a:xfrm>
      </p:grpSpPr>
      <p:cxnSp>
        <p:nvCxnSpPr>
          <p:cNvPr id="29" name="Straight Connector 28" title="callout lines">
            <a:extLst>
              <a:ext uri="{FF2B5EF4-FFF2-40B4-BE49-F238E27FC236}">
                <a16:creationId xmlns:a16="http://schemas.microsoft.com/office/drawing/2014/main" id="{6FE33CF9-D89E-2340-B59A-18CFF64B0D25}"/>
              </a:ext>
            </a:extLst>
          </p:cNvPr>
          <p:cNvCxnSpPr>
            <a:cxnSpLocks/>
          </p:cNvCxnSpPr>
          <p:nvPr/>
        </p:nvCxnSpPr>
        <p:spPr>
          <a:xfrm>
            <a:off x="8199576" y="4195050"/>
            <a:ext cx="0" cy="108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cxnSp>
        <p:nvCxnSpPr>
          <p:cNvPr id="47" name="Straight Connector 46" title="callout lines">
            <a:extLst>
              <a:ext uri="{FF2B5EF4-FFF2-40B4-BE49-F238E27FC236}">
                <a16:creationId xmlns:a16="http://schemas.microsoft.com/office/drawing/2014/main" id="{64C76F6D-C03D-072D-B2EF-A1121BBCCFFD}"/>
              </a:ext>
            </a:extLst>
          </p:cNvPr>
          <p:cNvCxnSpPr>
            <a:cxnSpLocks/>
          </p:cNvCxnSpPr>
          <p:nvPr/>
        </p:nvCxnSpPr>
        <p:spPr>
          <a:xfrm>
            <a:off x="6164847" y="4203285"/>
            <a:ext cx="0" cy="108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pic>
        <p:nvPicPr>
          <p:cNvPr id="11" name="Picture 10">
            <a:extLst>
              <a:ext uri="{FF2B5EF4-FFF2-40B4-BE49-F238E27FC236}">
                <a16:creationId xmlns:a16="http://schemas.microsoft.com/office/drawing/2014/main" id="{FC37D18C-710F-FDB3-9BA8-595D782F91C0}"/>
              </a:ext>
            </a:extLst>
          </p:cNvPr>
          <p:cNvPicPr>
            <a:picLocks noChangeAspect="1"/>
          </p:cNvPicPr>
          <p:nvPr/>
        </p:nvPicPr>
        <p:blipFill>
          <a:blip r:embed="rId3"/>
          <a:stretch>
            <a:fillRect/>
          </a:stretch>
        </p:blipFill>
        <p:spPr>
          <a:xfrm>
            <a:off x="4356441" y="5434406"/>
            <a:ext cx="279309" cy="279309"/>
          </a:xfrm>
          <a:prstGeom prst="rect">
            <a:avLst/>
          </a:prstGeom>
        </p:spPr>
      </p:pic>
      <p:pic>
        <p:nvPicPr>
          <p:cNvPr id="419" name="Picture 418">
            <a:extLst>
              <a:ext uri="{FF2B5EF4-FFF2-40B4-BE49-F238E27FC236}">
                <a16:creationId xmlns:a16="http://schemas.microsoft.com/office/drawing/2014/main" id="{BDDE5A1B-E083-C313-865C-5A0410B218B6}"/>
              </a:ext>
            </a:extLst>
          </p:cNvPr>
          <p:cNvPicPr>
            <a:picLocks noChangeAspect="1"/>
          </p:cNvPicPr>
          <p:nvPr/>
        </p:nvPicPr>
        <p:blipFill>
          <a:blip r:embed="rId4"/>
          <a:srcRect t="59604"/>
          <a:stretch>
            <a:fillRect/>
          </a:stretch>
        </p:blipFill>
        <p:spPr>
          <a:xfrm>
            <a:off x="7913207" y="2545787"/>
            <a:ext cx="1005310" cy="267174"/>
          </a:xfrm>
          <a:prstGeom prst="rect">
            <a:avLst/>
          </a:prstGeom>
        </p:spPr>
      </p:pic>
      <p:pic>
        <p:nvPicPr>
          <p:cNvPr id="415" name="Picture 414">
            <a:extLst>
              <a:ext uri="{FF2B5EF4-FFF2-40B4-BE49-F238E27FC236}">
                <a16:creationId xmlns:a16="http://schemas.microsoft.com/office/drawing/2014/main" id="{F0BA0B42-5AA3-B8ED-59B4-366082E8B4AE}"/>
              </a:ext>
            </a:extLst>
          </p:cNvPr>
          <p:cNvPicPr>
            <a:picLocks noChangeAspect="1"/>
          </p:cNvPicPr>
          <p:nvPr/>
        </p:nvPicPr>
        <p:blipFill>
          <a:blip r:embed="rId5"/>
          <a:srcRect l="10040" t="38591" r="8090" b="37309"/>
          <a:stretch>
            <a:fillRect/>
          </a:stretch>
        </p:blipFill>
        <p:spPr>
          <a:xfrm>
            <a:off x="6728315" y="3311896"/>
            <a:ext cx="1022957" cy="234000"/>
          </a:xfrm>
          <a:prstGeom prst="rect">
            <a:avLst/>
          </a:prstGeom>
        </p:spPr>
      </p:pic>
      <p:pic>
        <p:nvPicPr>
          <p:cNvPr id="410" name="Picture 409">
            <a:extLst>
              <a:ext uri="{FF2B5EF4-FFF2-40B4-BE49-F238E27FC236}">
                <a16:creationId xmlns:a16="http://schemas.microsoft.com/office/drawing/2014/main" id="{040A6790-6C27-8CFC-8DDF-EF2786730E48}"/>
              </a:ext>
            </a:extLst>
          </p:cNvPr>
          <p:cNvPicPr>
            <a:picLocks noChangeAspect="1"/>
          </p:cNvPicPr>
          <p:nvPr/>
        </p:nvPicPr>
        <p:blipFill>
          <a:blip r:embed="rId6"/>
          <a:srcRect l="15727" t="35115" r="15057" b="33236"/>
          <a:stretch>
            <a:fillRect/>
          </a:stretch>
        </p:blipFill>
        <p:spPr>
          <a:xfrm>
            <a:off x="6179386" y="2519177"/>
            <a:ext cx="941977" cy="288000"/>
          </a:xfrm>
          <a:prstGeom prst="rect">
            <a:avLst/>
          </a:prstGeom>
        </p:spPr>
      </p:pic>
      <p:cxnSp>
        <p:nvCxnSpPr>
          <p:cNvPr id="48" name="Straight Connector 47" title="callout lines">
            <a:extLst>
              <a:ext uri="{FF2B5EF4-FFF2-40B4-BE49-F238E27FC236}">
                <a16:creationId xmlns:a16="http://schemas.microsoft.com/office/drawing/2014/main" id="{C6B7FBA2-DE6D-C074-C09F-FCF75CBA62B7}"/>
              </a:ext>
            </a:extLst>
          </p:cNvPr>
          <p:cNvCxnSpPr>
            <a:cxnSpLocks/>
          </p:cNvCxnSpPr>
          <p:nvPr/>
        </p:nvCxnSpPr>
        <p:spPr>
          <a:xfrm>
            <a:off x="2820449" y="4190278"/>
            <a:ext cx="0" cy="108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369" name="Rounded Rectangle 368">
            <a:extLst>
              <a:ext uri="{FF2B5EF4-FFF2-40B4-BE49-F238E27FC236}">
                <a16:creationId xmlns:a16="http://schemas.microsoft.com/office/drawing/2014/main" id="{AA612CC3-8542-C0FE-8643-36F51DEF1713}"/>
              </a:ext>
            </a:extLst>
          </p:cNvPr>
          <p:cNvSpPr/>
          <p:nvPr/>
        </p:nvSpPr>
        <p:spPr>
          <a:xfrm>
            <a:off x="372750" y="2880291"/>
            <a:ext cx="1455724" cy="449683"/>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dirty="0">
                <a:solidFill>
                  <a:srgbClr val="7030A0"/>
                </a:solidFill>
                <a:latin typeface="Trebuchet MS" panose="020B0703020202090204" pitchFamily="34" charset="0"/>
              </a:rPr>
              <a:t>Commodity</a:t>
            </a:r>
          </a:p>
        </p:txBody>
      </p:sp>
      <p:cxnSp>
        <p:nvCxnSpPr>
          <p:cNvPr id="344" name="Straight Connector 343" title="callout lines">
            <a:extLst>
              <a:ext uri="{FF2B5EF4-FFF2-40B4-BE49-F238E27FC236}">
                <a16:creationId xmlns:a16="http://schemas.microsoft.com/office/drawing/2014/main" id="{567C5E4B-1748-B03B-9D7C-EB9678F48B73}"/>
              </a:ext>
            </a:extLst>
          </p:cNvPr>
          <p:cNvCxnSpPr>
            <a:cxnSpLocks/>
          </p:cNvCxnSpPr>
          <p:nvPr/>
        </p:nvCxnSpPr>
        <p:spPr>
          <a:xfrm>
            <a:off x="6711013" y="2968597"/>
            <a:ext cx="0" cy="1081377"/>
          </a:xfrm>
          <a:prstGeom prst="line">
            <a:avLst/>
          </a:prstGeom>
          <a:noFill/>
          <a:ln w="12700" cap="flat" cmpd="sng" algn="ctr">
            <a:solidFill>
              <a:schemeClr val="bg1">
                <a:lumMod val="65000"/>
              </a:schemeClr>
            </a:solidFill>
            <a:prstDash val="sysDash"/>
            <a:miter lim="800000"/>
            <a:headEnd type="none" w="sm" len="sm"/>
            <a:tailEnd type="none" w="sm" len="sm"/>
          </a:ln>
          <a:effectLst/>
        </p:spPr>
      </p:cxnSp>
      <p:cxnSp>
        <p:nvCxnSpPr>
          <p:cNvPr id="477" name="Straight Connector 476" title="callout lines">
            <a:extLst>
              <a:ext uri="{FF2B5EF4-FFF2-40B4-BE49-F238E27FC236}">
                <a16:creationId xmlns:a16="http://schemas.microsoft.com/office/drawing/2014/main" id="{9A5CC71F-2378-404D-7843-4C1F4A4874C2}"/>
              </a:ext>
            </a:extLst>
          </p:cNvPr>
          <p:cNvCxnSpPr>
            <a:cxnSpLocks/>
          </p:cNvCxnSpPr>
          <p:nvPr/>
        </p:nvCxnSpPr>
        <p:spPr>
          <a:xfrm>
            <a:off x="6163875" y="3680691"/>
            <a:ext cx="0" cy="360003"/>
          </a:xfrm>
          <a:prstGeom prst="line">
            <a:avLst/>
          </a:prstGeom>
          <a:noFill/>
          <a:ln w="12700" cap="flat" cmpd="sng" algn="ctr">
            <a:solidFill>
              <a:schemeClr val="bg1">
                <a:lumMod val="65000"/>
              </a:schemeClr>
            </a:solidFill>
            <a:prstDash val="sysDash"/>
            <a:miter lim="800000"/>
            <a:headEnd type="none" w="sm" len="sm"/>
            <a:tailEnd type="none" w="sm" len="sm"/>
          </a:ln>
          <a:effectLst/>
        </p:spPr>
      </p:cxnSp>
      <p:cxnSp>
        <p:nvCxnSpPr>
          <p:cNvPr id="498" name="Straight Connector 497" title="callout lines">
            <a:extLst>
              <a:ext uri="{FF2B5EF4-FFF2-40B4-BE49-F238E27FC236}">
                <a16:creationId xmlns:a16="http://schemas.microsoft.com/office/drawing/2014/main" id="{6807FB5F-E4CB-E322-7DB5-9398D4A04D47}"/>
              </a:ext>
            </a:extLst>
          </p:cNvPr>
          <p:cNvCxnSpPr>
            <a:cxnSpLocks/>
          </p:cNvCxnSpPr>
          <p:nvPr/>
        </p:nvCxnSpPr>
        <p:spPr>
          <a:xfrm flipH="1">
            <a:off x="8202081" y="2948912"/>
            <a:ext cx="2164" cy="108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cxnSp>
        <p:nvCxnSpPr>
          <p:cNvPr id="323" name="Straight Connector 322" title="callout lines">
            <a:extLst>
              <a:ext uri="{FF2B5EF4-FFF2-40B4-BE49-F238E27FC236}">
                <a16:creationId xmlns:a16="http://schemas.microsoft.com/office/drawing/2014/main" id="{1F7BD3C0-F861-06AF-AEC8-35E25C0CA515}"/>
              </a:ext>
            </a:extLst>
          </p:cNvPr>
          <p:cNvCxnSpPr>
            <a:cxnSpLocks/>
          </p:cNvCxnSpPr>
          <p:nvPr/>
        </p:nvCxnSpPr>
        <p:spPr>
          <a:xfrm>
            <a:off x="7271408" y="3689974"/>
            <a:ext cx="0" cy="358623"/>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2" name="Title 1">
            <a:extLst>
              <a:ext uri="{FF2B5EF4-FFF2-40B4-BE49-F238E27FC236}">
                <a16:creationId xmlns:a16="http://schemas.microsoft.com/office/drawing/2014/main" id="{4FB39CCD-AB7D-379F-15F8-41590FAB7334}"/>
              </a:ext>
            </a:extLst>
          </p:cNvPr>
          <p:cNvSpPr>
            <a:spLocks noGrp="1"/>
          </p:cNvSpPr>
          <p:nvPr>
            <p:ph type="title"/>
          </p:nvPr>
        </p:nvSpPr>
        <p:spPr/>
        <p:txBody>
          <a:bodyPr/>
          <a:lstStyle/>
          <a:p>
            <a:r>
              <a:rPr lang="en-CN" dirty="0"/>
              <a:t>An Emerging Trend of LLM Operators</a:t>
            </a:r>
          </a:p>
        </p:txBody>
      </p:sp>
      <p:sp>
        <p:nvSpPr>
          <p:cNvPr id="3" name="Slide Number Placeholder 2">
            <a:extLst>
              <a:ext uri="{FF2B5EF4-FFF2-40B4-BE49-F238E27FC236}">
                <a16:creationId xmlns:a16="http://schemas.microsoft.com/office/drawing/2014/main" id="{0D112C15-316E-9303-A386-AEEF148F38C7}"/>
              </a:ext>
            </a:extLst>
          </p:cNvPr>
          <p:cNvSpPr>
            <a:spLocks noGrp="1"/>
          </p:cNvSpPr>
          <p:nvPr>
            <p:ph type="sldNum" sz="quarter" idx="12"/>
          </p:nvPr>
        </p:nvSpPr>
        <p:spPr/>
        <p:txBody>
          <a:bodyPr/>
          <a:lstStyle/>
          <a:p>
            <a:fld id="{BCFAA6ED-95C3-9546-BFD5-25AB245E25B8}" type="slidenum">
              <a:rPr lang="en-CN" smtClean="0"/>
              <a:t>17</a:t>
            </a:fld>
            <a:endParaRPr lang="en-CN" dirty="0"/>
          </a:p>
        </p:txBody>
      </p:sp>
      <p:sp>
        <p:nvSpPr>
          <p:cNvPr id="4" name="Content Placeholder 3">
            <a:extLst>
              <a:ext uri="{FF2B5EF4-FFF2-40B4-BE49-F238E27FC236}">
                <a16:creationId xmlns:a16="http://schemas.microsoft.com/office/drawing/2014/main" id="{B96EE673-6AAC-0565-45F0-3DD31DEC5068}"/>
              </a:ext>
            </a:extLst>
          </p:cNvPr>
          <p:cNvSpPr>
            <a:spLocks noGrp="1"/>
          </p:cNvSpPr>
          <p:nvPr>
            <p:ph idx="1"/>
          </p:nvPr>
        </p:nvSpPr>
        <p:spPr/>
        <p:txBody>
          <a:bodyPr>
            <a:normAutofit/>
          </a:bodyPr>
          <a:lstStyle/>
          <a:p>
            <a:r>
              <a:rPr lang="en-CN" dirty="0"/>
              <a:t>Numerous commodity databases and researches design LLM operators.</a:t>
            </a:r>
          </a:p>
        </p:txBody>
      </p:sp>
      <p:sp>
        <p:nvSpPr>
          <p:cNvPr id="388" name="TextBox 387">
            <a:extLst>
              <a:ext uri="{FF2B5EF4-FFF2-40B4-BE49-F238E27FC236}">
                <a16:creationId xmlns:a16="http://schemas.microsoft.com/office/drawing/2014/main" id="{8C2D38EB-D226-5E0F-712C-DBBD01DABD11}"/>
              </a:ext>
            </a:extLst>
          </p:cNvPr>
          <p:cNvSpPr txBox="1"/>
          <p:nvPr/>
        </p:nvSpPr>
        <p:spPr>
          <a:xfrm>
            <a:off x="1109211" y="4285065"/>
            <a:ext cx="744748" cy="294082"/>
          </a:xfrm>
          <a:prstGeom prst="rect">
            <a:avLst/>
          </a:prstGeom>
          <a:noFill/>
        </p:spPr>
        <p:txBody>
          <a:bodyPr wrap="square" lIns="0" tIns="0" rIns="0" bIns="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lumMod val="75000"/>
                    <a:lumOff val="25000"/>
                  </a:prstClr>
                </a:solidFill>
                <a:effectLst/>
                <a:uLnTx/>
                <a:uFillTx/>
              </a:rPr>
              <a:t>2024</a:t>
            </a:r>
          </a:p>
        </p:txBody>
      </p:sp>
      <p:sp>
        <p:nvSpPr>
          <p:cNvPr id="427" name="TextBox 426">
            <a:extLst>
              <a:ext uri="{FF2B5EF4-FFF2-40B4-BE49-F238E27FC236}">
                <a16:creationId xmlns:a16="http://schemas.microsoft.com/office/drawing/2014/main" id="{D0C3BCA5-C9B5-F305-42BD-E68FEE59F90E}"/>
              </a:ext>
            </a:extLst>
          </p:cNvPr>
          <p:cNvSpPr txBox="1"/>
          <p:nvPr/>
        </p:nvSpPr>
        <p:spPr>
          <a:xfrm>
            <a:off x="4726855" y="4285065"/>
            <a:ext cx="744748" cy="253059"/>
          </a:xfrm>
          <a:prstGeom prst="rect">
            <a:avLst/>
          </a:prstGeom>
          <a:noFill/>
        </p:spPr>
        <p:txBody>
          <a:bodyPr wrap="square" lIns="0" tIns="0" rIns="0" bIns="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lumMod val="75000"/>
                    <a:lumOff val="25000"/>
                  </a:prstClr>
                </a:solidFill>
                <a:effectLst/>
                <a:uLnTx/>
                <a:uFillTx/>
              </a:rPr>
              <a:t>2025</a:t>
            </a:r>
          </a:p>
        </p:txBody>
      </p:sp>
      <p:sp>
        <p:nvSpPr>
          <p:cNvPr id="450" name="TextBox 449">
            <a:extLst>
              <a:ext uri="{FF2B5EF4-FFF2-40B4-BE49-F238E27FC236}">
                <a16:creationId xmlns:a16="http://schemas.microsoft.com/office/drawing/2014/main" id="{4A8E6CC7-3F76-CCCD-EF7F-266C9E1F3324}"/>
              </a:ext>
            </a:extLst>
          </p:cNvPr>
          <p:cNvSpPr txBox="1"/>
          <p:nvPr/>
        </p:nvSpPr>
        <p:spPr>
          <a:xfrm>
            <a:off x="8358141" y="4285065"/>
            <a:ext cx="744748" cy="253059"/>
          </a:xfrm>
          <a:prstGeom prst="rect">
            <a:avLst/>
          </a:prstGeom>
          <a:noFill/>
        </p:spPr>
        <p:txBody>
          <a:bodyPr wrap="square" lIns="0" tIns="0" rIns="0" bIns="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lumMod val="75000"/>
                    <a:lumOff val="25000"/>
                  </a:prstClr>
                </a:solidFill>
                <a:effectLst/>
                <a:uLnTx/>
                <a:uFillTx/>
              </a:rPr>
              <a:t>2026</a:t>
            </a:r>
          </a:p>
        </p:txBody>
      </p:sp>
      <p:cxnSp>
        <p:nvCxnSpPr>
          <p:cNvPr id="23" name="Straight Connector 22" title="callout lines">
            <a:extLst>
              <a:ext uri="{FF2B5EF4-FFF2-40B4-BE49-F238E27FC236}">
                <a16:creationId xmlns:a16="http://schemas.microsoft.com/office/drawing/2014/main" id="{AB9FEA27-665F-8141-8B4E-880AEFFF1C74}"/>
              </a:ext>
            </a:extLst>
          </p:cNvPr>
          <p:cNvCxnSpPr>
            <a:cxnSpLocks/>
          </p:cNvCxnSpPr>
          <p:nvPr/>
        </p:nvCxnSpPr>
        <p:spPr>
          <a:xfrm>
            <a:off x="1888568" y="4190278"/>
            <a:ext cx="0" cy="36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cxnSp>
        <p:nvCxnSpPr>
          <p:cNvPr id="31" name="Straight Connector 30" title="callout lines">
            <a:extLst>
              <a:ext uri="{FF2B5EF4-FFF2-40B4-BE49-F238E27FC236}">
                <a16:creationId xmlns:a16="http://schemas.microsoft.com/office/drawing/2014/main" id="{BD38B1A3-2F76-DD67-1E45-43BF80DFF112}"/>
              </a:ext>
            </a:extLst>
          </p:cNvPr>
          <p:cNvCxnSpPr>
            <a:cxnSpLocks/>
          </p:cNvCxnSpPr>
          <p:nvPr/>
        </p:nvCxnSpPr>
        <p:spPr>
          <a:xfrm>
            <a:off x="2820448" y="3689974"/>
            <a:ext cx="0" cy="36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42" name="TextBox 41">
            <a:extLst>
              <a:ext uri="{FF2B5EF4-FFF2-40B4-BE49-F238E27FC236}">
                <a16:creationId xmlns:a16="http://schemas.microsoft.com/office/drawing/2014/main" id="{45A55309-5F62-BE52-4725-03BC8C7D61DC}"/>
              </a:ext>
            </a:extLst>
          </p:cNvPr>
          <p:cNvSpPr txBox="1"/>
          <p:nvPr/>
        </p:nvSpPr>
        <p:spPr>
          <a:xfrm>
            <a:off x="1427383" y="4662212"/>
            <a:ext cx="917731" cy="24622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err="1">
                <a:ln>
                  <a:noFill/>
                </a:ln>
                <a:solidFill>
                  <a:prstClr val="black">
                    <a:lumMod val="75000"/>
                    <a:lumOff val="25000"/>
                  </a:prstClr>
                </a:solidFill>
                <a:effectLst/>
                <a:uLnTx/>
                <a:uFillTx/>
                <a:latin typeface="Trebuchet MS"/>
              </a:rPr>
              <a:t>BlendSQL</a:t>
            </a:r>
            <a:endParaRPr kumimoji="0" lang="en-US" sz="1600" b="0" i="0" u="none" strike="noStrike" kern="0" cap="none" spc="0" normalizeH="0" baseline="0" noProof="0" dirty="0">
              <a:ln>
                <a:noFill/>
              </a:ln>
              <a:solidFill>
                <a:prstClr val="black">
                  <a:lumMod val="75000"/>
                  <a:lumOff val="25000"/>
                </a:prstClr>
              </a:solidFill>
              <a:effectLst/>
              <a:uLnTx/>
              <a:uFillTx/>
              <a:latin typeface="Trebuchet MS"/>
            </a:endParaRPr>
          </a:p>
        </p:txBody>
      </p:sp>
      <p:sp>
        <p:nvSpPr>
          <p:cNvPr id="41" name="Rectangle: Rounded Corners 112" title="Milestone Graphic">
            <a:extLst>
              <a:ext uri="{FF2B5EF4-FFF2-40B4-BE49-F238E27FC236}">
                <a16:creationId xmlns:a16="http://schemas.microsoft.com/office/drawing/2014/main" id="{6CA2684A-CE89-A476-3BF4-EF1A4CB2902C}"/>
              </a:ext>
            </a:extLst>
          </p:cNvPr>
          <p:cNvSpPr/>
          <p:nvPr/>
        </p:nvSpPr>
        <p:spPr>
          <a:xfrm>
            <a:off x="1718262" y="4516665"/>
            <a:ext cx="360000" cy="151121"/>
          </a:xfrm>
          <a:prstGeom prst="roundRect">
            <a:avLst>
              <a:gd name="adj" fmla="val 50000"/>
            </a:avLst>
          </a:prstGeom>
          <a:solidFill>
            <a:srgbClr val="2A4E7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58" name="TextBox 57">
            <a:extLst>
              <a:ext uri="{FF2B5EF4-FFF2-40B4-BE49-F238E27FC236}">
                <a16:creationId xmlns:a16="http://schemas.microsoft.com/office/drawing/2014/main" id="{A669181D-8A35-C9B6-FD33-2EF3DFA47B03}"/>
              </a:ext>
            </a:extLst>
          </p:cNvPr>
          <p:cNvSpPr txBox="1"/>
          <p:nvPr/>
        </p:nvSpPr>
        <p:spPr>
          <a:xfrm>
            <a:off x="2391512" y="4678976"/>
            <a:ext cx="790618" cy="492443"/>
          </a:xfrm>
          <a:prstGeom prst="rect">
            <a:avLst/>
          </a:prstGeom>
          <a:solidFill>
            <a:schemeClr val="bg1"/>
          </a:solid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kern="0" dirty="0">
                <a:solidFill>
                  <a:prstClr val="black">
                    <a:lumMod val="75000"/>
                    <a:lumOff val="25000"/>
                  </a:prstClr>
                </a:solidFill>
                <a:latin typeface="Trebuchet MS"/>
              </a:rPr>
              <a:t>Pali-</a:t>
            </a:r>
          </a:p>
          <a:p>
            <a:pPr marL="0" marR="0" lvl="0" indent="0" algn="ctr" defTabSz="914400" eaLnBrk="1" fontAlgn="auto" latinLnBrk="0" hangingPunct="1">
              <a:lnSpc>
                <a:spcPct val="100000"/>
              </a:lnSpc>
              <a:spcBef>
                <a:spcPts val="0"/>
              </a:spcBef>
              <a:spcAft>
                <a:spcPts val="0"/>
              </a:spcAft>
              <a:buClrTx/>
              <a:buSzTx/>
              <a:buFontTx/>
              <a:buNone/>
              <a:tabLst/>
              <a:defRPr/>
            </a:pPr>
            <a:r>
              <a:rPr lang="en-US" sz="1600" kern="0" dirty="0" err="1">
                <a:solidFill>
                  <a:prstClr val="black">
                    <a:lumMod val="75000"/>
                    <a:lumOff val="25000"/>
                  </a:prstClr>
                </a:solidFill>
                <a:latin typeface="Trebuchet MS"/>
              </a:rPr>
              <a:t>mpzest</a:t>
            </a:r>
            <a:endParaRPr kumimoji="0" lang="en-US" sz="1600" b="0" i="0" u="none" strike="noStrike" kern="0" cap="none" spc="0" normalizeH="0" baseline="0" noProof="0" dirty="0">
              <a:ln>
                <a:noFill/>
              </a:ln>
              <a:solidFill>
                <a:prstClr val="black">
                  <a:lumMod val="75000"/>
                  <a:lumOff val="25000"/>
                </a:prstClr>
              </a:solidFill>
              <a:effectLst/>
              <a:uLnTx/>
              <a:uFillTx/>
              <a:latin typeface="Trebuchet MS"/>
            </a:endParaRPr>
          </a:p>
        </p:txBody>
      </p:sp>
      <p:sp>
        <p:nvSpPr>
          <p:cNvPr id="57" name="Rectangle: Rounded Corners 112" title="Milestone Graphic">
            <a:extLst>
              <a:ext uri="{FF2B5EF4-FFF2-40B4-BE49-F238E27FC236}">
                <a16:creationId xmlns:a16="http://schemas.microsoft.com/office/drawing/2014/main" id="{A60DEC5E-0CED-22A2-66B6-9C896A9F5612}"/>
              </a:ext>
            </a:extLst>
          </p:cNvPr>
          <p:cNvSpPr/>
          <p:nvPr/>
        </p:nvSpPr>
        <p:spPr>
          <a:xfrm>
            <a:off x="2649483" y="4516665"/>
            <a:ext cx="360000" cy="151121"/>
          </a:xfrm>
          <a:prstGeom prst="roundRect">
            <a:avLst>
              <a:gd name="adj" fmla="val 50000"/>
            </a:avLst>
          </a:prstGeom>
          <a:solidFill>
            <a:srgbClr val="2A4E7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cxnSp>
        <p:nvCxnSpPr>
          <p:cNvPr id="60" name="Straight Connector 59" title="callout lines">
            <a:extLst>
              <a:ext uri="{FF2B5EF4-FFF2-40B4-BE49-F238E27FC236}">
                <a16:creationId xmlns:a16="http://schemas.microsoft.com/office/drawing/2014/main" id="{100013D1-7953-315A-78FA-A1BE06227EFB}"/>
              </a:ext>
            </a:extLst>
          </p:cNvPr>
          <p:cNvCxnSpPr>
            <a:cxnSpLocks/>
          </p:cNvCxnSpPr>
          <p:nvPr/>
        </p:nvCxnSpPr>
        <p:spPr>
          <a:xfrm>
            <a:off x="3517667" y="4190278"/>
            <a:ext cx="0" cy="36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cxnSp>
        <p:nvCxnSpPr>
          <p:cNvPr id="5" name="Straight Connector 4" title="callout lines">
            <a:extLst>
              <a:ext uri="{FF2B5EF4-FFF2-40B4-BE49-F238E27FC236}">
                <a16:creationId xmlns:a16="http://schemas.microsoft.com/office/drawing/2014/main" id="{DF6C98CB-3F95-5C39-3B70-7E42F48A9AA1}"/>
              </a:ext>
            </a:extLst>
          </p:cNvPr>
          <p:cNvCxnSpPr>
            <a:cxnSpLocks/>
          </p:cNvCxnSpPr>
          <p:nvPr/>
        </p:nvCxnSpPr>
        <p:spPr>
          <a:xfrm>
            <a:off x="500650" y="4190278"/>
            <a:ext cx="0" cy="36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cxnSp>
        <p:nvCxnSpPr>
          <p:cNvPr id="6" name="Straight Connector 5" title="callout lines">
            <a:extLst>
              <a:ext uri="{FF2B5EF4-FFF2-40B4-BE49-F238E27FC236}">
                <a16:creationId xmlns:a16="http://schemas.microsoft.com/office/drawing/2014/main" id="{EE852EF7-1457-C83D-EE51-C1D3BB9BB2BF}"/>
              </a:ext>
            </a:extLst>
          </p:cNvPr>
          <p:cNvCxnSpPr>
            <a:cxnSpLocks/>
          </p:cNvCxnSpPr>
          <p:nvPr/>
        </p:nvCxnSpPr>
        <p:spPr>
          <a:xfrm>
            <a:off x="1088673" y="4190278"/>
            <a:ext cx="0" cy="108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10" name="TextBox 9">
            <a:extLst>
              <a:ext uri="{FF2B5EF4-FFF2-40B4-BE49-F238E27FC236}">
                <a16:creationId xmlns:a16="http://schemas.microsoft.com/office/drawing/2014/main" id="{3E227CA5-1D12-20CD-3B9D-7A2012BD862D}"/>
              </a:ext>
            </a:extLst>
          </p:cNvPr>
          <p:cNvSpPr txBox="1"/>
          <p:nvPr/>
        </p:nvSpPr>
        <p:spPr>
          <a:xfrm>
            <a:off x="184093" y="4662212"/>
            <a:ext cx="624299" cy="24622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600" kern="0" dirty="0">
                <a:solidFill>
                  <a:prstClr val="black">
                    <a:lumMod val="75000"/>
                    <a:lumOff val="25000"/>
                  </a:prstClr>
                </a:solidFill>
                <a:latin typeface="Trebuchet MS"/>
              </a:rPr>
              <a:t>Binder</a:t>
            </a:r>
            <a:endParaRPr kumimoji="0" lang="en-US" sz="1600" b="0" i="0" u="none" strike="noStrike" kern="0" cap="none" spc="0" normalizeH="0" baseline="0" noProof="0" dirty="0">
              <a:ln>
                <a:noFill/>
              </a:ln>
              <a:solidFill>
                <a:prstClr val="black">
                  <a:lumMod val="75000"/>
                  <a:lumOff val="25000"/>
                </a:prstClr>
              </a:solidFill>
              <a:effectLst/>
              <a:uLnTx/>
              <a:uFillTx/>
              <a:latin typeface="Trebuchet MS"/>
            </a:endParaRPr>
          </a:p>
        </p:txBody>
      </p:sp>
      <p:sp>
        <p:nvSpPr>
          <p:cNvPr id="9" name="Rectangle: Rounded Corners 112" title="Milestone Graphic">
            <a:extLst>
              <a:ext uri="{FF2B5EF4-FFF2-40B4-BE49-F238E27FC236}">
                <a16:creationId xmlns:a16="http://schemas.microsoft.com/office/drawing/2014/main" id="{38AB016F-5002-C009-5362-E8C2671F2C72}"/>
              </a:ext>
            </a:extLst>
          </p:cNvPr>
          <p:cNvSpPr/>
          <p:nvPr/>
        </p:nvSpPr>
        <p:spPr>
          <a:xfrm>
            <a:off x="331874" y="4516665"/>
            <a:ext cx="360000" cy="151121"/>
          </a:xfrm>
          <a:prstGeom prst="roundRect">
            <a:avLst>
              <a:gd name="adj" fmla="val 50000"/>
            </a:avLst>
          </a:prstGeom>
          <a:solidFill>
            <a:srgbClr val="16A2B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21" name="TextBox 20">
            <a:extLst>
              <a:ext uri="{FF2B5EF4-FFF2-40B4-BE49-F238E27FC236}">
                <a16:creationId xmlns:a16="http://schemas.microsoft.com/office/drawing/2014/main" id="{EAC14D77-83BD-CC14-7628-94F9432D8A42}"/>
              </a:ext>
            </a:extLst>
          </p:cNvPr>
          <p:cNvSpPr txBox="1"/>
          <p:nvPr/>
        </p:nvSpPr>
        <p:spPr>
          <a:xfrm>
            <a:off x="859734" y="5434406"/>
            <a:ext cx="496466" cy="24622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600" kern="0" dirty="0">
                <a:solidFill>
                  <a:prstClr val="black">
                    <a:lumMod val="75000"/>
                    <a:lumOff val="25000"/>
                  </a:prstClr>
                </a:solidFill>
                <a:latin typeface="Trebuchet MS"/>
              </a:rPr>
              <a:t>SUQL</a:t>
            </a:r>
            <a:endParaRPr kumimoji="0" lang="en-US" sz="1600" b="0" i="0" u="none" strike="noStrike" kern="0" cap="none" spc="0" normalizeH="0" baseline="0" noProof="0" dirty="0">
              <a:ln>
                <a:noFill/>
              </a:ln>
              <a:solidFill>
                <a:prstClr val="black">
                  <a:lumMod val="75000"/>
                  <a:lumOff val="25000"/>
                </a:prstClr>
              </a:solidFill>
              <a:effectLst/>
              <a:uLnTx/>
              <a:uFillTx/>
              <a:latin typeface="Trebuchet MS"/>
            </a:endParaRPr>
          </a:p>
        </p:txBody>
      </p:sp>
      <p:sp>
        <p:nvSpPr>
          <p:cNvPr id="20" name="Rectangle: Rounded Corners 112" title="Milestone Graphic">
            <a:extLst>
              <a:ext uri="{FF2B5EF4-FFF2-40B4-BE49-F238E27FC236}">
                <a16:creationId xmlns:a16="http://schemas.microsoft.com/office/drawing/2014/main" id="{ED6A1871-2BCE-62D0-179F-DC05940BD932}"/>
              </a:ext>
            </a:extLst>
          </p:cNvPr>
          <p:cNvSpPr/>
          <p:nvPr/>
        </p:nvSpPr>
        <p:spPr>
          <a:xfrm>
            <a:off x="915150" y="5283285"/>
            <a:ext cx="360000" cy="151121"/>
          </a:xfrm>
          <a:prstGeom prst="roundRect">
            <a:avLst>
              <a:gd name="adj" fmla="val 50000"/>
            </a:avLst>
          </a:prstGeom>
          <a:solidFill>
            <a:srgbClr val="16A2B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35" name="TextBox 34">
            <a:extLst>
              <a:ext uri="{FF2B5EF4-FFF2-40B4-BE49-F238E27FC236}">
                <a16:creationId xmlns:a16="http://schemas.microsoft.com/office/drawing/2014/main" id="{B9684B62-9824-AB9C-4FA9-3CFA2D297903}"/>
              </a:ext>
            </a:extLst>
          </p:cNvPr>
          <p:cNvSpPr txBox="1"/>
          <p:nvPr/>
        </p:nvSpPr>
        <p:spPr>
          <a:xfrm>
            <a:off x="2269200" y="5434406"/>
            <a:ext cx="1138824" cy="246221"/>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err="1">
                <a:ln>
                  <a:noFill/>
                </a:ln>
                <a:solidFill>
                  <a:prstClr val="black">
                    <a:lumMod val="75000"/>
                    <a:lumOff val="25000"/>
                  </a:prstClr>
                </a:solidFill>
                <a:effectLst/>
                <a:uLnTx/>
                <a:uFillTx/>
                <a:latin typeface="Trebuchet MS"/>
              </a:rPr>
              <a:t>ThalamusDB</a:t>
            </a:r>
            <a:endParaRPr kumimoji="0" lang="en-US" sz="1600" b="0" i="0" u="none" strike="noStrike" kern="0" cap="none" spc="0" normalizeH="0" baseline="0" noProof="0" dirty="0">
              <a:ln>
                <a:noFill/>
              </a:ln>
              <a:solidFill>
                <a:prstClr val="black">
                  <a:lumMod val="75000"/>
                  <a:lumOff val="25000"/>
                </a:prstClr>
              </a:solidFill>
              <a:effectLst/>
              <a:uLnTx/>
              <a:uFillTx/>
              <a:latin typeface="Trebuchet MS"/>
            </a:endParaRPr>
          </a:p>
        </p:txBody>
      </p:sp>
      <p:sp>
        <p:nvSpPr>
          <p:cNvPr id="34" name="Rectangle: Rounded Corners 112" title="Milestone Graphic">
            <a:extLst>
              <a:ext uri="{FF2B5EF4-FFF2-40B4-BE49-F238E27FC236}">
                <a16:creationId xmlns:a16="http://schemas.microsoft.com/office/drawing/2014/main" id="{0C361EBD-E7D0-71FC-BC59-FD81B9DD7D81}"/>
              </a:ext>
            </a:extLst>
          </p:cNvPr>
          <p:cNvSpPr/>
          <p:nvPr/>
        </p:nvSpPr>
        <p:spPr>
          <a:xfrm>
            <a:off x="2665161" y="5283285"/>
            <a:ext cx="360000" cy="151121"/>
          </a:xfrm>
          <a:prstGeom prst="roundRect">
            <a:avLst>
              <a:gd name="adj" fmla="val 50000"/>
            </a:avLst>
          </a:prstGeom>
          <a:solidFill>
            <a:srgbClr val="2A4E7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451" name="Rectangle: Rounded Corners 112" title="Milestone Graphic">
            <a:extLst>
              <a:ext uri="{FF2B5EF4-FFF2-40B4-BE49-F238E27FC236}">
                <a16:creationId xmlns:a16="http://schemas.microsoft.com/office/drawing/2014/main" id="{E18AA21A-FF46-6DD5-BB2E-889F822D2219}"/>
              </a:ext>
            </a:extLst>
          </p:cNvPr>
          <p:cNvSpPr/>
          <p:nvPr/>
        </p:nvSpPr>
        <p:spPr>
          <a:xfrm>
            <a:off x="3337506" y="4516665"/>
            <a:ext cx="360000" cy="151121"/>
          </a:xfrm>
          <a:prstGeom prst="roundRect">
            <a:avLst>
              <a:gd name="adj" fmla="val 50000"/>
            </a:avLst>
          </a:prstGeom>
          <a:solidFill>
            <a:srgbClr val="2A4E7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cxnSp>
        <p:nvCxnSpPr>
          <p:cNvPr id="455" name="Straight Connector 454" title="callout lines">
            <a:extLst>
              <a:ext uri="{FF2B5EF4-FFF2-40B4-BE49-F238E27FC236}">
                <a16:creationId xmlns:a16="http://schemas.microsoft.com/office/drawing/2014/main" id="{AFCE6390-BC0B-FD16-D494-7C5D16BA48AD}"/>
              </a:ext>
            </a:extLst>
          </p:cNvPr>
          <p:cNvCxnSpPr>
            <a:cxnSpLocks/>
          </p:cNvCxnSpPr>
          <p:nvPr/>
        </p:nvCxnSpPr>
        <p:spPr>
          <a:xfrm>
            <a:off x="4675717" y="4190278"/>
            <a:ext cx="0" cy="108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458" name="Rectangle: Rounded Corners 112" title="Milestone Graphic">
            <a:extLst>
              <a:ext uri="{FF2B5EF4-FFF2-40B4-BE49-F238E27FC236}">
                <a16:creationId xmlns:a16="http://schemas.microsoft.com/office/drawing/2014/main" id="{8D5FA885-2FDC-B4E7-BC39-9719F3987918}"/>
              </a:ext>
            </a:extLst>
          </p:cNvPr>
          <p:cNvSpPr/>
          <p:nvPr/>
        </p:nvSpPr>
        <p:spPr>
          <a:xfrm>
            <a:off x="4502478" y="4516665"/>
            <a:ext cx="360000" cy="151121"/>
          </a:xfrm>
          <a:prstGeom prst="roundRect">
            <a:avLst>
              <a:gd name="adj" fmla="val 50000"/>
            </a:avLst>
          </a:prstGeom>
          <a:solidFill>
            <a:srgbClr val="2A4E7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466" name="TextBox 465">
            <a:extLst>
              <a:ext uri="{FF2B5EF4-FFF2-40B4-BE49-F238E27FC236}">
                <a16:creationId xmlns:a16="http://schemas.microsoft.com/office/drawing/2014/main" id="{0EFBE773-00F2-8F8D-15F7-8C7F29CE99CE}"/>
              </a:ext>
            </a:extLst>
          </p:cNvPr>
          <p:cNvSpPr txBox="1"/>
          <p:nvPr/>
        </p:nvSpPr>
        <p:spPr>
          <a:xfrm>
            <a:off x="4572660" y="5434406"/>
            <a:ext cx="744748" cy="246221"/>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err="1">
                <a:ln>
                  <a:noFill/>
                </a:ln>
                <a:solidFill>
                  <a:prstClr val="black">
                    <a:lumMod val="75000"/>
                    <a:lumOff val="25000"/>
                  </a:prstClr>
                </a:solidFill>
                <a:effectLst/>
                <a:uLnTx/>
                <a:uFillTx/>
                <a:latin typeface="Trebuchet MS"/>
              </a:rPr>
              <a:t>DocETL</a:t>
            </a:r>
            <a:endParaRPr kumimoji="0" lang="en-US" sz="1600" b="0" i="0" u="none" strike="noStrike" kern="0" cap="none" spc="0" normalizeH="0" baseline="0" noProof="0" dirty="0">
              <a:ln>
                <a:noFill/>
              </a:ln>
              <a:solidFill>
                <a:prstClr val="black">
                  <a:lumMod val="75000"/>
                  <a:lumOff val="25000"/>
                </a:prstClr>
              </a:solidFill>
              <a:effectLst/>
              <a:uLnTx/>
              <a:uFillTx/>
              <a:latin typeface="Trebuchet MS"/>
            </a:endParaRPr>
          </a:p>
        </p:txBody>
      </p:sp>
      <p:sp>
        <p:nvSpPr>
          <p:cNvPr id="465" name="Rectangle: Rounded Corners 112" title="Milestone Graphic">
            <a:extLst>
              <a:ext uri="{FF2B5EF4-FFF2-40B4-BE49-F238E27FC236}">
                <a16:creationId xmlns:a16="http://schemas.microsoft.com/office/drawing/2014/main" id="{2CDAAD5E-B82E-16A4-819E-80D3E3C43645}"/>
              </a:ext>
            </a:extLst>
          </p:cNvPr>
          <p:cNvSpPr/>
          <p:nvPr/>
        </p:nvSpPr>
        <p:spPr>
          <a:xfrm>
            <a:off x="4521341" y="5283285"/>
            <a:ext cx="360000" cy="151121"/>
          </a:xfrm>
          <a:prstGeom prst="roundRect">
            <a:avLst>
              <a:gd name="adj" fmla="val 50000"/>
            </a:avLst>
          </a:prstGeom>
          <a:solidFill>
            <a:srgbClr val="2A4E7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cxnSp>
        <p:nvCxnSpPr>
          <p:cNvPr id="468" name="Straight Connector 467" title="callout lines">
            <a:extLst>
              <a:ext uri="{FF2B5EF4-FFF2-40B4-BE49-F238E27FC236}">
                <a16:creationId xmlns:a16="http://schemas.microsoft.com/office/drawing/2014/main" id="{1C9FBCC2-D10B-3BDD-1516-0B801D60D28E}"/>
              </a:ext>
            </a:extLst>
          </p:cNvPr>
          <p:cNvCxnSpPr>
            <a:cxnSpLocks/>
          </p:cNvCxnSpPr>
          <p:nvPr/>
        </p:nvCxnSpPr>
        <p:spPr>
          <a:xfrm>
            <a:off x="4030264" y="4190278"/>
            <a:ext cx="0" cy="108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472" name="TextBox 471">
            <a:extLst>
              <a:ext uri="{FF2B5EF4-FFF2-40B4-BE49-F238E27FC236}">
                <a16:creationId xmlns:a16="http://schemas.microsoft.com/office/drawing/2014/main" id="{612D60EE-7DFD-0DA3-F4EB-6B3FB7D4CE26}"/>
              </a:ext>
            </a:extLst>
          </p:cNvPr>
          <p:cNvSpPr txBox="1"/>
          <p:nvPr/>
        </p:nvSpPr>
        <p:spPr>
          <a:xfrm>
            <a:off x="3728238" y="5434406"/>
            <a:ext cx="645255" cy="246221"/>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lumMod val="75000"/>
                    <a:lumOff val="25000"/>
                  </a:prstClr>
                </a:solidFill>
                <a:effectLst/>
                <a:uLnTx/>
                <a:uFillTx/>
                <a:latin typeface="Trebuchet MS"/>
              </a:rPr>
              <a:t>HQDL</a:t>
            </a:r>
          </a:p>
        </p:txBody>
      </p:sp>
      <p:sp>
        <p:nvSpPr>
          <p:cNvPr id="471" name="Rectangle: Rounded Corners 112" title="Milestone Graphic">
            <a:extLst>
              <a:ext uri="{FF2B5EF4-FFF2-40B4-BE49-F238E27FC236}">
                <a16:creationId xmlns:a16="http://schemas.microsoft.com/office/drawing/2014/main" id="{D9C439DC-3C8E-2C0D-1E0C-5C00C4C670C0}"/>
              </a:ext>
            </a:extLst>
          </p:cNvPr>
          <p:cNvSpPr/>
          <p:nvPr/>
        </p:nvSpPr>
        <p:spPr>
          <a:xfrm>
            <a:off x="3847112" y="5283285"/>
            <a:ext cx="360000" cy="151121"/>
          </a:xfrm>
          <a:prstGeom prst="roundRect">
            <a:avLst>
              <a:gd name="adj" fmla="val 50000"/>
            </a:avLst>
          </a:prstGeom>
          <a:solidFill>
            <a:srgbClr val="2A4E7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480" name="Rectangle: Rounded Corners 112" title="Milestone Graphic">
            <a:extLst>
              <a:ext uri="{FF2B5EF4-FFF2-40B4-BE49-F238E27FC236}">
                <a16:creationId xmlns:a16="http://schemas.microsoft.com/office/drawing/2014/main" id="{D6AC024E-B7E6-153D-0128-A55065C199C6}"/>
              </a:ext>
            </a:extLst>
          </p:cNvPr>
          <p:cNvSpPr/>
          <p:nvPr/>
        </p:nvSpPr>
        <p:spPr>
          <a:xfrm>
            <a:off x="5986353" y="3534275"/>
            <a:ext cx="360000" cy="151121"/>
          </a:xfrm>
          <a:prstGeom prst="roundRect">
            <a:avLst>
              <a:gd name="adj" fmla="val 50000"/>
            </a:avLst>
          </a:prstGeom>
          <a:solidFill>
            <a:srgbClr val="D030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485" name="Rectangle: Rounded Corners 112" title="Milestone Graphic">
            <a:extLst>
              <a:ext uri="{FF2B5EF4-FFF2-40B4-BE49-F238E27FC236}">
                <a16:creationId xmlns:a16="http://schemas.microsoft.com/office/drawing/2014/main" id="{E7DA9080-5EFC-8854-0108-D58E8F4B5E17}"/>
              </a:ext>
            </a:extLst>
          </p:cNvPr>
          <p:cNvSpPr/>
          <p:nvPr/>
        </p:nvSpPr>
        <p:spPr>
          <a:xfrm>
            <a:off x="5454788" y="2806087"/>
            <a:ext cx="360000" cy="151121"/>
          </a:xfrm>
          <a:prstGeom prst="roundRect">
            <a:avLst>
              <a:gd name="adj" fmla="val 50000"/>
            </a:avLst>
          </a:prstGeom>
          <a:solidFill>
            <a:srgbClr val="D030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cxnSp>
        <p:nvCxnSpPr>
          <p:cNvPr id="493" name="Straight Connector 492" title="callout lines">
            <a:extLst>
              <a:ext uri="{FF2B5EF4-FFF2-40B4-BE49-F238E27FC236}">
                <a16:creationId xmlns:a16="http://schemas.microsoft.com/office/drawing/2014/main" id="{BD969CEB-E36A-A770-E8EE-7E7BF35E1B41}"/>
              </a:ext>
            </a:extLst>
          </p:cNvPr>
          <p:cNvCxnSpPr>
            <a:cxnSpLocks/>
          </p:cNvCxnSpPr>
          <p:nvPr/>
        </p:nvCxnSpPr>
        <p:spPr>
          <a:xfrm>
            <a:off x="9210189" y="3689974"/>
            <a:ext cx="0" cy="358623"/>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496" name="Rectangle: Rounded Corners 112" title="Milestone Graphic">
            <a:extLst>
              <a:ext uri="{FF2B5EF4-FFF2-40B4-BE49-F238E27FC236}">
                <a16:creationId xmlns:a16="http://schemas.microsoft.com/office/drawing/2014/main" id="{5559124A-A90C-77D2-C469-5984357C8127}"/>
              </a:ext>
            </a:extLst>
          </p:cNvPr>
          <p:cNvSpPr/>
          <p:nvPr/>
        </p:nvSpPr>
        <p:spPr>
          <a:xfrm>
            <a:off x="9034472" y="3534275"/>
            <a:ext cx="360000" cy="151121"/>
          </a:xfrm>
          <a:prstGeom prst="roundRect">
            <a:avLst>
              <a:gd name="adj" fmla="val 50000"/>
            </a:avLst>
          </a:prstGeom>
          <a:solidFill>
            <a:srgbClr val="9EC4E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cxnSp>
        <p:nvCxnSpPr>
          <p:cNvPr id="504" name="Straight Connector 503" title="callout lines">
            <a:extLst>
              <a:ext uri="{FF2B5EF4-FFF2-40B4-BE49-F238E27FC236}">
                <a16:creationId xmlns:a16="http://schemas.microsoft.com/office/drawing/2014/main" id="{6FEF941D-B8D1-5C16-2114-B3C5FAE4208C}"/>
              </a:ext>
            </a:extLst>
          </p:cNvPr>
          <p:cNvCxnSpPr>
            <a:cxnSpLocks/>
            <a:stCxn id="507" idx="2"/>
          </p:cNvCxnSpPr>
          <p:nvPr/>
        </p:nvCxnSpPr>
        <p:spPr>
          <a:xfrm>
            <a:off x="11206717" y="2957208"/>
            <a:ext cx="9527" cy="1092766"/>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507" name="Rectangle: Rounded Corners 112" title="Milestone Graphic">
            <a:extLst>
              <a:ext uri="{FF2B5EF4-FFF2-40B4-BE49-F238E27FC236}">
                <a16:creationId xmlns:a16="http://schemas.microsoft.com/office/drawing/2014/main" id="{63D1550D-3CA7-C514-1C71-AE522E18B21C}"/>
              </a:ext>
            </a:extLst>
          </p:cNvPr>
          <p:cNvSpPr/>
          <p:nvPr/>
        </p:nvSpPr>
        <p:spPr>
          <a:xfrm>
            <a:off x="11026717" y="2806087"/>
            <a:ext cx="360000" cy="151121"/>
          </a:xfrm>
          <a:prstGeom prst="roundRect">
            <a:avLst>
              <a:gd name="adj" fmla="val 50000"/>
            </a:avLst>
          </a:prstGeom>
          <a:solidFill>
            <a:srgbClr val="9EC4E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326" name="Rectangle: Rounded Corners 112" title="Milestone Graphic">
            <a:extLst>
              <a:ext uri="{FF2B5EF4-FFF2-40B4-BE49-F238E27FC236}">
                <a16:creationId xmlns:a16="http://schemas.microsoft.com/office/drawing/2014/main" id="{42360993-BED3-2A9A-30CE-D2BC4586597A}"/>
              </a:ext>
            </a:extLst>
          </p:cNvPr>
          <p:cNvSpPr/>
          <p:nvPr/>
        </p:nvSpPr>
        <p:spPr>
          <a:xfrm>
            <a:off x="7097804" y="3534275"/>
            <a:ext cx="360000" cy="151121"/>
          </a:xfrm>
          <a:prstGeom prst="roundRect">
            <a:avLst>
              <a:gd name="adj" fmla="val 50000"/>
            </a:avLst>
          </a:prstGeom>
          <a:solidFill>
            <a:srgbClr val="D030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cxnSp>
        <p:nvCxnSpPr>
          <p:cNvPr id="328" name="Straight Connector 327" title="callout lines">
            <a:extLst>
              <a:ext uri="{FF2B5EF4-FFF2-40B4-BE49-F238E27FC236}">
                <a16:creationId xmlns:a16="http://schemas.microsoft.com/office/drawing/2014/main" id="{E82217E8-8586-AF54-CF6D-E028B17264B9}"/>
              </a:ext>
            </a:extLst>
          </p:cNvPr>
          <p:cNvCxnSpPr>
            <a:cxnSpLocks/>
          </p:cNvCxnSpPr>
          <p:nvPr/>
        </p:nvCxnSpPr>
        <p:spPr>
          <a:xfrm>
            <a:off x="4784828" y="3689974"/>
            <a:ext cx="2858" cy="36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335" name="Rectangle: Rounded Corners 112" title="Milestone Graphic">
            <a:extLst>
              <a:ext uri="{FF2B5EF4-FFF2-40B4-BE49-F238E27FC236}">
                <a16:creationId xmlns:a16="http://schemas.microsoft.com/office/drawing/2014/main" id="{76F13AF7-EFC6-F2ED-4D71-82E1BA4AE324}"/>
              </a:ext>
            </a:extLst>
          </p:cNvPr>
          <p:cNvSpPr/>
          <p:nvPr/>
        </p:nvSpPr>
        <p:spPr>
          <a:xfrm>
            <a:off x="8046268" y="2806087"/>
            <a:ext cx="360000" cy="151121"/>
          </a:xfrm>
          <a:prstGeom prst="roundRect">
            <a:avLst>
              <a:gd name="adj" fmla="val 50000"/>
            </a:avLst>
          </a:prstGeom>
          <a:solidFill>
            <a:srgbClr val="D030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cxnSp>
        <p:nvCxnSpPr>
          <p:cNvPr id="337" name="Straight Connector 336" title="callout lines">
            <a:extLst>
              <a:ext uri="{FF2B5EF4-FFF2-40B4-BE49-F238E27FC236}">
                <a16:creationId xmlns:a16="http://schemas.microsoft.com/office/drawing/2014/main" id="{52039EA9-8ED3-6144-3CD0-4EAFDAFBE704}"/>
              </a:ext>
            </a:extLst>
          </p:cNvPr>
          <p:cNvCxnSpPr>
            <a:cxnSpLocks/>
            <a:stCxn id="491" idx="2"/>
          </p:cNvCxnSpPr>
          <p:nvPr/>
        </p:nvCxnSpPr>
        <p:spPr>
          <a:xfrm>
            <a:off x="9836662" y="2957208"/>
            <a:ext cx="4371" cy="1092766"/>
          </a:xfrm>
          <a:prstGeom prst="line">
            <a:avLst/>
          </a:prstGeom>
          <a:noFill/>
          <a:ln w="12700" cap="flat" cmpd="sng" algn="ctr">
            <a:solidFill>
              <a:schemeClr val="bg1">
                <a:lumMod val="65000"/>
              </a:schemeClr>
            </a:solidFill>
            <a:prstDash val="sysDash"/>
            <a:miter lim="800000"/>
            <a:headEnd type="none" w="sm" len="sm"/>
            <a:tailEnd type="none" w="sm" len="sm"/>
          </a:ln>
          <a:effectLst/>
        </p:spPr>
      </p:cxnSp>
      <p:cxnSp>
        <p:nvCxnSpPr>
          <p:cNvPr id="338" name="Straight Connector 337" title="callout lines">
            <a:extLst>
              <a:ext uri="{FF2B5EF4-FFF2-40B4-BE49-F238E27FC236}">
                <a16:creationId xmlns:a16="http://schemas.microsoft.com/office/drawing/2014/main" id="{781DB935-E488-CADA-2843-00DCC10C44EC}"/>
              </a:ext>
            </a:extLst>
          </p:cNvPr>
          <p:cNvCxnSpPr>
            <a:cxnSpLocks/>
          </p:cNvCxnSpPr>
          <p:nvPr/>
        </p:nvCxnSpPr>
        <p:spPr>
          <a:xfrm>
            <a:off x="10547529" y="3689974"/>
            <a:ext cx="2858" cy="36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341" name="Rectangle: Rounded Corners 112" title="Milestone Graphic">
            <a:extLst>
              <a:ext uri="{FF2B5EF4-FFF2-40B4-BE49-F238E27FC236}">
                <a16:creationId xmlns:a16="http://schemas.microsoft.com/office/drawing/2014/main" id="{EC407446-9FE7-AD5B-A5D2-B611A6A0E779}"/>
              </a:ext>
            </a:extLst>
          </p:cNvPr>
          <p:cNvSpPr/>
          <p:nvPr/>
        </p:nvSpPr>
        <p:spPr>
          <a:xfrm>
            <a:off x="10366663" y="3534275"/>
            <a:ext cx="360000" cy="151121"/>
          </a:xfrm>
          <a:prstGeom prst="roundRect">
            <a:avLst>
              <a:gd name="adj" fmla="val 50000"/>
            </a:avLst>
          </a:prstGeom>
          <a:solidFill>
            <a:srgbClr val="9EC4E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353" name="Rectangle: Rounded Corners 112" title="Milestone Graphic">
            <a:extLst>
              <a:ext uri="{FF2B5EF4-FFF2-40B4-BE49-F238E27FC236}">
                <a16:creationId xmlns:a16="http://schemas.microsoft.com/office/drawing/2014/main" id="{9F9988AD-32CC-91F4-1FA1-A48853AACC69}"/>
              </a:ext>
            </a:extLst>
          </p:cNvPr>
          <p:cNvSpPr/>
          <p:nvPr/>
        </p:nvSpPr>
        <p:spPr>
          <a:xfrm>
            <a:off x="6536088" y="2806087"/>
            <a:ext cx="360000" cy="151121"/>
          </a:xfrm>
          <a:prstGeom prst="roundRect">
            <a:avLst>
              <a:gd name="adj" fmla="val 50000"/>
            </a:avLst>
          </a:prstGeom>
          <a:solidFill>
            <a:srgbClr val="D030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cxnSp>
        <p:nvCxnSpPr>
          <p:cNvPr id="357" name="Straight Connector 356" title="callout lines">
            <a:extLst>
              <a:ext uri="{FF2B5EF4-FFF2-40B4-BE49-F238E27FC236}">
                <a16:creationId xmlns:a16="http://schemas.microsoft.com/office/drawing/2014/main" id="{F16A6AF7-690D-B430-70E8-89172AF644DA}"/>
              </a:ext>
            </a:extLst>
          </p:cNvPr>
          <p:cNvCxnSpPr>
            <a:cxnSpLocks/>
          </p:cNvCxnSpPr>
          <p:nvPr/>
        </p:nvCxnSpPr>
        <p:spPr>
          <a:xfrm>
            <a:off x="8199741" y="4190278"/>
            <a:ext cx="0" cy="36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360" name="TextBox 359">
            <a:extLst>
              <a:ext uri="{FF2B5EF4-FFF2-40B4-BE49-F238E27FC236}">
                <a16:creationId xmlns:a16="http://schemas.microsoft.com/office/drawing/2014/main" id="{0F91F2EA-8350-2E0F-A546-6A0438D0CFA3}"/>
              </a:ext>
            </a:extLst>
          </p:cNvPr>
          <p:cNvSpPr txBox="1"/>
          <p:nvPr/>
        </p:nvSpPr>
        <p:spPr>
          <a:xfrm>
            <a:off x="7865008" y="4662212"/>
            <a:ext cx="689740" cy="246221"/>
          </a:xfrm>
          <a:prstGeom prst="rect">
            <a:avLst/>
          </a:prstGeom>
          <a:solidFill>
            <a:schemeClr val="bg1"/>
          </a:solid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lumMod val="75000"/>
                    <a:lumOff val="25000"/>
                  </a:prstClr>
                </a:solidFill>
                <a:effectLst/>
                <a:uLnTx/>
                <a:uFillTx/>
                <a:latin typeface="Trebuchet MS"/>
              </a:rPr>
              <a:t>KathDB</a:t>
            </a:r>
          </a:p>
        </p:txBody>
      </p:sp>
      <p:sp>
        <p:nvSpPr>
          <p:cNvPr id="361" name="Rectangle: Rounded Corners 112" title="Milestone Graphic">
            <a:extLst>
              <a:ext uri="{FF2B5EF4-FFF2-40B4-BE49-F238E27FC236}">
                <a16:creationId xmlns:a16="http://schemas.microsoft.com/office/drawing/2014/main" id="{E4DC8748-CD14-B575-AF3C-33B6C72B0E23}"/>
              </a:ext>
            </a:extLst>
          </p:cNvPr>
          <p:cNvSpPr/>
          <p:nvPr/>
        </p:nvSpPr>
        <p:spPr>
          <a:xfrm>
            <a:off x="8026843" y="4516665"/>
            <a:ext cx="360000" cy="151121"/>
          </a:xfrm>
          <a:prstGeom prst="roundRect">
            <a:avLst>
              <a:gd name="adj" fmla="val 50000"/>
            </a:avLst>
          </a:prstGeom>
          <a:solidFill>
            <a:srgbClr val="D0318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370" name="Rounded Rectangle 369">
            <a:extLst>
              <a:ext uri="{FF2B5EF4-FFF2-40B4-BE49-F238E27FC236}">
                <a16:creationId xmlns:a16="http://schemas.microsoft.com/office/drawing/2014/main" id="{86A2F61C-B810-4ED8-3BE6-DDDC972F9BBA}"/>
              </a:ext>
            </a:extLst>
          </p:cNvPr>
          <p:cNvSpPr/>
          <p:nvPr/>
        </p:nvSpPr>
        <p:spPr>
          <a:xfrm>
            <a:off x="398235" y="5869630"/>
            <a:ext cx="1455724" cy="449683"/>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7030A0"/>
                </a:solidFill>
                <a:latin typeface="Trebuchet MS" panose="020B0703020202090204" pitchFamily="34" charset="0"/>
              </a:rPr>
              <a:t>Research</a:t>
            </a:r>
          </a:p>
        </p:txBody>
      </p:sp>
      <p:sp>
        <p:nvSpPr>
          <p:cNvPr id="373" name="TextBox 372">
            <a:extLst>
              <a:ext uri="{FF2B5EF4-FFF2-40B4-BE49-F238E27FC236}">
                <a16:creationId xmlns:a16="http://schemas.microsoft.com/office/drawing/2014/main" id="{5967CA4D-9898-6C74-F602-90068315760C}"/>
              </a:ext>
            </a:extLst>
          </p:cNvPr>
          <p:cNvSpPr txBox="1"/>
          <p:nvPr/>
        </p:nvSpPr>
        <p:spPr>
          <a:xfrm>
            <a:off x="4502478" y="5865981"/>
            <a:ext cx="4644458" cy="646331"/>
          </a:xfrm>
          <a:prstGeom prst="rect">
            <a:avLst/>
          </a:prstGeom>
          <a:noFill/>
        </p:spPr>
        <p:txBody>
          <a:bodyPr wrap="square">
            <a:spAutoFit/>
          </a:bodyPr>
          <a:lstStyle/>
          <a:p>
            <a:r>
              <a:rPr lang="en-US" b="1" dirty="0">
                <a:solidFill>
                  <a:srgbClr val="FF0000"/>
                </a:solidFill>
              </a:rPr>
              <a:t>Commercial adoption accelerates after the research wave</a:t>
            </a:r>
            <a:endParaRPr lang="en-CN" b="1" dirty="0">
              <a:solidFill>
                <a:srgbClr val="FF0000"/>
              </a:solidFill>
            </a:endParaRPr>
          </a:p>
        </p:txBody>
      </p:sp>
      <p:sp>
        <p:nvSpPr>
          <p:cNvPr id="387" name="TextBox 386">
            <a:extLst>
              <a:ext uri="{FF2B5EF4-FFF2-40B4-BE49-F238E27FC236}">
                <a16:creationId xmlns:a16="http://schemas.microsoft.com/office/drawing/2014/main" id="{C9C0131D-0D0D-05DE-6651-5489E506EEB2}"/>
              </a:ext>
            </a:extLst>
          </p:cNvPr>
          <p:cNvSpPr txBox="1"/>
          <p:nvPr/>
        </p:nvSpPr>
        <p:spPr>
          <a:xfrm>
            <a:off x="4507345" y="2809709"/>
            <a:ext cx="0" cy="0"/>
          </a:xfrm>
          <a:prstGeom prst="rect">
            <a:avLst/>
          </a:prstGeom>
        </p:spPr>
        <p:txBody>
          <a:bodyPr vert="horz" wrap="none" lIns="91440" tIns="45720" rIns="91440" bIns="45720" rtlCol="0">
            <a:normAutofit fontScale="25000" lnSpcReduction="20000"/>
          </a:bodyPr>
          <a:lstStyle/>
          <a:p>
            <a:pPr marL="0" algn="l"/>
            <a:endParaRPr lang="en-CN" sz="1800" dirty="0">
              <a:solidFill>
                <a:schemeClr val="tx1"/>
              </a:solidFill>
            </a:endParaRPr>
          </a:p>
        </p:txBody>
      </p:sp>
      <p:pic>
        <p:nvPicPr>
          <p:cNvPr id="396" name="Picture 395">
            <a:extLst>
              <a:ext uri="{FF2B5EF4-FFF2-40B4-BE49-F238E27FC236}">
                <a16:creationId xmlns:a16="http://schemas.microsoft.com/office/drawing/2014/main" id="{1959880E-1C42-2DFC-8EDB-6BB30B8D4465}"/>
              </a:ext>
            </a:extLst>
          </p:cNvPr>
          <p:cNvPicPr>
            <a:picLocks noChangeAspect="1"/>
          </p:cNvPicPr>
          <p:nvPr/>
        </p:nvPicPr>
        <p:blipFill>
          <a:blip r:embed="rId7"/>
          <a:srcRect l="11143" t="36826" r="11337" b="36925"/>
          <a:stretch>
            <a:fillRect/>
          </a:stretch>
        </p:blipFill>
        <p:spPr>
          <a:xfrm>
            <a:off x="4025404" y="3274726"/>
            <a:ext cx="1517764" cy="288000"/>
          </a:xfrm>
          <a:prstGeom prst="rect">
            <a:avLst/>
          </a:prstGeom>
        </p:spPr>
      </p:pic>
      <p:sp>
        <p:nvSpPr>
          <p:cNvPr id="51" name="Rectangle: Rounded Corners 112" title="Milestone Graphic">
            <a:extLst>
              <a:ext uri="{FF2B5EF4-FFF2-40B4-BE49-F238E27FC236}">
                <a16:creationId xmlns:a16="http://schemas.microsoft.com/office/drawing/2014/main" id="{1EF0F8DD-E7D0-9C3E-F7F2-9D3812DBE09A}"/>
              </a:ext>
            </a:extLst>
          </p:cNvPr>
          <p:cNvSpPr/>
          <p:nvPr/>
        </p:nvSpPr>
        <p:spPr>
          <a:xfrm>
            <a:off x="2650036" y="3534275"/>
            <a:ext cx="360000" cy="151121"/>
          </a:xfrm>
          <a:prstGeom prst="roundRect">
            <a:avLst>
              <a:gd name="adj" fmla="val 50000"/>
            </a:avLst>
          </a:prstGeom>
          <a:solidFill>
            <a:srgbClr val="2A4E7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pic>
        <p:nvPicPr>
          <p:cNvPr id="398" name="Picture 397">
            <a:extLst>
              <a:ext uri="{FF2B5EF4-FFF2-40B4-BE49-F238E27FC236}">
                <a16:creationId xmlns:a16="http://schemas.microsoft.com/office/drawing/2014/main" id="{5686E6E0-A61C-2068-65B1-5811343E54B6}"/>
              </a:ext>
            </a:extLst>
          </p:cNvPr>
          <p:cNvPicPr>
            <a:picLocks noChangeAspect="1"/>
          </p:cNvPicPr>
          <p:nvPr/>
        </p:nvPicPr>
        <p:blipFill>
          <a:blip r:embed="rId8"/>
          <a:stretch>
            <a:fillRect/>
          </a:stretch>
        </p:blipFill>
        <p:spPr>
          <a:xfrm>
            <a:off x="2119597" y="3028197"/>
            <a:ext cx="1408000" cy="792000"/>
          </a:xfrm>
          <a:prstGeom prst="rect">
            <a:avLst/>
          </a:prstGeom>
        </p:spPr>
      </p:pic>
      <p:cxnSp>
        <p:nvCxnSpPr>
          <p:cNvPr id="399" name="Straight Connector 398" title="callout lines">
            <a:extLst>
              <a:ext uri="{FF2B5EF4-FFF2-40B4-BE49-F238E27FC236}">
                <a16:creationId xmlns:a16="http://schemas.microsoft.com/office/drawing/2014/main" id="{F4919D22-575C-D604-E820-25F9D8314AA8}"/>
              </a:ext>
            </a:extLst>
          </p:cNvPr>
          <p:cNvCxnSpPr>
            <a:cxnSpLocks/>
          </p:cNvCxnSpPr>
          <p:nvPr/>
        </p:nvCxnSpPr>
        <p:spPr>
          <a:xfrm>
            <a:off x="5628821" y="2948948"/>
            <a:ext cx="0" cy="108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pic>
        <p:nvPicPr>
          <p:cNvPr id="401" name="Picture 400">
            <a:extLst>
              <a:ext uri="{FF2B5EF4-FFF2-40B4-BE49-F238E27FC236}">
                <a16:creationId xmlns:a16="http://schemas.microsoft.com/office/drawing/2014/main" id="{4CE9CAB3-1CBF-9969-FF1B-E905DF3ADE24}"/>
              </a:ext>
            </a:extLst>
          </p:cNvPr>
          <p:cNvPicPr>
            <a:picLocks noChangeAspect="1"/>
          </p:cNvPicPr>
          <p:nvPr/>
        </p:nvPicPr>
        <p:blipFill>
          <a:blip r:embed="rId9"/>
          <a:stretch>
            <a:fillRect/>
          </a:stretch>
        </p:blipFill>
        <p:spPr>
          <a:xfrm>
            <a:off x="5154464" y="2425988"/>
            <a:ext cx="764706" cy="360000"/>
          </a:xfrm>
          <a:prstGeom prst="rect">
            <a:avLst/>
          </a:prstGeom>
        </p:spPr>
      </p:pic>
      <p:pic>
        <p:nvPicPr>
          <p:cNvPr id="404" name="Picture 403">
            <a:extLst>
              <a:ext uri="{FF2B5EF4-FFF2-40B4-BE49-F238E27FC236}">
                <a16:creationId xmlns:a16="http://schemas.microsoft.com/office/drawing/2014/main" id="{BEEFC2C0-641F-844B-52F2-C48F149F1773}"/>
              </a:ext>
            </a:extLst>
          </p:cNvPr>
          <p:cNvPicPr>
            <a:picLocks noChangeAspect="1"/>
          </p:cNvPicPr>
          <p:nvPr/>
        </p:nvPicPr>
        <p:blipFill>
          <a:blip r:embed="rId10"/>
          <a:srcRect l="19893" t="38871" r="20756" b="36737"/>
          <a:stretch>
            <a:fillRect/>
          </a:stretch>
        </p:blipFill>
        <p:spPr>
          <a:xfrm>
            <a:off x="5695283" y="3304370"/>
            <a:ext cx="1001084" cy="216000"/>
          </a:xfrm>
          <a:prstGeom prst="rect">
            <a:avLst/>
          </a:prstGeom>
        </p:spPr>
      </p:pic>
      <p:sp>
        <p:nvSpPr>
          <p:cNvPr id="331" name="Rectangle: Rounded Corners 112" title="Milestone Graphic">
            <a:extLst>
              <a:ext uri="{FF2B5EF4-FFF2-40B4-BE49-F238E27FC236}">
                <a16:creationId xmlns:a16="http://schemas.microsoft.com/office/drawing/2014/main" id="{AE794644-5F94-9EF8-AC40-59D87115F589}"/>
              </a:ext>
            </a:extLst>
          </p:cNvPr>
          <p:cNvSpPr/>
          <p:nvPr/>
        </p:nvSpPr>
        <p:spPr>
          <a:xfrm>
            <a:off x="4625305" y="3534275"/>
            <a:ext cx="360000" cy="151121"/>
          </a:xfrm>
          <a:prstGeom prst="roundRect">
            <a:avLst>
              <a:gd name="adj" fmla="val 50000"/>
            </a:avLst>
          </a:prstGeom>
          <a:solidFill>
            <a:srgbClr val="2A4E7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pic>
        <p:nvPicPr>
          <p:cNvPr id="413" name="Picture 412">
            <a:extLst>
              <a:ext uri="{FF2B5EF4-FFF2-40B4-BE49-F238E27FC236}">
                <a16:creationId xmlns:a16="http://schemas.microsoft.com/office/drawing/2014/main" id="{40430B1D-0182-039C-F687-88225AF094E7}"/>
              </a:ext>
            </a:extLst>
          </p:cNvPr>
          <p:cNvPicPr>
            <a:picLocks noChangeAspect="1"/>
          </p:cNvPicPr>
          <p:nvPr/>
        </p:nvPicPr>
        <p:blipFill>
          <a:blip r:embed="rId11"/>
          <a:stretch>
            <a:fillRect/>
          </a:stretch>
        </p:blipFill>
        <p:spPr>
          <a:xfrm>
            <a:off x="3810000" y="1143000"/>
            <a:ext cx="0" cy="0"/>
          </a:xfrm>
          <a:prstGeom prst="rect">
            <a:avLst/>
          </a:prstGeom>
        </p:spPr>
      </p:pic>
      <p:pic>
        <p:nvPicPr>
          <p:cNvPr id="422" name="Picture 421">
            <a:extLst>
              <a:ext uri="{FF2B5EF4-FFF2-40B4-BE49-F238E27FC236}">
                <a16:creationId xmlns:a16="http://schemas.microsoft.com/office/drawing/2014/main" id="{0ACA9E6C-3A41-6A3F-36F3-5D3461CA2EDB}"/>
              </a:ext>
            </a:extLst>
          </p:cNvPr>
          <p:cNvPicPr>
            <a:picLocks noChangeAspect="1"/>
          </p:cNvPicPr>
          <p:nvPr/>
        </p:nvPicPr>
        <p:blipFill>
          <a:blip r:embed="rId12"/>
          <a:stretch>
            <a:fillRect/>
          </a:stretch>
        </p:blipFill>
        <p:spPr>
          <a:xfrm>
            <a:off x="7560243" y="2545787"/>
            <a:ext cx="288000" cy="288000"/>
          </a:xfrm>
          <a:prstGeom prst="rect">
            <a:avLst/>
          </a:prstGeom>
        </p:spPr>
      </p:pic>
      <p:grpSp>
        <p:nvGrpSpPr>
          <p:cNvPr id="12" name="Group 11">
            <a:extLst>
              <a:ext uri="{FF2B5EF4-FFF2-40B4-BE49-F238E27FC236}">
                <a16:creationId xmlns:a16="http://schemas.microsoft.com/office/drawing/2014/main" id="{6EE2F4E7-82B6-29B8-0DCE-B0E6D4048DD2}"/>
              </a:ext>
            </a:extLst>
          </p:cNvPr>
          <p:cNvGrpSpPr/>
          <p:nvPr/>
        </p:nvGrpSpPr>
        <p:grpSpPr>
          <a:xfrm>
            <a:off x="7784028" y="3280631"/>
            <a:ext cx="866579" cy="249389"/>
            <a:chOff x="7784028" y="3280631"/>
            <a:chExt cx="866579" cy="249389"/>
          </a:xfrm>
        </p:grpSpPr>
        <p:pic>
          <p:nvPicPr>
            <p:cNvPr id="417" name="Picture 416">
              <a:extLst>
                <a:ext uri="{FF2B5EF4-FFF2-40B4-BE49-F238E27FC236}">
                  <a16:creationId xmlns:a16="http://schemas.microsoft.com/office/drawing/2014/main" id="{4EB7DA4A-484D-03BE-400E-B090679537DB}"/>
                </a:ext>
              </a:extLst>
            </p:cNvPr>
            <p:cNvPicPr>
              <a:picLocks noChangeAspect="1"/>
            </p:cNvPicPr>
            <p:nvPr/>
          </p:nvPicPr>
          <p:blipFill>
            <a:blip r:embed="rId13"/>
            <a:srcRect l="33112" t="18732" b="20442"/>
            <a:stretch>
              <a:fillRect/>
            </a:stretch>
          </p:blipFill>
          <p:spPr>
            <a:xfrm>
              <a:off x="7959791" y="3295459"/>
              <a:ext cx="690816" cy="216000"/>
            </a:xfrm>
            <a:prstGeom prst="rect">
              <a:avLst/>
            </a:prstGeom>
          </p:spPr>
        </p:pic>
        <p:pic>
          <p:nvPicPr>
            <p:cNvPr id="423" name="Picture 422">
              <a:extLst>
                <a:ext uri="{FF2B5EF4-FFF2-40B4-BE49-F238E27FC236}">
                  <a16:creationId xmlns:a16="http://schemas.microsoft.com/office/drawing/2014/main" id="{4827432A-14EE-F5DE-E677-7D344671AB3D}"/>
                </a:ext>
              </a:extLst>
            </p:cNvPr>
            <p:cNvPicPr>
              <a:picLocks noChangeAspect="1"/>
            </p:cNvPicPr>
            <p:nvPr/>
          </p:nvPicPr>
          <p:blipFill>
            <a:blip r:embed="rId13"/>
            <a:srcRect r="71578" b="-2600"/>
            <a:stretch>
              <a:fillRect/>
            </a:stretch>
          </p:blipFill>
          <p:spPr>
            <a:xfrm>
              <a:off x="7784028" y="3280631"/>
              <a:ext cx="200926" cy="249389"/>
            </a:xfrm>
            <a:prstGeom prst="rect">
              <a:avLst/>
            </a:prstGeom>
          </p:spPr>
        </p:pic>
      </p:grpSp>
      <p:sp>
        <p:nvSpPr>
          <p:cNvPr id="501" name="Rectangle: Rounded Corners 112" title="Milestone Graphic">
            <a:extLst>
              <a:ext uri="{FF2B5EF4-FFF2-40B4-BE49-F238E27FC236}">
                <a16:creationId xmlns:a16="http://schemas.microsoft.com/office/drawing/2014/main" id="{265A748E-CFE5-7756-D38D-C33D66E5A7A2}"/>
              </a:ext>
            </a:extLst>
          </p:cNvPr>
          <p:cNvSpPr/>
          <p:nvPr/>
        </p:nvSpPr>
        <p:spPr>
          <a:xfrm>
            <a:off x="8018578" y="3534383"/>
            <a:ext cx="360000" cy="151121"/>
          </a:xfrm>
          <a:prstGeom prst="roundRect">
            <a:avLst>
              <a:gd name="adj" fmla="val 50000"/>
            </a:avLst>
          </a:prstGeom>
          <a:solidFill>
            <a:srgbClr val="D030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pic>
        <p:nvPicPr>
          <p:cNvPr id="430" name="Picture 429">
            <a:extLst>
              <a:ext uri="{FF2B5EF4-FFF2-40B4-BE49-F238E27FC236}">
                <a16:creationId xmlns:a16="http://schemas.microsoft.com/office/drawing/2014/main" id="{1AF073DE-B4E1-714B-B350-85CD4D103D80}"/>
              </a:ext>
            </a:extLst>
          </p:cNvPr>
          <p:cNvPicPr>
            <a:picLocks noChangeAspect="1"/>
          </p:cNvPicPr>
          <p:nvPr/>
        </p:nvPicPr>
        <p:blipFill>
          <a:blip r:embed="rId14"/>
          <a:srcRect l="20414" t="36410" r="20018" b="39010"/>
          <a:stretch>
            <a:fillRect/>
          </a:stretch>
        </p:blipFill>
        <p:spPr>
          <a:xfrm>
            <a:off x="8778661" y="3289246"/>
            <a:ext cx="979873" cy="237600"/>
          </a:xfrm>
          <a:prstGeom prst="rect">
            <a:avLst/>
          </a:prstGeom>
        </p:spPr>
      </p:pic>
      <p:pic>
        <p:nvPicPr>
          <p:cNvPr id="434" name="Picture 433">
            <a:extLst>
              <a:ext uri="{FF2B5EF4-FFF2-40B4-BE49-F238E27FC236}">
                <a16:creationId xmlns:a16="http://schemas.microsoft.com/office/drawing/2014/main" id="{F77992E7-FEB4-1C5A-4AD1-AEB5632846AF}"/>
              </a:ext>
            </a:extLst>
          </p:cNvPr>
          <p:cNvPicPr>
            <a:picLocks noChangeAspect="1"/>
          </p:cNvPicPr>
          <p:nvPr/>
        </p:nvPicPr>
        <p:blipFill>
          <a:blip r:embed="rId15"/>
          <a:srcRect t="21580" b="17087"/>
          <a:stretch>
            <a:fillRect/>
          </a:stretch>
        </p:blipFill>
        <p:spPr>
          <a:xfrm>
            <a:off x="9193339" y="2447279"/>
            <a:ext cx="1097402" cy="377578"/>
          </a:xfrm>
          <a:prstGeom prst="rect">
            <a:avLst/>
          </a:prstGeom>
        </p:spPr>
      </p:pic>
      <p:grpSp>
        <p:nvGrpSpPr>
          <p:cNvPr id="13" name="Group 12">
            <a:extLst>
              <a:ext uri="{FF2B5EF4-FFF2-40B4-BE49-F238E27FC236}">
                <a16:creationId xmlns:a16="http://schemas.microsoft.com/office/drawing/2014/main" id="{5A7D264D-CC2B-722F-A418-F5A1E097FEBF}"/>
              </a:ext>
            </a:extLst>
          </p:cNvPr>
          <p:cNvGrpSpPr/>
          <p:nvPr/>
        </p:nvGrpSpPr>
        <p:grpSpPr>
          <a:xfrm>
            <a:off x="9893763" y="3274726"/>
            <a:ext cx="1305645" cy="238117"/>
            <a:chOff x="9893763" y="3274726"/>
            <a:chExt cx="1305645" cy="238117"/>
          </a:xfrm>
        </p:grpSpPr>
        <p:pic>
          <p:nvPicPr>
            <p:cNvPr id="437" name="Picture 436">
              <a:extLst>
                <a:ext uri="{FF2B5EF4-FFF2-40B4-BE49-F238E27FC236}">
                  <a16:creationId xmlns:a16="http://schemas.microsoft.com/office/drawing/2014/main" id="{45EEE092-C946-A1EA-4AB0-635AB47A5569}"/>
                </a:ext>
              </a:extLst>
            </p:cNvPr>
            <p:cNvPicPr>
              <a:picLocks noChangeAspect="1"/>
            </p:cNvPicPr>
            <p:nvPr/>
          </p:nvPicPr>
          <p:blipFill>
            <a:blip r:embed="rId16"/>
            <a:srcRect l="26037" t="23573" r="5369" b="25296"/>
            <a:stretch>
              <a:fillRect/>
            </a:stretch>
          </p:blipFill>
          <p:spPr>
            <a:xfrm>
              <a:off x="10171902" y="3282443"/>
              <a:ext cx="1027506" cy="230400"/>
            </a:xfrm>
            <a:prstGeom prst="rect">
              <a:avLst/>
            </a:prstGeom>
          </p:spPr>
        </p:pic>
        <p:pic>
          <p:nvPicPr>
            <p:cNvPr id="438" name="Picture 437">
              <a:extLst>
                <a:ext uri="{FF2B5EF4-FFF2-40B4-BE49-F238E27FC236}">
                  <a16:creationId xmlns:a16="http://schemas.microsoft.com/office/drawing/2014/main" id="{1BF68BDA-560A-764C-449B-98EA50993367}"/>
                </a:ext>
              </a:extLst>
            </p:cNvPr>
            <p:cNvPicPr>
              <a:picLocks noChangeAspect="1"/>
            </p:cNvPicPr>
            <p:nvPr/>
          </p:nvPicPr>
          <p:blipFill>
            <a:blip r:embed="rId16"/>
            <a:srcRect l="4410" t="27969" r="77496" b="25397"/>
            <a:stretch>
              <a:fillRect/>
            </a:stretch>
          </p:blipFill>
          <p:spPr>
            <a:xfrm>
              <a:off x="9893763" y="3274726"/>
              <a:ext cx="294275" cy="228142"/>
            </a:xfrm>
            <a:prstGeom prst="rect">
              <a:avLst/>
            </a:prstGeom>
          </p:spPr>
        </p:pic>
      </p:grpSp>
      <p:pic>
        <p:nvPicPr>
          <p:cNvPr id="441" name="Picture 440">
            <a:extLst>
              <a:ext uri="{FF2B5EF4-FFF2-40B4-BE49-F238E27FC236}">
                <a16:creationId xmlns:a16="http://schemas.microsoft.com/office/drawing/2014/main" id="{15BBDED0-13FD-080D-A6BD-84BB514350EC}"/>
              </a:ext>
            </a:extLst>
          </p:cNvPr>
          <p:cNvPicPr>
            <a:picLocks noChangeAspect="1"/>
          </p:cNvPicPr>
          <p:nvPr/>
        </p:nvPicPr>
        <p:blipFill>
          <a:blip r:embed="rId17"/>
          <a:srcRect l="21627" t="39422" r="21923" b="42104"/>
          <a:stretch>
            <a:fillRect/>
          </a:stretch>
        </p:blipFill>
        <p:spPr>
          <a:xfrm>
            <a:off x="10601672" y="2575361"/>
            <a:ext cx="1210090" cy="198000"/>
          </a:xfrm>
          <a:prstGeom prst="rect">
            <a:avLst/>
          </a:prstGeom>
        </p:spPr>
      </p:pic>
      <p:sp>
        <p:nvSpPr>
          <p:cNvPr id="491" name="Rectangle: Rounded Corners 112" title="Milestone Graphic">
            <a:extLst>
              <a:ext uri="{FF2B5EF4-FFF2-40B4-BE49-F238E27FC236}">
                <a16:creationId xmlns:a16="http://schemas.microsoft.com/office/drawing/2014/main" id="{70A2A768-7961-67EE-3476-2636F8A25C10}"/>
              </a:ext>
            </a:extLst>
          </p:cNvPr>
          <p:cNvSpPr/>
          <p:nvPr/>
        </p:nvSpPr>
        <p:spPr>
          <a:xfrm>
            <a:off x="9656662" y="2806087"/>
            <a:ext cx="360000" cy="151121"/>
          </a:xfrm>
          <a:prstGeom prst="roundRect">
            <a:avLst>
              <a:gd name="adj" fmla="val 50000"/>
            </a:avLst>
          </a:prstGeom>
          <a:solidFill>
            <a:srgbClr val="9EC4E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8" name="TextBox 7">
            <a:extLst>
              <a:ext uri="{FF2B5EF4-FFF2-40B4-BE49-F238E27FC236}">
                <a16:creationId xmlns:a16="http://schemas.microsoft.com/office/drawing/2014/main" id="{E97AA32C-B208-FCB2-D13F-314988ED999D}"/>
              </a:ext>
            </a:extLst>
          </p:cNvPr>
          <p:cNvSpPr txBox="1"/>
          <p:nvPr/>
        </p:nvSpPr>
        <p:spPr>
          <a:xfrm>
            <a:off x="9351818" y="5375564"/>
            <a:ext cx="0" cy="0"/>
          </a:xfrm>
          <a:prstGeom prst="rect">
            <a:avLst/>
          </a:prstGeom>
        </p:spPr>
        <p:txBody>
          <a:bodyPr vert="horz" wrap="none" lIns="91440" tIns="45720" rIns="91440" bIns="45720" rtlCol="0">
            <a:normAutofit fontScale="25000" lnSpcReduction="20000"/>
          </a:bodyPr>
          <a:lstStyle/>
          <a:p>
            <a:pPr marL="0" algn="l"/>
            <a:endParaRPr lang="en-CN" sz="1800" dirty="0">
              <a:solidFill>
                <a:schemeClr val="tx1"/>
              </a:solidFill>
            </a:endParaRPr>
          </a:p>
        </p:txBody>
      </p:sp>
      <p:sp>
        <p:nvSpPr>
          <p:cNvPr id="18" name="Rectangle 17">
            <a:extLst>
              <a:ext uri="{FF2B5EF4-FFF2-40B4-BE49-F238E27FC236}">
                <a16:creationId xmlns:a16="http://schemas.microsoft.com/office/drawing/2014/main" id="{C3AE1F1E-752F-CBA6-5CA2-9A85D477A6B9}"/>
              </a:ext>
            </a:extLst>
          </p:cNvPr>
          <p:cNvSpPr/>
          <p:nvPr/>
        </p:nvSpPr>
        <p:spPr>
          <a:xfrm>
            <a:off x="4310087" y="4677855"/>
            <a:ext cx="744781" cy="2462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N"/>
          </a:p>
        </p:txBody>
      </p:sp>
      <p:pic>
        <p:nvPicPr>
          <p:cNvPr id="17" name="Picture 16">
            <a:extLst>
              <a:ext uri="{FF2B5EF4-FFF2-40B4-BE49-F238E27FC236}">
                <a16:creationId xmlns:a16="http://schemas.microsoft.com/office/drawing/2014/main" id="{697E3D16-A6B1-FEEE-6D68-530774F6DB79}"/>
              </a:ext>
            </a:extLst>
          </p:cNvPr>
          <p:cNvPicPr>
            <a:picLocks noChangeAspect="1"/>
          </p:cNvPicPr>
          <p:nvPr/>
        </p:nvPicPr>
        <p:blipFill>
          <a:blip r:embed="rId18"/>
          <a:stretch>
            <a:fillRect/>
          </a:stretch>
        </p:blipFill>
        <p:spPr>
          <a:xfrm>
            <a:off x="4286500" y="4661174"/>
            <a:ext cx="744776" cy="285082"/>
          </a:xfrm>
          <a:prstGeom prst="rect">
            <a:avLst/>
          </a:prstGeom>
        </p:spPr>
      </p:pic>
      <p:pic>
        <p:nvPicPr>
          <p:cNvPr id="22" name="Picture 21">
            <a:extLst>
              <a:ext uri="{FF2B5EF4-FFF2-40B4-BE49-F238E27FC236}">
                <a16:creationId xmlns:a16="http://schemas.microsoft.com/office/drawing/2014/main" id="{F7DD7029-3A9F-F231-72F3-DCD6669A1AA9}"/>
              </a:ext>
            </a:extLst>
          </p:cNvPr>
          <p:cNvPicPr>
            <a:picLocks noChangeAspect="1"/>
          </p:cNvPicPr>
          <p:nvPr/>
        </p:nvPicPr>
        <p:blipFill>
          <a:blip r:embed="rId19"/>
          <a:stretch>
            <a:fillRect/>
          </a:stretch>
        </p:blipFill>
        <p:spPr>
          <a:xfrm>
            <a:off x="2365220" y="4692433"/>
            <a:ext cx="216000" cy="216000"/>
          </a:xfrm>
          <a:prstGeom prst="rect">
            <a:avLst/>
          </a:prstGeom>
        </p:spPr>
      </p:pic>
      <p:pic>
        <p:nvPicPr>
          <p:cNvPr id="24" name="Picture 23">
            <a:extLst>
              <a:ext uri="{FF2B5EF4-FFF2-40B4-BE49-F238E27FC236}">
                <a16:creationId xmlns:a16="http://schemas.microsoft.com/office/drawing/2014/main" id="{BC1E09F0-961B-3F11-4210-D6F5DF235217}"/>
              </a:ext>
            </a:extLst>
          </p:cNvPr>
          <p:cNvPicPr>
            <a:picLocks noChangeAspect="1"/>
          </p:cNvPicPr>
          <p:nvPr/>
        </p:nvPicPr>
        <p:blipFill>
          <a:blip r:embed="rId20"/>
          <a:stretch>
            <a:fillRect/>
          </a:stretch>
        </p:blipFill>
        <p:spPr>
          <a:xfrm>
            <a:off x="3067853" y="4686159"/>
            <a:ext cx="822692" cy="226240"/>
          </a:xfrm>
          <a:prstGeom prst="rect">
            <a:avLst/>
          </a:prstGeom>
        </p:spPr>
      </p:pic>
      <p:cxnSp>
        <p:nvCxnSpPr>
          <p:cNvPr id="14" name="Straight Connector 13" title="callout lines">
            <a:extLst>
              <a:ext uri="{FF2B5EF4-FFF2-40B4-BE49-F238E27FC236}">
                <a16:creationId xmlns:a16="http://schemas.microsoft.com/office/drawing/2014/main" id="{90CB117A-22AF-6008-D6D1-AD13ABF5F4A7}"/>
              </a:ext>
            </a:extLst>
          </p:cNvPr>
          <p:cNvCxnSpPr>
            <a:cxnSpLocks/>
          </p:cNvCxnSpPr>
          <p:nvPr/>
        </p:nvCxnSpPr>
        <p:spPr>
          <a:xfrm>
            <a:off x="6163137" y="4199292"/>
            <a:ext cx="0" cy="36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15" name="Rectangle: Rounded Corners 112" title="Milestone Graphic">
            <a:extLst>
              <a:ext uri="{FF2B5EF4-FFF2-40B4-BE49-F238E27FC236}">
                <a16:creationId xmlns:a16="http://schemas.microsoft.com/office/drawing/2014/main" id="{4021CD40-72F1-29CE-1300-5193E754EC59}"/>
              </a:ext>
            </a:extLst>
          </p:cNvPr>
          <p:cNvSpPr/>
          <p:nvPr/>
        </p:nvSpPr>
        <p:spPr>
          <a:xfrm>
            <a:off x="5982976" y="4516665"/>
            <a:ext cx="360000" cy="151121"/>
          </a:xfrm>
          <a:prstGeom prst="roundRect">
            <a:avLst>
              <a:gd name="adj" fmla="val 50000"/>
            </a:avLst>
          </a:prstGeom>
          <a:solidFill>
            <a:srgbClr val="D0318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16" name="TextBox 15">
            <a:extLst>
              <a:ext uri="{FF2B5EF4-FFF2-40B4-BE49-F238E27FC236}">
                <a16:creationId xmlns:a16="http://schemas.microsoft.com/office/drawing/2014/main" id="{BC0F6685-24F1-EE94-53D0-A4F2B80EB214}"/>
              </a:ext>
            </a:extLst>
          </p:cNvPr>
          <p:cNvSpPr txBox="1"/>
          <p:nvPr/>
        </p:nvSpPr>
        <p:spPr>
          <a:xfrm>
            <a:off x="5806153" y="4662212"/>
            <a:ext cx="726612" cy="246221"/>
          </a:xfrm>
          <a:prstGeom prst="rect">
            <a:avLst/>
          </a:prstGeom>
          <a:solidFill>
            <a:schemeClr val="bg1"/>
          </a:solid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kern="0" dirty="0">
                <a:solidFill>
                  <a:prstClr val="black">
                    <a:lumMod val="75000"/>
                    <a:lumOff val="25000"/>
                  </a:prstClr>
                </a:solidFill>
                <a:latin typeface="Trebuchet MS"/>
              </a:rPr>
              <a:t>GALOIS</a:t>
            </a:r>
            <a:endParaRPr kumimoji="0" lang="en-US" sz="1600" b="0" i="0" u="none" strike="noStrike" kern="0" cap="none" spc="0" normalizeH="0" baseline="0" noProof="0" dirty="0">
              <a:ln>
                <a:noFill/>
              </a:ln>
              <a:solidFill>
                <a:prstClr val="black">
                  <a:lumMod val="75000"/>
                  <a:lumOff val="25000"/>
                </a:prstClr>
              </a:solidFill>
              <a:effectLst/>
              <a:uLnTx/>
              <a:uFillTx/>
              <a:latin typeface="Trebuchet MS"/>
            </a:endParaRPr>
          </a:p>
        </p:txBody>
      </p:sp>
      <p:sp>
        <p:nvSpPr>
          <p:cNvPr id="30" name="TextBox 29">
            <a:extLst>
              <a:ext uri="{FF2B5EF4-FFF2-40B4-BE49-F238E27FC236}">
                <a16:creationId xmlns:a16="http://schemas.microsoft.com/office/drawing/2014/main" id="{E8E9B089-05D6-908C-F357-8FAF8214E295}"/>
              </a:ext>
            </a:extLst>
          </p:cNvPr>
          <p:cNvSpPr txBox="1"/>
          <p:nvPr/>
        </p:nvSpPr>
        <p:spPr>
          <a:xfrm>
            <a:off x="7737098" y="5406794"/>
            <a:ext cx="962059" cy="246221"/>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lumMod val="75000"/>
                    <a:lumOff val="25000"/>
                  </a:prstClr>
                </a:solidFill>
                <a:effectLst/>
                <a:uLnTx/>
                <a:uFillTx/>
                <a:latin typeface="Trebuchet MS"/>
              </a:rPr>
              <a:t>BARGAIN</a:t>
            </a:r>
          </a:p>
        </p:txBody>
      </p:sp>
      <p:sp>
        <p:nvSpPr>
          <p:cNvPr id="32" name="Rectangle: Rounded Corners 112" title="Milestone Graphic">
            <a:extLst>
              <a:ext uri="{FF2B5EF4-FFF2-40B4-BE49-F238E27FC236}">
                <a16:creationId xmlns:a16="http://schemas.microsoft.com/office/drawing/2014/main" id="{1E9322BD-7B2C-B086-F669-1AF19A97933C}"/>
              </a:ext>
            </a:extLst>
          </p:cNvPr>
          <p:cNvSpPr/>
          <p:nvPr/>
        </p:nvSpPr>
        <p:spPr>
          <a:xfrm>
            <a:off x="8016424" y="5283285"/>
            <a:ext cx="360000" cy="151121"/>
          </a:xfrm>
          <a:prstGeom prst="roundRect">
            <a:avLst>
              <a:gd name="adj" fmla="val 50000"/>
            </a:avLst>
          </a:prstGeom>
          <a:solidFill>
            <a:srgbClr val="D0318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cxnSp>
        <p:nvCxnSpPr>
          <p:cNvPr id="33" name="Straight Connector 32" title="callout lines">
            <a:extLst>
              <a:ext uri="{FF2B5EF4-FFF2-40B4-BE49-F238E27FC236}">
                <a16:creationId xmlns:a16="http://schemas.microsoft.com/office/drawing/2014/main" id="{B5DDA57B-2931-602C-9239-16A376CF4D7E}"/>
              </a:ext>
            </a:extLst>
          </p:cNvPr>
          <p:cNvCxnSpPr>
            <a:cxnSpLocks/>
          </p:cNvCxnSpPr>
          <p:nvPr/>
        </p:nvCxnSpPr>
        <p:spPr>
          <a:xfrm>
            <a:off x="10547529" y="4201468"/>
            <a:ext cx="0" cy="36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36" name="TextBox 35">
            <a:extLst>
              <a:ext uri="{FF2B5EF4-FFF2-40B4-BE49-F238E27FC236}">
                <a16:creationId xmlns:a16="http://schemas.microsoft.com/office/drawing/2014/main" id="{87313DA3-E8C4-60DA-F7C3-67C967DE3420}"/>
              </a:ext>
            </a:extLst>
          </p:cNvPr>
          <p:cNvSpPr txBox="1"/>
          <p:nvPr/>
        </p:nvSpPr>
        <p:spPr>
          <a:xfrm>
            <a:off x="9986861" y="4662212"/>
            <a:ext cx="1138824" cy="246221"/>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err="1">
                <a:ln>
                  <a:noFill/>
                </a:ln>
                <a:solidFill>
                  <a:prstClr val="black">
                    <a:lumMod val="75000"/>
                    <a:lumOff val="25000"/>
                  </a:prstClr>
                </a:solidFill>
                <a:effectLst/>
                <a:uLnTx/>
                <a:uFillTx/>
                <a:latin typeface="Trebuchet MS"/>
              </a:rPr>
              <a:t>ScaleDoc</a:t>
            </a:r>
            <a:endParaRPr kumimoji="0" lang="en-US" sz="1600" b="0" i="0" u="none" strike="noStrike" kern="0" cap="none" spc="0" normalizeH="0" baseline="0" noProof="0" dirty="0">
              <a:ln>
                <a:noFill/>
              </a:ln>
              <a:solidFill>
                <a:prstClr val="black">
                  <a:lumMod val="75000"/>
                  <a:lumOff val="25000"/>
                </a:prstClr>
              </a:solidFill>
              <a:effectLst/>
              <a:uLnTx/>
              <a:uFillTx/>
              <a:latin typeface="Trebuchet MS"/>
            </a:endParaRPr>
          </a:p>
        </p:txBody>
      </p:sp>
      <p:sp>
        <p:nvSpPr>
          <p:cNvPr id="37" name="Rectangle: Rounded Corners 112" title="Milestone Graphic">
            <a:extLst>
              <a:ext uri="{FF2B5EF4-FFF2-40B4-BE49-F238E27FC236}">
                <a16:creationId xmlns:a16="http://schemas.microsoft.com/office/drawing/2014/main" id="{CA23D731-7D3B-1641-D8EA-71D6FF0ECF59}"/>
              </a:ext>
            </a:extLst>
          </p:cNvPr>
          <p:cNvSpPr/>
          <p:nvPr/>
        </p:nvSpPr>
        <p:spPr>
          <a:xfrm>
            <a:off x="10366663" y="4516665"/>
            <a:ext cx="360000" cy="151121"/>
          </a:xfrm>
          <a:prstGeom prst="roundRect">
            <a:avLst>
              <a:gd name="adj" fmla="val 50000"/>
            </a:avLst>
          </a:prstGeom>
          <a:solidFill>
            <a:srgbClr val="9EC4E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39" name="Rectangle: Rounded Corners 112" title="Milestone Graphic">
            <a:extLst>
              <a:ext uri="{FF2B5EF4-FFF2-40B4-BE49-F238E27FC236}">
                <a16:creationId xmlns:a16="http://schemas.microsoft.com/office/drawing/2014/main" id="{D6F4FFDE-D7AA-3A96-ED95-2F1D07003896}"/>
              </a:ext>
            </a:extLst>
          </p:cNvPr>
          <p:cNvSpPr/>
          <p:nvPr/>
        </p:nvSpPr>
        <p:spPr>
          <a:xfrm>
            <a:off x="5983953" y="5283285"/>
            <a:ext cx="360000" cy="151121"/>
          </a:xfrm>
          <a:prstGeom prst="roundRect">
            <a:avLst>
              <a:gd name="adj" fmla="val 50000"/>
            </a:avLst>
          </a:prstGeom>
          <a:solidFill>
            <a:srgbClr val="D0318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40" name="TextBox 39">
            <a:extLst>
              <a:ext uri="{FF2B5EF4-FFF2-40B4-BE49-F238E27FC236}">
                <a16:creationId xmlns:a16="http://schemas.microsoft.com/office/drawing/2014/main" id="{85E3B37C-30D5-1745-9418-F6D8C51D91E5}"/>
              </a:ext>
            </a:extLst>
          </p:cNvPr>
          <p:cNvSpPr txBox="1"/>
          <p:nvPr/>
        </p:nvSpPr>
        <p:spPr>
          <a:xfrm>
            <a:off x="5829735" y="5406794"/>
            <a:ext cx="726612" cy="246221"/>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kern="0" dirty="0" err="1">
                <a:solidFill>
                  <a:prstClr val="black">
                    <a:lumMod val="75000"/>
                    <a:lumOff val="25000"/>
                  </a:prstClr>
                </a:solidFill>
                <a:latin typeface="Trebuchet MS"/>
              </a:rPr>
              <a:t>ZenDB</a:t>
            </a:r>
            <a:endParaRPr kumimoji="0" lang="en-US" sz="1600" b="0" i="0" u="none" strike="noStrike" kern="0" cap="none" spc="0" normalizeH="0" baseline="0" noProof="0" dirty="0">
              <a:ln>
                <a:noFill/>
              </a:ln>
              <a:solidFill>
                <a:prstClr val="black">
                  <a:lumMod val="75000"/>
                  <a:lumOff val="25000"/>
                </a:prstClr>
              </a:solidFill>
              <a:effectLst/>
              <a:uLnTx/>
              <a:uFillTx/>
              <a:latin typeface="Trebuchet MS"/>
            </a:endParaRPr>
          </a:p>
        </p:txBody>
      </p:sp>
      <p:cxnSp>
        <p:nvCxnSpPr>
          <p:cNvPr id="43" name="Straight Connector 42" title="callout lines">
            <a:extLst>
              <a:ext uri="{FF2B5EF4-FFF2-40B4-BE49-F238E27FC236}">
                <a16:creationId xmlns:a16="http://schemas.microsoft.com/office/drawing/2014/main" id="{3EBC8D2C-7A3C-D1AA-AE66-32AFC8F0CCE8}"/>
              </a:ext>
            </a:extLst>
          </p:cNvPr>
          <p:cNvCxnSpPr>
            <a:cxnSpLocks/>
          </p:cNvCxnSpPr>
          <p:nvPr/>
        </p:nvCxnSpPr>
        <p:spPr>
          <a:xfrm>
            <a:off x="7272122" y="4199292"/>
            <a:ext cx="0" cy="36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44" name="Rectangle: Rounded Corners 112" title="Milestone Graphic">
            <a:extLst>
              <a:ext uri="{FF2B5EF4-FFF2-40B4-BE49-F238E27FC236}">
                <a16:creationId xmlns:a16="http://schemas.microsoft.com/office/drawing/2014/main" id="{AFDF4573-948C-0E32-AD0F-8B0EE1F2294A}"/>
              </a:ext>
            </a:extLst>
          </p:cNvPr>
          <p:cNvSpPr/>
          <p:nvPr/>
        </p:nvSpPr>
        <p:spPr>
          <a:xfrm>
            <a:off x="7091961" y="4516665"/>
            <a:ext cx="360000" cy="151121"/>
          </a:xfrm>
          <a:prstGeom prst="roundRect">
            <a:avLst>
              <a:gd name="adj" fmla="val 50000"/>
            </a:avLst>
          </a:prstGeom>
          <a:solidFill>
            <a:srgbClr val="D0318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45" name="TextBox 44">
            <a:extLst>
              <a:ext uri="{FF2B5EF4-FFF2-40B4-BE49-F238E27FC236}">
                <a16:creationId xmlns:a16="http://schemas.microsoft.com/office/drawing/2014/main" id="{845A7399-A902-EC47-D30C-C899CA16F1E9}"/>
              </a:ext>
            </a:extLst>
          </p:cNvPr>
          <p:cNvSpPr txBox="1"/>
          <p:nvPr/>
        </p:nvSpPr>
        <p:spPr>
          <a:xfrm>
            <a:off x="6826361" y="4662212"/>
            <a:ext cx="925816" cy="246221"/>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kern="0" dirty="0" err="1">
                <a:solidFill>
                  <a:prstClr val="black">
                    <a:lumMod val="75000"/>
                    <a:lumOff val="25000"/>
                  </a:prstClr>
                </a:solidFill>
                <a:latin typeface="Trebuchet MS"/>
              </a:rPr>
              <a:t>FlockMTL</a:t>
            </a:r>
            <a:endParaRPr kumimoji="0" lang="en-US" sz="1600" b="0" i="0" u="none" strike="noStrike" kern="0" cap="none" spc="0" normalizeH="0" baseline="0" noProof="0" dirty="0">
              <a:ln>
                <a:noFill/>
              </a:ln>
              <a:solidFill>
                <a:prstClr val="black">
                  <a:lumMod val="75000"/>
                  <a:lumOff val="25000"/>
                </a:prstClr>
              </a:solidFill>
              <a:effectLst/>
              <a:uLnTx/>
              <a:uFillTx/>
              <a:latin typeface="Trebuchet MS"/>
            </a:endParaRPr>
          </a:p>
        </p:txBody>
      </p:sp>
      <p:cxnSp>
        <p:nvCxnSpPr>
          <p:cNvPr id="52" name="Straight Connector 51" title="callout lines">
            <a:extLst>
              <a:ext uri="{FF2B5EF4-FFF2-40B4-BE49-F238E27FC236}">
                <a16:creationId xmlns:a16="http://schemas.microsoft.com/office/drawing/2014/main" id="{7E46D115-8525-B0CB-1B9E-C8BED60562A9}"/>
              </a:ext>
            </a:extLst>
          </p:cNvPr>
          <p:cNvCxnSpPr>
            <a:cxnSpLocks/>
          </p:cNvCxnSpPr>
          <p:nvPr/>
        </p:nvCxnSpPr>
        <p:spPr>
          <a:xfrm>
            <a:off x="9210189" y="4211374"/>
            <a:ext cx="0" cy="36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53" name="TextBox 52">
            <a:extLst>
              <a:ext uri="{FF2B5EF4-FFF2-40B4-BE49-F238E27FC236}">
                <a16:creationId xmlns:a16="http://schemas.microsoft.com/office/drawing/2014/main" id="{BDBCB93C-7ACE-8795-A6F4-B2ECAB2E5831}"/>
              </a:ext>
            </a:extLst>
          </p:cNvPr>
          <p:cNvSpPr txBox="1"/>
          <p:nvPr/>
        </p:nvSpPr>
        <p:spPr>
          <a:xfrm>
            <a:off x="8661664" y="4662212"/>
            <a:ext cx="1138824" cy="246221"/>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lumMod val="75000"/>
                    <a:lumOff val="25000"/>
                  </a:prstClr>
                </a:solidFill>
                <a:effectLst/>
                <a:uLnTx/>
                <a:uFillTx/>
                <a:latin typeface="Trebuchet MS"/>
              </a:rPr>
              <a:t>Abacus</a:t>
            </a:r>
          </a:p>
        </p:txBody>
      </p:sp>
      <p:sp>
        <p:nvSpPr>
          <p:cNvPr id="54" name="Rectangle: Rounded Corners 112" title="Milestone Graphic">
            <a:extLst>
              <a:ext uri="{FF2B5EF4-FFF2-40B4-BE49-F238E27FC236}">
                <a16:creationId xmlns:a16="http://schemas.microsoft.com/office/drawing/2014/main" id="{0C6FEF35-404C-8EE1-4435-F511B1E58CAA}"/>
              </a:ext>
            </a:extLst>
          </p:cNvPr>
          <p:cNvSpPr/>
          <p:nvPr/>
        </p:nvSpPr>
        <p:spPr>
          <a:xfrm>
            <a:off x="9041466" y="4516665"/>
            <a:ext cx="360000" cy="151121"/>
          </a:xfrm>
          <a:prstGeom prst="roundRect">
            <a:avLst>
              <a:gd name="adj" fmla="val 50000"/>
            </a:avLst>
          </a:prstGeom>
          <a:solidFill>
            <a:srgbClr val="9EC4E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cxnSp>
        <p:nvCxnSpPr>
          <p:cNvPr id="63" name="Straight Connector 62" title="callout lines">
            <a:extLst>
              <a:ext uri="{FF2B5EF4-FFF2-40B4-BE49-F238E27FC236}">
                <a16:creationId xmlns:a16="http://schemas.microsoft.com/office/drawing/2014/main" id="{E1F6A1EB-91D4-7A29-924D-6652100E2D11}"/>
              </a:ext>
            </a:extLst>
          </p:cNvPr>
          <p:cNvCxnSpPr>
            <a:cxnSpLocks/>
          </p:cNvCxnSpPr>
          <p:nvPr/>
        </p:nvCxnSpPr>
        <p:spPr>
          <a:xfrm>
            <a:off x="9836662" y="4199850"/>
            <a:ext cx="0" cy="108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448" name="TextBox 447">
            <a:extLst>
              <a:ext uri="{FF2B5EF4-FFF2-40B4-BE49-F238E27FC236}">
                <a16:creationId xmlns:a16="http://schemas.microsoft.com/office/drawing/2014/main" id="{258EF749-33A2-5782-7BF9-1A83EA75FC99}"/>
              </a:ext>
            </a:extLst>
          </p:cNvPr>
          <p:cNvSpPr txBox="1"/>
          <p:nvPr/>
        </p:nvSpPr>
        <p:spPr>
          <a:xfrm>
            <a:off x="9306808" y="5406794"/>
            <a:ext cx="1092066" cy="246221"/>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lumMod val="75000"/>
                    <a:lumOff val="25000"/>
                  </a:prstClr>
                </a:solidFill>
                <a:effectLst/>
                <a:uLnTx/>
                <a:uFillTx/>
                <a:latin typeface="Trebuchet MS"/>
              </a:rPr>
              <a:t>Sema-SQL</a:t>
            </a:r>
          </a:p>
        </p:txBody>
      </p:sp>
      <p:sp>
        <p:nvSpPr>
          <p:cNvPr id="449" name="Rectangle: Rounded Corners 112" title="Milestone Graphic">
            <a:extLst>
              <a:ext uri="{FF2B5EF4-FFF2-40B4-BE49-F238E27FC236}">
                <a16:creationId xmlns:a16="http://schemas.microsoft.com/office/drawing/2014/main" id="{12E19569-5689-743D-6740-687967F9D1DC}"/>
              </a:ext>
            </a:extLst>
          </p:cNvPr>
          <p:cNvSpPr/>
          <p:nvPr/>
        </p:nvSpPr>
        <p:spPr>
          <a:xfrm>
            <a:off x="9653510" y="5283285"/>
            <a:ext cx="360000" cy="151121"/>
          </a:xfrm>
          <a:prstGeom prst="roundRect">
            <a:avLst>
              <a:gd name="adj" fmla="val 50000"/>
            </a:avLst>
          </a:prstGeom>
          <a:solidFill>
            <a:srgbClr val="9EC4E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cxnSp>
        <p:nvCxnSpPr>
          <p:cNvPr id="454" name="Straight Arrow Connector 453">
            <a:extLst>
              <a:ext uri="{FF2B5EF4-FFF2-40B4-BE49-F238E27FC236}">
                <a16:creationId xmlns:a16="http://schemas.microsoft.com/office/drawing/2014/main" id="{D3DC749C-32B4-CD5C-6D29-0F359E9934A6}"/>
              </a:ext>
            </a:extLst>
          </p:cNvPr>
          <p:cNvCxnSpPr>
            <a:cxnSpLocks/>
          </p:cNvCxnSpPr>
          <p:nvPr/>
        </p:nvCxnSpPr>
        <p:spPr>
          <a:xfrm flipH="1" flipV="1">
            <a:off x="5317408" y="4550278"/>
            <a:ext cx="362737" cy="1290177"/>
          </a:xfrm>
          <a:prstGeom prst="straightConnector1">
            <a:avLst/>
          </a:prstGeom>
          <a:ln w="38100">
            <a:solidFill>
              <a:srgbClr val="FF0000"/>
            </a:solidFill>
            <a:headEnd type="none" w="med" len="med"/>
            <a:tailEnd type="arrow" w="med" len="lg"/>
          </a:ln>
        </p:spPr>
        <p:style>
          <a:lnRef idx="1">
            <a:schemeClr val="accent1"/>
          </a:lnRef>
          <a:fillRef idx="0">
            <a:schemeClr val="accent1"/>
          </a:fillRef>
          <a:effectRef idx="0">
            <a:schemeClr val="accent1"/>
          </a:effectRef>
          <a:fontRef idx="minor">
            <a:schemeClr val="tx1"/>
          </a:fontRef>
        </p:style>
      </p:cxnSp>
      <p:sp>
        <p:nvSpPr>
          <p:cNvPr id="365" name="Rectangle: Rounded Corners 1" title="Year Bar">
            <a:extLst>
              <a:ext uri="{FF2B5EF4-FFF2-40B4-BE49-F238E27FC236}">
                <a16:creationId xmlns:a16="http://schemas.microsoft.com/office/drawing/2014/main" id="{B266787B-B1DE-113E-D3D3-AEA52D4C2894}"/>
              </a:ext>
            </a:extLst>
          </p:cNvPr>
          <p:cNvSpPr/>
          <p:nvPr/>
        </p:nvSpPr>
        <p:spPr>
          <a:xfrm>
            <a:off x="391888" y="4037861"/>
            <a:ext cx="1080000" cy="164859"/>
          </a:xfrm>
          <a:prstGeom prst="roundRect">
            <a:avLst>
              <a:gd name="adj" fmla="val 50000"/>
            </a:avLst>
          </a:prstGeom>
          <a:solidFill>
            <a:srgbClr val="12A0B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389" name="Rectangle: Rounded Corners 188" title="Year Bar">
            <a:extLst>
              <a:ext uri="{FF2B5EF4-FFF2-40B4-BE49-F238E27FC236}">
                <a16:creationId xmlns:a16="http://schemas.microsoft.com/office/drawing/2014/main" id="{DA3A5DEF-1A00-C81F-3336-1E1F1DB9F9FE}"/>
              </a:ext>
            </a:extLst>
          </p:cNvPr>
          <p:cNvSpPr/>
          <p:nvPr/>
        </p:nvSpPr>
        <p:spPr>
          <a:xfrm>
            <a:off x="1493261" y="4037861"/>
            <a:ext cx="3600000" cy="164859"/>
          </a:xfrm>
          <a:prstGeom prst="roundRect">
            <a:avLst>
              <a:gd name="adj" fmla="val 50000"/>
            </a:avLst>
          </a:prstGeom>
          <a:solidFill>
            <a:srgbClr val="2B518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429" name="Rectangle: Rounded Corners 189" title="Year Bar">
            <a:extLst>
              <a:ext uri="{FF2B5EF4-FFF2-40B4-BE49-F238E27FC236}">
                <a16:creationId xmlns:a16="http://schemas.microsoft.com/office/drawing/2014/main" id="{F4BA50D9-7815-95AF-0B44-E3EA24C82C66}"/>
              </a:ext>
            </a:extLst>
          </p:cNvPr>
          <p:cNvSpPr/>
          <p:nvPr/>
        </p:nvSpPr>
        <p:spPr>
          <a:xfrm>
            <a:off x="5114634" y="4037861"/>
            <a:ext cx="3600000" cy="164859"/>
          </a:xfrm>
          <a:prstGeom prst="roundRect">
            <a:avLst>
              <a:gd name="adj" fmla="val 50000"/>
            </a:avLst>
          </a:prstGeom>
          <a:solidFill>
            <a:srgbClr val="CF2D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453" name="Rectangle: Rounded Corners 190" title="Year Bar">
            <a:extLst>
              <a:ext uri="{FF2B5EF4-FFF2-40B4-BE49-F238E27FC236}">
                <a16:creationId xmlns:a16="http://schemas.microsoft.com/office/drawing/2014/main" id="{7DEEFAEF-5BEC-D201-2FB4-C33BAB10BBFB}"/>
              </a:ext>
            </a:extLst>
          </p:cNvPr>
          <p:cNvSpPr/>
          <p:nvPr/>
        </p:nvSpPr>
        <p:spPr>
          <a:xfrm>
            <a:off x="8736007" y="4037861"/>
            <a:ext cx="2880000" cy="164859"/>
          </a:xfrm>
          <a:prstGeom prst="roundRect">
            <a:avLst>
              <a:gd name="adj" fmla="val 50000"/>
            </a:avLst>
          </a:prstGeom>
          <a:solidFill>
            <a:schemeClr val="accent5">
              <a:lumMod val="60000"/>
              <a:lumOff val="4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459" name="TextBox 458">
            <a:extLst>
              <a:ext uri="{FF2B5EF4-FFF2-40B4-BE49-F238E27FC236}">
                <a16:creationId xmlns:a16="http://schemas.microsoft.com/office/drawing/2014/main" id="{70DF83D0-CE60-EC7E-A366-8CBA143CF9C7}"/>
              </a:ext>
            </a:extLst>
          </p:cNvPr>
          <p:cNvSpPr txBox="1"/>
          <p:nvPr/>
        </p:nvSpPr>
        <p:spPr>
          <a:xfrm>
            <a:off x="455999" y="6512312"/>
            <a:ext cx="8462518" cy="243077"/>
          </a:xfrm>
          <a:prstGeom prst="rect">
            <a:avLst/>
          </a:prstGeom>
        </p:spPr>
        <p:txBody>
          <a:bodyPr vert="horz" wrap="square" lIns="91440" tIns="45720" rIns="91440" bIns="45720" rtlCol="0">
            <a:normAutofit fontScale="62500" lnSpcReduction="20000"/>
          </a:bodyPr>
          <a:lstStyle/>
          <a:p>
            <a:pPr marL="0" algn="l"/>
            <a:r>
              <a:rPr lang="en-US" sz="1800" dirty="0">
                <a:solidFill>
                  <a:schemeClr val="bg1">
                    <a:lumMod val="50000"/>
                  </a:schemeClr>
                </a:solidFill>
              </a:rPr>
              <a:t>The debut dates are approximate; please refer only to each system’s name and year.</a:t>
            </a:r>
          </a:p>
        </p:txBody>
      </p:sp>
    </p:spTree>
    <p:extLst>
      <p:ext uri="{BB962C8B-B14F-4D97-AF65-F5344CB8AC3E}">
        <p14:creationId xmlns:p14="http://schemas.microsoft.com/office/powerpoint/2010/main" val="1207928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1F590-09F1-BF0E-BE9C-E108C9550957}"/>
              </a:ext>
            </a:extLst>
          </p:cNvPr>
          <p:cNvSpPr>
            <a:spLocks noGrp="1"/>
          </p:cNvSpPr>
          <p:nvPr>
            <p:ph type="title"/>
          </p:nvPr>
        </p:nvSpPr>
        <p:spPr/>
        <p:txBody>
          <a:bodyPr/>
          <a:lstStyle/>
          <a:p>
            <a:r>
              <a:rPr lang="en-CN" dirty="0"/>
              <a:t>Challenges at the Operator Level (Q1–Q2)</a:t>
            </a:r>
          </a:p>
        </p:txBody>
      </p:sp>
      <p:sp>
        <p:nvSpPr>
          <p:cNvPr id="4" name="Slide Number Placeholder 3">
            <a:extLst>
              <a:ext uri="{FF2B5EF4-FFF2-40B4-BE49-F238E27FC236}">
                <a16:creationId xmlns:a16="http://schemas.microsoft.com/office/drawing/2014/main" id="{9C9A43E3-D8A6-254F-87FE-CAD06916FF84}"/>
              </a:ext>
            </a:extLst>
          </p:cNvPr>
          <p:cNvSpPr>
            <a:spLocks noGrp="1"/>
          </p:cNvSpPr>
          <p:nvPr>
            <p:ph type="sldNum" sz="quarter" idx="12"/>
          </p:nvPr>
        </p:nvSpPr>
        <p:spPr/>
        <p:txBody>
          <a:bodyPr/>
          <a:lstStyle/>
          <a:p>
            <a:fld id="{BCFAA6ED-95C3-9546-BFD5-25AB245E25B8}" type="slidenum">
              <a:rPr lang="en-CN" smtClean="0"/>
              <a:t>18</a:t>
            </a:fld>
            <a:endParaRPr lang="en-CN"/>
          </a:p>
        </p:txBody>
      </p:sp>
      <p:pic>
        <p:nvPicPr>
          <p:cNvPr id="5" name="Graphic 4">
            <a:extLst>
              <a:ext uri="{FF2B5EF4-FFF2-40B4-BE49-F238E27FC236}">
                <a16:creationId xmlns:a16="http://schemas.microsoft.com/office/drawing/2014/main" id="{5884A20F-101E-B2FE-C12B-8E19FF791A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77598" y="2128101"/>
            <a:ext cx="3758400" cy="1080000"/>
          </a:xfrm>
          <a:prstGeom prst="rect">
            <a:avLst/>
          </a:prstGeom>
        </p:spPr>
      </p:pic>
      <p:sp>
        <p:nvSpPr>
          <p:cNvPr id="6" name="TextBox 5">
            <a:extLst>
              <a:ext uri="{FF2B5EF4-FFF2-40B4-BE49-F238E27FC236}">
                <a16:creationId xmlns:a16="http://schemas.microsoft.com/office/drawing/2014/main" id="{CB005075-39B8-9497-2BA9-4A6E030A5EB2}"/>
              </a:ext>
            </a:extLst>
          </p:cNvPr>
          <p:cNvSpPr txBox="1"/>
          <p:nvPr/>
        </p:nvSpPr>
        <p:spPr>
          <a:xfrm>
            <a:off x="455999" y="1457756"/>
            <a:ext cx="11279999" cy="902935"/>
          </a:xfrm>
          <a:prstGeom prst="rect">
            <a:avLst/>
          </a:prstGeom>
        </p:spPr>
        <p:txBody>
          <a:bodyPr vert="horz" wrap="square" lIns="91440" tIns="45720" rIns="91440" bIns="45720" rtlCol="0">
            <a:normAutofit/>
          </a:bodyPr>
          <a:lstStyle/>
          <a:p>
            <a:pPr>
              <a:lnSpc>
                <a:spcPct val="120000"/>
              </a:lnSpc>
            </a:pPr>
            <a:r>
              <a:rPr lang="en-US" dirty="0"/>
              <a:t>1. Despite using different names,</a:t>
            </a:r>
            <a:r>
              <a:rPr lang="zh-CN" altLang="en-US" dirty="0"/>
              <a:t> </a:t>
            </a:r>
            <a:r>
              <a:rPr lang="en-US" dirty="0"/>
              <a:t>operators across different systems share the same</a:t>
            </a:r>
            <a:r>
              <a:rPr lang="zh-CN" altLang="en-US" dirty="0"/>
              <a:t> </a:t>
            </a:r>
            <a:r>
              <a:rPr lang="en-US" dirty="0"/>
              <a:t>underlying operating intent. </a:t>
            </a:r>
            <a:r>
              <a:rPr lang="en-US" i="1" dirty="0">
                <a:solidFill>
                  <a:srgbClr val="625DEC"/>
                </a:solidFill>
              </a:rPr>
              <a:t>How many distinct operating intents underlie current LROs?</a:t>
            </a:r>
            <a:endParaRPr lang="en-US" dirty="0"/>
          </a:p>
          <a:p>
            <a:pPr>
              <a:lnSpc>
                <a:spcPct val="120000"/>
              </a:lnSpc>
            </a:pPr>
            <a:endParaRPr lang="en-CN" sz="1800" dirty="0"/>
          </a:p>
        </p:txBody>
      </p:sp>
      <p:cxnSp>
        <p:nvCxnSpPr>
          <p:cNvPr id="7" name="Straight Connector 6">
            <a:extLst>
              <a:ext uri="{FF2B5EF4-FFF2-40B4-BE49-F238E27FC236}">
                <a16:creationId xmlns:a16="http://schemas.microsoft.com/office/drawing/2014/main" id="{39037717-387C-A4C4-33B1-BA804E69964C}"/>
              </a:ext>
            </a:extLst>
          </p:cNvPr>
          <p:cNvCxnSpPr>
            <a:cxnSpLocks/>
            <a:stCxn id="9" idx="3"/>
            <a:endCxn id="11" idx="1"/>
          </p:cNvCxnSpPr>
          <p:nvPr/>
        </p:nvCxnSpPr>
        <p:spPr>
          <a:xfrm>
            <a:off x="3609073" y="2768240"/>
            <a:ext cx="958128" cy="524324"/>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753D1EC-D967-1B8A-FCDB-5138035D7527}"/>
              </a:ext>
            </a:extLst>
          </p:cNvPr>
          <p:cNvCxnSpPr>
            <a:cxnSpLocks/>
            <a:stCxn id="10" idx="3"/>
            <a:endCxn id="11" idx="1"/>
          </p:cNvCxnSpPr>
          <p:nvPr/>
        </p:nvCxnSpPr>
        <p:spPr>
          <a:xfrm>
            <a:off x="3247052" y="3292564"/>
            <a:ext cx="1320149" cy="0"/>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Rounded Rectangle 8">
            <a:extLst>
              <a:ext uri="{FF2B5EF4-FFF2-40B4-BE49-F238E27FC236}">
                <a16:creationId xmlns:a16="http://schemas.microsoft.com/office/drawing/2014/main" id="{5F5287E3-2122-4268-AA69-800E19832608}"/>
              </a:ext>
            </a:extLst>
          </p:cNvPr>
          <p:cNvSpPr/>
          <p:nvPr/>
        </p:nvSpPr>
        <p:spPr>
          <a:xfrm>
            <a:off x="931119" y="2595245"/>
            <a:ext cx="2677954" cy="34599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N" sz="1800" b="0" i="0" u="none" strike="noStrike" kern="1200" cap="none" spc="0" normalizeH="0" baseline="0" noProof="0" dirty="0">
                <a:ln>
                  <a:noFill/>
                </a:ln>
                <a:solidFill>
                  <a:prstClr val="black"/>
                </a:solidFill>
                <a:effectLst/>
                <a:uLnTx/>
                <a:uFillTx/>
                <a:latin typeface="Consolas" panose="020B0609020204030204"/>
                <a:ea typeface="+mn-ea"/>
                <a:cs typeface="+mn-cs"/>
              </a:rPr>
              <a:t>ThalamusDB::NLJoin</a:t>
            </a:r>
          </a:p>
        </p:txBody>
      </p:sp>
      <p:sp>
        <p:nvSpPr>
          <p:cNvPr id="10" name="Rounded Rectangle 9">
            <a:extLst>
              <a:ext uri="{FF2B5EF4-FFF2-40B4-BE49-F238E27FC236}">
                <a16:creationId xmlns:a16="http://schemas.microsoft.com/office/drawing/2014/main" id="{5F2F3301-B03D-4B1D-E1E6-DD99BC275D12}"/>
              </a:ext>
            </a:extLst>
          </p:cNvPr>
          <p:cNvSpPr/>
          <p:nvPr/>
        </p:nvSpPr>
        <p:spPr>
          <a:xfrm>
            <a:off x="1293140" y="3119569"/>
            <a:ext cx="1953912" cy="34599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N" sz="1800" b="0" i="0" u="none" strike="noStrike" kern="1200" cap="none" spc="0" normalizeH="0" baseline="0" noProof="0" dirty="0">
                <a:ln>
                  <a:noFill/>
                </a:ln>
                <a:solidFill>
                  <a:prstClr val="black"/>
                </a:solidFill>
                <a:effectLst/>
                <a:uLnTx/>
                <a:uFillTx/>
                <a:latin typeface="Consolas" panose="020B0609020204030204"/>
                <a:ea typeface="+mn-ea"/>
                <a:cs typeface="+mn-cs"/>
              </a:rPr>
              <a:t>DocETL::Merge</a:t>
            </a:r>
          </a:p>
        </p:txBody>
      </p:sp>
      <p:sp>
        <p:nvSpPr>
          <p:cNvPr id="11" name="TextBox 10">
            <a:extLst>
              <a:ext uri="{FF2B5EF4-FFF2-40B4-BE49-F238E27FC236}">
                <a16:creationId xmlns:a16="http://schemas.microsoft.com/office/drawing/2014/main" id="{20B44942-F1A2-8196-4A2B-99055C197CEE}"/>
              </a:ext>
            </a:extLst>
          </p:cNvPr>
          <p:cNvSpPr txBox="1"/>
          <p:nvPr/>
        </p:nvSpPr>
        <p:spPr>
          <a:xfrm>
            <a:off x="4567201" y="3107898"/>
            <a:ext cx="4076698" cy="369332"/>
          </a:xfrm>
          <a:prstGeom prst="rect">
            <a:avLst/>
          </a:prstGeom>
          <a:noFill/>
        </p:spPr>
        <p:txBody>
          <a:bodyPr wrap="square">
            <a:spAutoFit/>
          </a:bodyPr>
          <a:lstStyle/>
          <a:p>
            <a:r>
              <a:rPr lang="en-CN" dirty="0"/>
              <a:t>All semantically join two tables.</a:t>
            </a:r>
          </a:p>
        </p:txBody>
      </p:sp>
      <p:sp>
        <p:nvSpPr>
          <p:cNvPr id="12" name="Rounded Rectangle 11">
            <a:extLst>
              <a:ext uri="{FF2B5EF4-FFF2-40B4-BE49-F238E27FC236}">
                <a16:creationId xmlns:a16="http://schemas.microsoft.com/office/drawing/2014/main" id="{DA98E83A-B9EF-478B-A3B7-EFDFBECE848B}"/>
              </a:ext>
            </a:extLst>
          </p:cNvPr>
          <p:cNvSpPr/>
          <p:nvPr/>
        </p:nvSpPr>
        <p:spPr>
          <a:xfrm>
            <a:off x="1201237" y="3643893"/>
            <a:ext cx="2137719" cy="34599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N" sz="1800" b="0" i="0" u="none" strike="noStrike" kern="1200" cap="none" spc="0" normalizeH="0" baseline="0" noProof="0" dirty="0">
                <a:ln>
                  <a:noFill/>
                </a:ln>
                <a:solidFill>
                  <a:prstClr val="black"/>
                </a:solidFill>
                <a:effectLst/>
                <a:uLnTx/>
                <a:uFillTx/>
                <a:latin typeface="Consolas" panose="020B0609020204030204"/>
                <a:ea typeface="+mn-ea"/>
                <a:cs typeface="+mn-cs"/>
              </a:rPr>
              <a:t>LOTUS::sem_join</a:t>
            </a:r>
          </a:p>
        </p:txBody>
      </p:sp>
      <p:cxnSp>
        <p:nvCxnSpPr>
          <p:cNvPr id="13" name="Straight Connector 12">
            <a:extLst>
              <a:ext uri="{FF2B5EF4-FFF2-40B4-BE49-F238E27FC236}">
                <a16:creationId xmlns:a16="http://schemas.microsoft.com/office/drawing/2014/main" id="{240C627B-DBC7-2A2C-DE46-5D728782725E}"/>
              </a:ext>
            </a:extLst>
          </p:cNvPr>
          <p:cNvCxnSpPr>
            <a:cxnSpLocks/>
            <a:stCxn id="12" idx="3"/>
            <a:endCxn id="11" idx="1"/>
          </p:cNvCxnSpPr>
          <p:nvPr/>
        </p:nvCxnSpPr>
        <p:spPr>
          <a:xfrm flipV="1">
            <a:off x="3338956" y="3292564"/>
            <a:ext cx="1228245" cy="524324"/>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14" name="Graphic 13">
            <a:extLst>
              <a:ext uri="{FF2B5EF4-FFF2-40B4-BE49-F238E27FC236}">
                <a16:creationId xmlns:a16="http://schemas.microsoft.com/office/drawing/2014/main" id="{4252383D-17BA-7802-73B4-86FB8BCBC2C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063090" y="2109870"/>
            <a:ext cx="1013469" cy="1013469"/>
          </a:xfrm>
          <a:prstGeom prst="rect">
            <a:avLst/>
          </a:prstGeom>
        </p:spPr>
      </p:pic>
      <p:sp>
        <p:nvSpPr>
          <p:cNvPr id="15" name="Content Placeholder 2">
            <a:extLst>
              <a:ext uri="{FF2B5EF4-FFF2-40B4-BE49-F238E27FC236}">
                <a16:creationId xmlns:a16="http://schemas.microsoft.com/office/drawing/2014/main" id="{5D5DE429-1EFC-8E09-A1D8-F06D8F3E42F9}"/>
              </a:ext>
            </a:extLst>
          </p:cNvPr>
          <p:cNvSpPr>
            <a:spLocks noGrp="1"/>
          </p:cNvSpPr>
          <p:nvPr>
            <p:ph idx="1"/>
          </p:nvPr>
        </p:nvSpPr>
        <p:spPr>
          <a:xfrm>
            <a:off x="456000" y="4217053"/>
            <a:ext cx="11279999" cy="1080000"/>
          </a:xfrm>
        </p:spPr>
        <p:txBody>
          <a:bodyPr>
            <a:normAutofit/>
          </a:bodyPr>
          <a:lstStyle/>
          <a:p>
            <a:pPr marL="0" indent="0">
              <a:spcBef>
                <a:spcPts val="0"/>
              </a:spcBef>
              <a:buNone/>
            </a:pPr>
            <a:r>
              <a:rPr lang="en-US" sz="1800" dirty="0"/>
              <a:t>2. </a:t>
            </a:r>
            <a:r>
              <a:rPr lang="en-US" sz="1800" dirty="0">
                <a:solidFill>
                  <a:schemeClr val="tx1"/>
                </a:solidFill>
              </a:rPr>
              <a:t>LROs with the same name, intent and operand may be implemented under various strategies across systems. </a:t>
            </a:r>
            <a:r>
              <a:rPr lang="en-US" sz="1800" i="1" dirty="0">
                <a:solidFill>
                  <a:srgbClr val="625DEC"/>
                </a:solidFill>
              </a:rPr>
              <a:t>How do different LRO implementations impact their performance?</a:t>
            </a:r>
          </a:p>
        </p:txBody>
      </p:sp>
      <p:sp>
        <p:nvSpPr>
          <p:cNvPr id="16" name="TextBox 15">
            <a:extLst>
              <a:ext uri="{FF2B5EF4-FFF2-40B4-BE49-F238E27FC236}">
                <a16:creationId xmlns:a16="http://schemas.microsoft.com/office/drawing/2014/main" id="{36B3611F-B023-0A0A-41F3-7C957654F55B}"/>
              </a:ext>
            </a:extLst>
          </p:cNvPr>
          <p:cNvSpPr txBox="1"/>
          <p:nvPr/>
        </p:nvSpPr>
        <p:spPr>
          <a:xfrm>
            <a:off x="4637448" y="5180575"/>
            <a:ext cx="2326159" cy="369332"/>
          </a:xfrm>
          <a:prstGeom prst="rect">
            <a:avLst/>
          </a:prstGeom>
          <a:noFill/>
        </p:spPr>
        <p:txBody>
          <a:bodyPr wrap="square">
            <a:spAutoFit/>
          </a:bodyPr>
          <a:lstStyle/>
          <a:p>
            <a:r>
              <a:rPr lang="en-CN" dirty="0"/>
              <a:t>Nested-loop join</a:t>
            </a:r>
          </a:p>
        </p:txBody>
      </p:sp>
      <p:sp>
        <p:nvSpPr>
          <p:cNvPr id="17" name="Rounded Rectangle 16">
            <a:extLst>
              <a:ext uri="{FF2B5EF4-FFF2-40B4-BE49-F238E27FC236}">
                <a16:creationId xmlns:a16="http://schemas.microsoft.com/office/drawing/2014/main" id="{E7249C4A-3A6B-3ACF-9D98-E328C03C7F61}"/>
              </a:ext>
            </a:extLst>
          </p:cNvPr>
          <p:cNvSpPr/>
          <p:nvPr/>
        </p:nvSpPr>
        <p:spPr>
          <a:xfrm>
            <a:off x="1355696" y="5192246"/>
            <a:ext cx="2137719" cy="34599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N" sz="1800" b="0" i="0" u="none" strike="noStrike" kern="1200" cap="none" spc="0" normalizeH="0" baseline="0" noProof="0" dirty="0">
                <a:ln>
                  <a:noFill/>
                </a:ln>
                <a:solidFill>
                  <a:prstClr val="black"/>
                </a:solidFill>
                <a:effectLst/>
                <a:uLnTx/>
                <a:uFillTx/>
                <a:latin typeface="Consolas" panose="020B0609020204030204"/>
                <a:ea typeface="+mn-ea"/>
                <a:cs typeface="+mn-cs"/>
              </a:rPr>
              <a:t>LOTUS::sem_join</a:t>
            </a:r>
          </a:p>
        </p:txBody>
      </p:sp>
      <p:sp>
        <p:nvSpPr>
          <p:cNvPr id="18" name="Rounded Rectangle 17">
            <a:extLst>
              <a:ext uri="{FF2B5EF4-FFF2-40B4-BE49-F238E27FC236}">
                <a16:creationId xmlns:a16="http://schemas.microsoft.com/office/drawing/2014/main" id="{451246FA-E1F2-1873-6763-D01FA90D8BE2}"/>
              </a:ext>
            </a:extLst>
          </p:cNvPr>
          <p:cNvSpPr/>
          <p:nvPr/>
        </p:nvSpPr>
        <p:spPr>
          <a:xfrm>
            <a:off x="1201237" y="5863937"/>
            <a:ext cx="2446638" cy="34599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N" sz="1800" b="0" i="0" u="none" strike="noStrike" kern="1200" cap="none" spc="0" normalizeH="0" baseline="0" noProof="0" dirty="0">
                <a:ln>
                  <a:noFill/>
                </a:ln>
                <a:solidFill>
                  <a:prstClr val="black"/>
                </a:solidFill>
                <a:effectLst/>
                <a:uLnTx/>
                <a:uFillTx/>
                <a:latin typeface="Consolas" panose="020B0609020204030204"/>
                <a:ea typeface="+mn-ea"/>
                <a:cs typeface="+mn-cs"/>
              </a:rPr>
              <a:t>BlendSQL::LLMJoin</a:t>
            </a:r>
          </a:p>
        </p:txBody>
      </p:sp>
      <p:sp>
        <p:nvSpPr>
          <p:cNvPr id="19" name="TextBox 18">
            <a:extLst>
              <a:ext uri="{FF2B5EF4-FFF2-40B4-BE49-F238E27FC236}">
                <a16:creationId xmlns:a16="http://schemas.microsoft.com/office/drawing/2014/main" id="{F45AEFCE-60FA-D627-C9FF-060CC8367578}"/>
              </a:ext>
            </a:extLst>
          </p:cNvPr>
          <p:cNvSpPr txBox="1"/>
          <p:nvPr/>
        </p:nvSpPr>
        <p:spPr>
          <a:xfrm>
            <a:off x="4637448" y="5852266"/>
            <a:ext cx="2326159" cy="369332"/>
          </a:xfrm>
          <a:prstGeom prst="rect">
            <a:avLst/>
          </a:prstGeom>
          <a:noFill/>
        </p:spPr>
        <p:txBody>
          <a:bodyPr wrap="square">
            <a:spAutoFit/>
          </a:bodyPr>
          <a:lstStyle/>
          <a:p>
            <a:r>
              <a:rPr lang="en-CN" dirty="0"/>
              <a:t>Semi join</a:t>
            </a:r>
          </a:p>
        </p:txBody>
      </p:sp>
      <p:cxnSp>
        <p:nvCxnSpPr>
          <p:cNvPr id="20" name="Straight Connector 19">
            <a:extLst>
              <a:ext uri="{FF2B5EF4-FFF2-40B4-BE49-F238E27FC236}">
                <a16:creationId xmlns:a16="http://schemas.microsoft.com/office/drawing/2014/main" id="{89E43512-556F-FF94-8AE8-148C9CC2547C}"/>
              </a:ext>
            </a:extLst>
          </p:cNvPr>
          <p:cNvCxnSpPr>
            <a:cxnSpLocks/>
            <a:stCxn id="17" idx="3"/>
            <a:endCxn id="16" idx="1"/>
          </p:cNvCxnSpPr>
          <p:nvPr/>
        </p:nvCxnSpPr>
        <p:spPr>
          <a:xfrm>
            <a:off x="3493415" y="5365241"/>
            <a:ext cx="1144033" cy="0"/>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1F4B08E-F759-D900-0707-755BF33FA8DC}"/>
              </a:ext>
            </a:extLst>
          </p:cNvPr>
          <p:cNvCxnSpPr>
            <a:cxnSpLocks/>
            <a:stCxn id="18" idx="3"/>
            <a:endCxn id="19" idx="1"/>
          </p:cNvCxnSpPr>
          <p:nvPr/>
        </p:nvCxnSpPr>
        <p:spPr>
          <a:xfrm>
            <a:off x="3647875" y="6036932"/>
            <a:ext cx="989573" cy="0"/>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22" name="Graphic 21">
            <a:extLst>
              <a:ext uri="{FF2B5EF4-FFF2-40B4-BE49-F238E27FC236}">
                <a16:creationId xmlns:a16="http://schemas.microsoft.com/office/drawing/2014/main" id="{5077F788-2193-C382-F384-E87566E8A5F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063089" y="5137744"/>
            <a:ext cx="1013469" cy="1013469"/>
          </a:xfrm>
          <a:prstGeom prst="rect">
            <a:avLst/>
          </a:prstGeom>
        </p:spPr>
      </p:pic>
      <p:pic>
        <p:nvPicPr>
          <p:cNvPr id="23" name="Graphic 22">
            <a:extLst>
              <a:ext uri="{FF2B5EF4-FFF2-40B4-BE49-F238E27FC236}">
                <a16:creationId xmlns:a16="http://schemas.microsoft.com/office/drawing/2014/main" id="{D6E5A8F6-875E-D7E7-7030-7E4F740CF42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76558" y="5137744"/>
            <a:ext cx="3487328" cy="1080000"/>
          </a:xfrm>
          <a:prstGeom prst="rect">
            <a:avLst/>
          </a:prstGeom>
        </p:spPr>
      </p:pic>
      <p:cxnSp>
        <p:nvCxnSpPr>
          <p:cNvPr id="24" name="Straight Connector 23">
            <a:extLst>
              <a:ext uri="{FF2B5EF4-FFF2-40B4-BE49-F238E27FC236}">
                <a16:creationId xmlns:a16="http://schemas.microsoft.com/office/drawing/2014/main" id="{7014AD71-AC2D-0AD4-159B-2FF92A1681CC}"/>
              </a:ext>
            </a:extLst>
          </p:cNvPr>
          <p:cNvCxnSpPr/>
          <p:nvPr/>
        </p:nvCxnSpPr>
        <p:spPr>
          <a:xfrm>
            <a:off x="0" y="4157800"/>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48360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52406-FD78-6514-72EF-778A7CFECFDE}"/>
              </a:ext>
            </a:extLst>
          </p:cNvPr>
          <p:cNvSpPr>
            <a:spLocks noGrp="1"/>
          </p:cNvSpPr>
          <p:nvPr>
            <p:ph type="title"/>
          </p:nvPr>
        </p:nvSpPr>
        <p:spPr/>
        <p:txBody>
          <a:bodyPr/>
          <a:lstStyle/>
          <a:p>
            <a:r>
              <a:rPr lang="en-CN" dirty="0"/>
              <a:t>Challenges at the System Level (Q3–Q4)</a:t>
            </a:r>
          </a:p>
        </p:txBody>
      </p:sp>
      <p:sp>
        <p:nvSpPr>
          <p:cNvPr id="4" name="Slide Number Placeholder 3">
            <a:extLst>
              <a:ext uri="{FF2B5EF4-FFF2-40B4-BE49-F238E27FC236}">
                <a16:creationId xmlns:a16="http://schemas.microsoft.com/office/drawing/2014/main" id="{C19F7730-E32A-6B8F-777B-1D0AD379118E}"/>
              </a:ext>
            </a:extLst>
          </p:cNvPr>
          <p:cNvSpPr>
            <a:spLocks noGrp="1"/>
          </p:cNvSpPr>
          <p:nvPr>
            <p:ph type="sldNum" sz="quarter" idx="12"/>
          </p:nvPr>
        </p:nvSpPr>
        <p:spPr/>
        <p:txBody>
          <a:bodyPr/>
          <a:lstStyle/>
          <a:p>
            <a:fld id="{BCFAA6ED-95C3-9546-BFD5-25AB245E25B8}" type="slidenum">
              <a:rPr lang="en-CN" smtClean="0"/>
              <a:t>19</a:t>
            </a:fld>
            <a:endParaRPr lang="en-CN" dirty="0"/>
          </a:p>
        </p:txBody>
      </p:sp>
      <p:sp>
        <p:nvSpPr>
          <p:cNvPr id="32" name="Content Placeholder 2">
            <a:extLst>
              <a:ext uri="{FF2B5EF4-FFF2-40B4-BE49-F238E27FC236}">
                <a16:creationId xmlns:a16="http://schemas.microsoft.com/office/drawing/2014/main" id="{8A79AAFA-2F20-DA0E-CCCB-FA970110FF89}"/>
              </a:ext>
            </a:extLst>
          </p:cNvPr>
          <p:cNvSpPr txBox="1">
            <a:spLocks/>
          </p:cNvSpPr>
          <p:nvPr/>
        </p:nvSpPr>
        <p:spPr>
          <a:xfrm>
            <a:off x="455999" y="1422652"/>
            <a:ext cx="11279999" cy="769310"/>
          </a:xfrm>
          <a:prstGeom prst="rect">
            <a:avLst/>
          </a:prstGeom>
        </p:spPr>
        <p:txBody>
          <a:bodyPr vert="horz" lIns="91440" tIns="45720" rIns="91440" bIns="45720" rtlCol="0">
            <a:normAutofit/>
          </a:bodyPr>
          <a:lstStyle>
            <a:lvl1pPr marL="360000" indent="-360000" algn="l" defTabSz="685800" rtl="0" eaLnBrk="1" latinLnBrk="0" hangingPunct="1">
              <a:lnSpc>
                <a:spcPct val="120000"/>
              </a:lnSpc>
              <a:spcBef>
                <a:spcPts val="2000"/>
              </a:spcBef>
              <a:buFont typeface="Wingdings" pitchFamily="2" charset="2"/>
              <a:buChar char="n"/>
              <a:defRPr sz="2000" kern="1200">
                <a:solidFill>
                  <a:srgbClr val="002060"/>
                </a:solidFill>
                <a:latin typeface="+mn-lt"/>
                <a:ea typeface="+mn-ea"/>
                <a:cs typeface="+mn-cs"/>
              </a:defRPr>
            </a:lvl1pPr>
            <a:lvl2pPr marL="720000" indent="-360000" algn="l" defTabSz="685800" rtl="0" eaLnBrk="1" latinLnBrk="0" hangingPunct="1">
              <a:lnSpc>
                <a:spcPct val="120000"/>
              </a:lnSpc>
              <a:spcBef>
                <a:spcPts val="375"/>
              </a:spcBef>
              <a:buFont typeface="Wingdings" pitchFamily="2" charset="2"/>
              <a:buChar char="p"/>
              <a:defRPr sz="2000" kern="1200">
                <a:solidFill>
                  <a:srgbClr val="002060"/>
                </a:solidFill>
                <a:latin typeface="+mn-lt"/>
                <a:ea typeface="+mn-ea"/>
                <a:cs typeface="+mn-cs"/>
              </a:defRPr>
            </a:lvl2pPr>
            <a:lvl3pPr marL="8572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3pPr>
            <a:lvl4pPr marL="12001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4pPr>
            <a:lvl5pPr marL="15430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dirty="0"/>
              <a:t>3. Real-world applications rely on suites of LROs rather than standalone operators.</a:t>
            </a:r>
            <a:r>
              <a:rPr lang="en-US" sz="1800" i="1" dirty="0">
                <a:solidFill>
                  <a:srgbClr val="625DEC"/>
                </a:solidFill>
              </a:rPr>
              <a:t> </a:t>
            </a:r>
            <a:r>
              <a:rPr lang="en-US" altLang="zh-CN" sz="1800" i="1" dirty="0">
                <a:solidFill>
                  <a:srgbClr val="625DEC"/>
                </a:solidFill>
              </a:rPr>
              <a:t>What</a:t>
            </a:r>
            <a:r>
              <a:rPr lang="zh-CN" altLang="en-US" sz="1800" i="1" dirty="0">
                <a:solidFill>
                  <a:srgbClr val="625DEC"/>
                </a:solidFill>
              </a:rPr>
              <a:t> </a:t>
            </a:r>
            <a:r>
              <a:rPr lang="en-US" altLang="zh-CN" sz="1800" i="1" dirty="0">
                <a:solidFill>
                  <a:srgbClr val="625DEC"/>
                </a:solidFill>
              </a:rPr>
              <a:t>are</a:t>
            </a:r>
            <a:r>
              <a:rPr lang="zh-CN" altLang="en-US" sz="1800" i="1" dirty="0">
                <a:solidFill>
                  <a:srgbClr val="625DEC"/>
                </a:solidFill>
              </a:rPr>
              <a:t> </a:t>
            </a:r>
            <a:r>
              <a:rPr lang="en-US" altLang="zh-CN" sz="1800" i="1" dirty="0">
                <a:solidFill>
                  <a:srgbClr val="625DEC"/>
                </a:solidFill>
              </a:rPr>
              <a:t>the</a:t>
            </a:r>
            <a:r>
              <a:rPr lang="zh-CN" altLang="en-US" sz="1800" i="1" dirty="0">
                <a:solidFill>
                  <a:srgbClr val="625DEC"/>
                </a:solidFill>
              </a:rPr>
              <a:t> </a:t>
            </a:r>
            <a:r>
              <a:rPr lang="en-US" altLang="zh-CN" sz="1800" i="1" dirty="0">
                <a:solidFill>
                  <a:srgbClr val="625DEC"/>
                </a:solidFill>
              </a:rPr>
              <a:t>key</a:t>
            </a:r>
            <a:r>
              <a:rPr lang="zh-CN" altLang="en-US" sz="1800" i="1" dirty="0">
                <a:solidFill>
                  <a:srgbClr val="625DEC"/>
                </a:solidFill>
              </a:rPr>
              <a:t> </a:t>
            </a:r>
            <a:r>
              <a:rPr lang="en-US" altLang="zh-CN" sz="1800" i="1" dirty="0">
                <a:solidFill>
                  <a:srgbClr val="625DEC"/>
                </a:solidFill>
              </a:rPr>
              <a:t>concerns</a:t>
            </a:r>
            <a:r>
              <a:rPr lang="zh-CN" altLang="en-US" sz="1800" i="1" dirty="0">
                <a:solidFill>
                  <a:srgbClr val="625DEC"/>
                </a:solidFill>
              </a:rPr>
              <a:t> </a:t>
            </a:r>
            <a:r>
              <a:rPr lang="en-US" altLang="zh-CN" sz="1800" i="1" dirty="0">
                <a:solidFill>
                  <a:srgbClr val="625DEC"/>
                </a:solidFill>
              </a:rPr>
              <a:t>of</a:t>
            </a:r>
            <a:r>
              <a:rPr lang="zh-CN" altLang="en-US" sz="1800" i="1" dirty="0">
                <a:solidFill>
                  <a:srgbClr val="625DEC"/>
                </a:solidFill>
              </a:rPr>
              <a:t> </a:t>
            </a:r>
            <a:r>
              <a:rPr lang="en-US" altLang="zh-CN" sz="1800" i="1" dirty="0">
                <a:solidFill>
                  <a:srgbClr val="625DEC"/>
                </a:solidFill>
              </a:rPr>
              <a:t>the</a:t>
            </a:r>
            <a:r>
              <a:rPr lang="zh-CN" altLang="en-US" sz="1800" i="1" dirty="0">
                <a:solidFill>
                  <a:srgbClr val="625DEC"/>
                </a:solidFill>
              </a:rPr>
              <a:t> </a:t>
            </a:r>
            <a:r>
              <a:rPr lang="en-US" altLang="zh-CN" sz="1800" i="1" dirty="0">
                <a:solidFill>
                  <a:srgbClr val="625DEC"/>
                </a:solidFill>
              </a:rPr>
              <a:t>system</a:t>
            </a:r>
            <a:r>
              <a:rPr lang="zh-CN" altLang="en-US" sz="1800" i="1" dirty="0">
                <a:solidFill>
                  <a:srgbClr val="625DEC"/>
                </a:solidFill>
              </a:rPr>
              <a:t> </a:t>
            </a:r>
            <a:r>
              <a:rPr lang="en-US" altLang="zh-CN" sz="1800" i="1" dirty="0">
                <a:solidFill>
                  <a:srgbClr val="625DEC"/>
                </a:solidFill>
              </a:rPr>
              <a:t>design?</a:t>
            </a:r>
            <a:endParaRPr lang="en-US" sz="1800" i="1" dirty="0">
              <a:solidFill>
                <a:srgbClr val="625DEC"/>
              </a:solidFill>
            </a:endParaRPr>
          </a:p>
        </p:txBody>
      </p:sp>
      <p:pic>
        <p:nvPicPr>
          <p:cNvPr id="34" name="Picture 33">
            <a:extLst>
              <a:ext uri="{FF2B5EF4-FFF2-40B4-BE49-F238E27FC236}">
                <a16:creationId xmlns:a16="http://schemas.microsoft.com/office/drawing/2014/main" id="{160C04D2-7711-8921-18C0-3FCB1B6A5472}"/>
              </a:ext>
            </a:extLst>
          </p:cNvPr>
          <p:cNvPicPr>
            <a:picLocks noChangeAspect="1"/>
          </p:cNvPicPr>
          <p:nvPr/>
        </p:nvPicPr>
        <p:blipFill>
          <a:blip r:embed="rId3"/>
          <a:stretch>
            <a:fillRect/>
          </a:stretch>
        </p:blipFill>
        <p:spPr>
          <a:xfrm>
            <a:off x="1588418" y="2630795"/>
            <a:ext cx="909257" cy="938353"/>
          </a:xfrm>
          <a:prstGeom prst="rect">
            <a:avLst/>
          </a:prstGeom>
        </p:spPr>
      </p:pic>
      <p:sp>
        <p:nvSpPr>
          <p:cNvPr id="35" name="Rounded Rectangle 34">
            <a:extLst>
              <a:ext uri="{FF2B5EF4-FFF2-40B4-BE49-F238E27FC236}">
                <a16:creationId xmlns:a16="http://schemas.microsoft.com/office/drawing/2014/main" id="{A566676F-C784-B984-6720-CC0FAEE2901C}"/>
              </a:ext>
            </a:extLst>
          </p:cNvPr>
          <p:cNvSpPr/>
          <p:nvPr/>
        </p:nvSpPr>
        <p:spPr>
          <a:xfrm>
            <a:off x="7836181" y="2243824"/>
            <a:ext cx="1114169" cy="34599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N" sz="1200" b="0" i="0" u="none" strike="noStrike" kern="1200" cap="none" spc="0" normalizeH="0" baseline="0" noProof="0" dirty="0">
                <a:ln>
                  <a:noFill/>
                </a:ln>
                <a:solidFill>
                  <a:prstClr val="black"/>
                </a:solidFill>
                <a:effectLst/>
                <a:uLnTx/>
                <a:uFillTx/>
                <a:latin typeface="Consolas" panose="020B0609020204030204"/>
                <a:ea typeface="+mn-ea"/>
                <a:cs typeface="+mn-cs"/>
              </a:rPr>
              <a:t>LLM filter</a:t>
            </a:r>
          </a:p>
        </p:txBody>
      </p:sp>
      <p:sp>
        <p:nvSpPr>
          <p:cNvPr id="36" name="Rounded Rectangle 35">
            <a:extLst>
              <a:ext uri="{FF2B5EF4-FFF2-40B4-BE49-F238E27FC236}">
                <a16:creationId xmlns:a16="http://schemas.microsoft.com/office/drawing/2014/main" id="{BBBE2FD3-5E87-9D5A-CC0C-468F38F1455C}"/>
              </a:ext>
            </a:extLst>
          </p:cNvPr>
          <p:cNvSpPr/>
          <p:nvPr/>
        </p:nvSpPr>
        <p:spPr>
          <a:xfrm>
            <a:off x="7836181" y="2773034"/>
            <a:ext cx="1114169" cy="34599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N" sz="1200" b="0" i="0" u="none" strike="noStrike" kern="1200" cap="none" spc="0" normalizeH="0" baseline="0" noProof="0" dirty="0">
                <a:ln>
                  <a:noFill/>
                </a:ln>
                <a:solidFill>
                  <a:prstClr val="black"/>
                </a:solidFill>
                <a:effectLst/>
                <a:uLnTx/>
                <a:uFillTx/>
                <a:latin typeface="Consolas" panose="020B0609020204030204"/>
                <a:ea typeface="+mn-ea"/>
                <a:cs typeface="+mn-cs"/>
              </a:rPr>
              <a:t>LLM join</a:t>
            </a:r>
          </a:p>
        </p:txBody>
      </p:sp>
      <p:sp>
        <p:nvSpPr>
          <p:cNvPr id="37" name="Rounded Rectangle 36">
            <a:extLst>
              <a:ext uri="{FF2B5EF4-FFF2-40B4-BE49-F238E27FC236}">
                <a16:creationId xmlns:a16="http://schemas.microsoft.com/office/drawing/2014/main" id="{6E3EC54F-4015-6FF5-D325-EDCC37AD51C2}"/>
              </a:ext>
            </a:extLst>
          </p:cNvPr>
          <p:cNvSpPr/>
          <p:nvPr/>
        </p:nvSpPr>
        <p:spPr>
          <a:xfrm>
            <a:off x="7836181" y="3302244"/>
            <a:ext cx="1114169" cy="34599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N" sz="1200" b="0" i="0" u="none" strike="noStrike" kern="1200" cap="none" spc="0" normalizeH="0" baseline="0" noProof="0" dirty="0">
                <a:ln>
                  <a:noFill/>
                </a:ln>
                <a:solidFill>
                  <a:prstClr val="black"/>
                </a:solidFill>
                <a:effectLst/>
                <a:uLnTx/>
                <a:uFillTx/>
                <a:latin typeface="Consolas" panose="020B0609020204030204"/>
                <a:ea typeface="+mn-ea"/>
                <a:cs typeface="+mn-cs"/>
              </a:rPr>
              <a:t>LLM order</a:t>
            </a:r>
          </a:p>
        </p:txBody>
      </p:sp>
      <p:sp>
        <p:nvSpPr>
          <p:cNvPr id="38" name="Rounded Rectangle 37">
            <a:extLst>
              <a:ext uri="{FF2B5EF4-FFF2-40B4-BE49-F238E27FC236}">
                <a16:creationId xmlns:a16="http://schemas.microsoft.com/office/drawing/2014/main" id="{B08EC090-0BC3-601A-2C71-D93F4FACB6C7}"/>
              </a:ext>
            </a:extLst>
          </p:cNvPr>
          <p:cNvSpPr/>
          <p:nvPr/>
        </p:nvSpPr>
        <p:spPr>
          <a:xfrm>
            <a:off x="9199541" y="2235433"/>
            <a:ext cx="1116000" cy="34920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N" sz="1200" b="0" i="0" u="none" strike="noStrike" kern="1200" cap="none" spc="0" normalizeH="0" baseline="0" noProof="0" dirty="0">
                <a:ln>
                  <a:noFill/>
                </a:ln>
                <a:solidFill>
                  <a:prstClr val="black"/>
                </a:solidFill>
                <a:effectLst/>
                <a:uLnTx/>
                <a:uFillTx/>
                <a:latin typeface="Consolas" panose="020B0609020204030204"/>
                <a:ea typeface="+mn-ea"/>
                <a:cs typeface="+mn-cs"/>
              </a:rPr>
              <a:t>LLM group</a:t>
            </a:r>
          </a:p>
        </p:txBody>
      </p:sp>
      <p:sp>
        <p:nvSpPr>
          <p:cNvPr id="39" name="Rounded Rectangle 38">
            <a:extLst>
              <a:ext uri="{FF2B5EF4-FFF2-40B4-BE49-F238E27FC236}">
                <a16:creationId xmlns:a16="http://schemas.microsoft.com/office/drawing/2014/main" id="{7856E0F0-01AA-676F-CC79-08021BEEEDA4}"/>
              </a:ext>
            </a:extLst>
          </p:cNvPr>
          <p:cNvSpPr/>
          <p:nvPr/>
        </p:nvSpPr>
        <p:spPr>
          <a:xfrm>
            <a:off x="9199541" y="2773034"/>
            <a:ext cx="1116000" cy="34920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N" sz="1200" b="0" i="0" u="none" strike="noStrike" kern="1200" cap="none" spc="0" normalizeH="0" baseline="0" noProof="0" dirty="0">
                <a:ln>
                  <a:noFill/>
                </a:ln>
                <a:solidFill>
                  <a:prstClr val="black"/>
                </a:solidFill>
                <a:effectLst/>
                <a:uLnTx/>
                <a:uFillTx/>
                <a:latin typeface="Consolas" panose="020B0609020204030204"/>
                <a:ea typeface="+mn-ea"/>
                <a:cs typeface="+mn-cs"/>
              </a:rPr>
              <a:t>LLM impute</a:t>
            </a:r>
          </a:p>
        </p:txBody>
      </p:sp>
      <p:pic>
        <p:nvPicPr>
          <p:cNvPr id="41" name="Graphic 40">
            <a:extLst>
              <a:ext uri="{FF2B5EF4-FFF2-40B4-BE49-F238E27FC236}">
                <a16:creationId xmlns:a16="http://schemas.microsoft.com/office/drawing/2014/main" id="{F11D5611-3A44-2C2B-75BE-D157D8FB7A7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97675" y="2167580"/>
            <a:ext cx="1013469" cy="1013469"/>
          </a:xfrm>
          <a:prstGeom prst="rect">
            <a:avLst/>
          </a:prstGeom>
        </p:spPr>
      </p:pic>
      <p:pic>
        <p:nvPicPr>
          <p:cNvPr id="43" name="Graphic 42">
            <a:extLst>
              <a:ext uri="{FF2B5EF4-FFF2-40B4-BE49-F238E27FC236}">
                <a16:creationId xmlns:a16="http://schemas.microsoft.com/office/drawing/2014/main" id="{4A98CBFF-2D13-9993-DCCD-6CB85029B25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11144" y="2447471"/>
            <a:ext cx="4006592" cy="1109199"/>
          </a:xfrm>
          <a:prstGeom prst="rect">
            <a:avLst/>
          </a:prstGeom>
        </p:spPr>
      </p:pic>
      <p:sp>
        <p:nvSpPr>
          <p:cNvPr id="45" name="Rounded Rectangle 44">
            <a:extLst>
              <a:ext uri="{FF2B5EF4-FFF2-40B4-BE49-F238E27FC236}">
                <a16:creationId xmlns:a16="http://schemas.microsoft.com/office/drawing/2014/main" id="{ABB4C492-9569-33E8-DBE8-A083723EF647}"/>
              </a:ext>
            </a:extLst>
          </p:cNvPr>
          <p:cNvSpPr/>
          <p:nvPr/>
        </p:nvSpPr>
        <p:spPr>
          <a:xfrm>
            <a:off x="9199541" y="3302244"/>
            <a:ext cx="1116000" cy="34920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prstClr val="black"/>
                </a:solidFill>
                <a:latin typeface="Consolas" panose="020B0609020204030204"/>
              </a:rPr>
              <a:t>... ...</a:t>
            </a:r>
            <a:endParaRPr kumimoji="0" lang="en-CN" sz="1200" b="0" i="0" u="none" strike="noStrike" kern="1200" cap="none" spc="0" normalizeH="0" baseline="0" noProof="0" dirty="0">
              <a:ln>
                <a:noFill/>
              </a:ln>
              <a:solidFill>
                <a:prstClr val="black"/>
              </a:solidFill>
              <a:effectLst/>
              <a:uLnTx/>
              <a:uFillTx/>
              <a:latin typeface="Consolas" panose="020B0609020204030204"/>
              <a:ea typeface="+mn-ea"/>
              <a:cs typeface="+mn-cs"/>
            </a:endParaRPr>
          </a:p>
        </p:txBody>
      </p:sp>
      <p:sp>
        <p:nvSpPr>
          <p:cNvPr id="48" name="Content Placeholder 2">
            <a:extLst>
              <a:ext uri="{FF2B5EF4-FFF2-40B4-BE49-F238E27FC236}">
                <a16:creationId xmlns:a16="http://schemas.microsoft.com/office/drawing/2014/main" id="{4973F35D-C50F-92C2-96A0-8051016A6670}"/>
              </a:ext>
            </a:extLst>
          </p:cNvPr>
          <p:cNvSpPr txBox="1">
            <a:spLocks/>
          </p:cNvSpPr>
          <p:nvPr/>
        </p:nvSpPr>
        <p:spPr>
          <a:xfrm>
            <a:off x="455998" y="3981577"/>
            <a:ext cx="11279999" cy="769310"/>
          </a:xfrm>
          <a:prstGeom prst="rect">
            <a:avLst/>
          </a:prstGeom>
        </p:spPr>
        <p:txBody>
          <a:bodyPr vert="horz" lIns="91440" tIns="45720" rIns="91440" bIns="45720" rtlCol="0">
            <a:normAutofit/>
          </a:bodyPr>
          <a:lstStyle>
            <a:lvl1pPr marL="360000" indent="-360000" algn="l" defTabSz="685800" rtl="0" eaLnBrk="1" latinLnBrk="0" hangingPunct="1">
              <a:lnSpc>
                <a:spcPct val="120000"/>
              </a:lnSpc>
              <a:spcBef>
                <a:spcPts val="2000"/>
              </a:spcBef>
              <a:buFont typeface="Wingdings" pitchFamily="2" charset="2"/>
              <a:buChar char="n"/>
              <a:defRPr sz="2000" kern="1200">
                <a:solidFill>
                  <a:srgbClr val="002060"/>
                </a:solidFill>
                <a:latin typeface="+mn-lt"/>
                <a:ea typeface="+mn-ea"/>
                <a:cs typeface="+mn-cs"/>
              </a:defRPr>
            </a:lvl1pPr>
            <a:lvl2pPr marL="720000" indent="-360000" algn="l" defTabSz="685800" rtl="0" eaLnBrk="1" latinLnBrk="0" hangingPunct="1">
              <a:lnSpc>
                <a:spcPct val="120000"/>
              </a:lnSpc>
              <a:spcBef>
                <a:spcPts val="375"/>
              </a:spcBef>
              <a:buFont typeface="Wingdings" pitchFamily="2" charset="2"/>
              <a:buChar char="p"/>
              <a:defRPr sz="2000" kern="1200">
                <a:solidFill>
                  <a:srgbClr val="002060"/>
                </a:solidFill>
                <a:latin typeface="+mn-lt"/>
                <a:ea typeface="+mn-ea"/>
                <a:cs typeface="+mn-cs"/>
              </a:defRPr>
            </a:lvl2pPr>
            <a:lvl3pPr marL="8572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3pPr>
            <a:lvl4pPr marL="12001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4pPr>
            <a:lvl5pPr marL="15430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800" dirty="0"/>
              <a:t>4. Beyond their initial design, </a:t>
            </a:r>
            <a:r>
              <a:rPr lang="en-US" sz="1800" i="1" dirty="0">
                <a:solidFill>
                  <a:srgbClr val="625DEC"/>
                </a:solidFill>
              </a:rPr>
              <a:t>What are the key directions for optimizing multi-LRO systems?</a:t>
            </a:r>
          </a:p>
        </p:txBody>
      </p:sp>
      <p:pic>
        <p:nvPicPr>
          <p:cNvPr id="49" name="Picture 48">
            <a:extLst>
              <a:ext uri="{FF2B5EF4-FFF2-40B4-BE49-F238E27FC236}">
                <a16:creationId xmlns:a16="http://schemas.microsoft.com/office/drawing/2014/main" id="{10C7D559-2ABD-3BCB-2E3C-94FF5375051D}"/>
              </a:ext>
            </a:extLst>
          </p:cNvPr>
          <p:cNvPicPr>
            <a:picLocks noChangeAspect="1"/>
          </p:cNvPicPr>
          <p:nvPr/>
        </p:nvPicPr>
        <p:blipFill>
          <a:blip r:embed="rId3"/>
          <a:stretch>
            <a:fillRect/>
          </a:stretch>
        </p:blipFill>
        <p:spPr>
          <a:xfrm>
            <a:off x="1588418" y="5245542"/>
            <a:ext cx="909257" cy="938353"/>
          </a:xfrm>
          <a:prstGeom prst="rect">
            <a:avLst/>
          </a:prstGeom>
        </p:spPr>
      </p:pic>
      <p:pic>
        <p:nvPicPr>
          <p:cNvPr id="50" name="Graphic 49">
            <a:extLst>
              <a:ext uri="{FF2B5EF4-FFF2-40B4-BE49-F238E27FC236}">
                <a16:creationId xmlns:a16="http://schemas.microsoft.com/office/drawing/2014/main" id="{3027E190-619F-421F-CF83-992449B2B0F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33516" y="5014150"/>
            <a:ext cx="1013469" cy="1013469"/>
          </a:xfrm>
          <a:prstGeom prst="rect">
            <a:avLst/>
          </a:prstGeom>
        </p:spPr>
      </p:pic>
      <p:sp>
        <p:nvSpPr>
          <p:cNvPr id="51" name="Rounded Rectangle 50">
            <a:extLst>
              <a:ext uri="{FF2B5EF4-FFF2-40B4-BE49-F238E27FC236}">
                <a16:creationId xmlns:a16="http://schemas.microsoft.com/office/drawing/2014/main" id="{C8502B44-C239-0707-1461-D14CD1C9EC5C}"/>
              </a:ext>
            </a:extLst>
          </p:cNvPr>
          <p:cNvSpPr/>
          <p:nvPr/>
        </p:nvSpPr>
        <p:spPr>
          <a:xfrm>
            <a:off x="2953444" y="4906138"/>
            <a:ext cx="1114169" cy="34599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N" sz="1200" b="0" i="0" u="none" strike="noStrike" kern="1200" cap="none" spc="0" normalizeH="0" baseline="0" noProof="0" dirty="0">
                <a:ln>
                  <a:noFill/>
                </a:ln>
                <a:solidFill>
                  <a:prstClr val="black"/>
                </a:solidFill>
                <a:effectLst/>
                <a:uLnTx/>
                <a:uFillTx/>
                <a:latin typeface="Consolas" panose="020B0609020204030204"/>
                <a:ea typeface="+mn-ea"/>
                <a:cs typeface="+mn-cs"/>
              </a:rPr>
              <a:t>LLM filter</a:t>
            </a:r>
          </a:p>
        </p:txBody>
      </p:sp>
      <p:sp>
        <p:nvSpPr>
          <p:cNvPr id="52" name="Rounded Rectangle 51">
            <a:extLst>
              <a:ext uri="{FF2B5EF4-FFF2-40B4-BE49-F238E27FC236}">
                <a16:creationId xmlns:a16="http://schemas.microsoft.com/office/drawing/2014/main" id="{28F55FE3-F01B-3C75-8D03-341CF5CD9B0C}"/>
              </a:ext>
            </a:extLst>
          </p:cNvPr>
          <p:cNvSpPr/>
          <p:nvPr/>
        </p:nvSpPr>
        <p:spPr>
          <a:xfrm>
            <a:off x="2953444" y="5435348"/>
            <a:ext cx="1114169" cy="34599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N" sz="1200" b="0" i="0" u="none" strike="noStrike" kern="1200" cap="none" spc="0" normalizeH="0" baseline="0" noProof="0" dirty="0">
                <a:ln>
                  <a:noFill/>
                </a:ln>
                <a:solidFill>
                  <a:prstClr val="black"/>
                </a:solidFill>
                <a:effectLst/>
                <a:uLnTx/>
                <a:uFillTx/>
                <a:latin typeface="Consolas" panose="020B0609020204030204"/>
                <a:ea typeface="+mn-ea"/>
                <a:cs typeface="+mn-cs"/>
              </a:rPr>
              <a:t>LLM join</a:t>
            </a:r>
          </a:p>
        </p:txBody>
      </p:sp>
      <p:sp>
        <p:nvSpPr>
          <p:cNvPr id="53" name="Rounded Rectangle 52">
            <a:extLst>
              <a:ext uri="{FF2B5EF4-FFF2-40B4-BE49-F238E27FC236}">
                <a16:creationId xmlns:a16="http://schemas.microsoft.com/office/drawing/2014/main" id="{E950C0C1-44B6-0073-3A81-F7BDAA216175}"/>
              </a:ext>
            </a:extLst>
          </p:cNvPr>
          <p:cNvSpPr/>
          <p:nvPr/>
        </p:nvSpPr>
        <p:spPr>
          <a:xfrm>
            <a:off x="2953444" y="5964558"/>
            <a:ext cx="1114169" cy="34599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N" sz="1200" b="0" i="0" u="none" strike="noStrike" kern="1200" cap="none" spc="0" normalizeH="0" baseline="0" noProof="0" dirty="0">
                <a:ln>
                  <a:noFill/>
                </a:ln>
                <a:solidFill>
                  <a:prstClr val="black"/>
                </a:solidFill>
                <a:effectLst/>
                <a:uLnTx/>
                <a:uFillTx/>
                <a:latin typeface="Consolas" panose="020B0609020204030204"/>
                <a:ea typeface="+mn-ea"/>
                <a:cs typeface="+mn-cs"/>
              </a:rPr>
              <a:t>LLM order</a:t>
            </a:r>
          </a:p>
        </p:txBody>
      </p:sp>
      <p:sp>
        <p:nvSpPr>
          <p:cNvPr id="54" name="Rounded Rectangle 53">
            <a:extLst>
              <a:ext uri="{FF2B5EF4-FFF2-40B4-BE49-F238E27FC236}">
                <a16:creationId xmlns:a16="http://schemas.microsoft.com/office/drawing/2014/main" id="{6B807766-B8E6-4631-7388-258B33E06B21}"/>
              </a:ext>
            </a:extLst>
          </p:cNvPr>
          <p:cNvSpPr/>
          <p:nvPr/>
        </p:nvSpPr>
        <p:spPr>
          <a:xfrm>
            <a:off x="4261301" y="5171685"/>
            <a:ext cx="1116000" cy="34920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N" sz="1200" b="0" i="0" u="none" strike="noStrike" kern="1200" cap="none" spc="0" normalizeH="0" baseline="0" noProof="0" dirty="0">
                <a:ln>
                  <a:noFill/>
                </a:ln>
                <a:solidFill>
                  <a:prstClr val="black"/>
                </a:solidFill>
                <a:effectLst/>
                <a:uLnTx/>
                <a:uFillTx/>
                <a:latin typeface="Consolas" panose="020B0609020204030204"/>
                <a:ea typeface="+mn-ea"/>
                <a:cs typeface="+mn-cs"/>
              </a:rPr>
              <a:t>LLM group</a:t>
            </a:r>
          </a:p>
        </p:txBody>
      </p:sp>
      <p:sp>
        <p:nvSpPr>
          <p:cNvPr id="55" name="Rounded Rectangle 54">
            <a:extLst>
              <a:ext uri="{FF2B5EF4-FFF2-40B4-BE49-F238E27FC236}">
                <a16:creationId xmlns:a16="http://schemas.microsoft.com/office/drawing/2014/main" id="{5C6C7481-2D4E-0182-6E03-E675F2AAE322}"/>
              </a:ext>
            </a:extLst>
          </p:cNvPr>
          <p:cNvSpPr/>
          <p:nvPr/>
        </p:nvSpPr>
        <p:spPr>
          <a:xfrm>
            <a:off x="4261301" y="5709286"/>
            <a:ext cx="1116000" cy="34920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N" sz="1200" b="0" i="0" u="none" strike="noStrike" kern="1200" cap="none" spc="0" normalizeH="0" baseline="0" noProof="0" dirty="0">
                <a:ln>
                  <a:noFill/>
                </a:ln>
                <a:solidFill>
                  <a:prstClr val="black"/>
                </a:solidFill>
                <a:effectLst/>
                <a:uLnTx/>
                <a:uFillTx/>
                <a:latin typeface="Consolas" panose="020B0609020204030204"/>
                <a:ea typeface="+mn-ea"/>
                <a:cs typeface="+mn-cs"/>
              </a:rPr>
              <a:t>LLM impute</a:t>
            </a:r>
          </a:p>
        </p:txBody>
      </p:sp>
      <p:sp>
        <p:nvSpPr>
          <p:cNvPr id="56" name="Rounded Rectangle 55">
            <a:extLst>
              <a:ext uri="{FF2B5EF4-FFF2-40B4-BE49-F238E27FC236}">
                <a16:creationId xmlns:a16="http://schemas.microsoft.com/office/drawing/2014/main" id="{3E218CEA-2C44-4CE3-570C-E0C6E439255E}"/>
              </a:ext>
            </a:extLst>
          </p:cNvPr>
          <p:cNvSpPr/>
          <p:nvPr/>
        </p:nvSpPr>
        <p:spPr>
          <a:xfrm>
            <a:off x="2804160" y="4750887"/>
            <a:ext cx="2659380" cy="1747113"/>
          </a:xfrm>
          <a:prstGeom prst="roundRect">
            <a:avLst/>
          </a:prstGeom>
          <a:noFill/>
          <a:ln>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58" name="TextBox 57">
            <a:extLst>
              <a:ext uri="{FF2B5EF4-FFF2-40B4-BE49-F238E27FC236}">
                <a16:creationId xmlns:a16="http://schemas.microsoft.com/office/drawing/2014/main" id="{6BCFA5B1-6247-37B9-932D-03AD7AFAA994}"/>
              </a:ext>
            </a:extLst>
          </p:cNvPr>
          <p:cNvSpPr txBox="1"/>
          <p:nvPr/>
        </p:nvSpPr>
        <p:spPr>
          <a:xfrm>
            <a:off x="2916709" y="4414929"/>
            <a:ext cx="2434281" cy="364238"/>
          </a:xfrm>
          <a:prstGeom prst="rect">
            <a:avLst/>
          </a:prstGeom>
        </p:spPr>
        <p:txBody>
          <a:bodyPr vert="horz" wrap="square" lIns="91440" tIns="45720" rIns="91440" bIns="45720" rtlCol="0">
            <a:normAutofit lnSpcReduction="10000"/>
          </a:bodyPr>
          <a:lstStyle/>
          <a:p>
            <a:pPr marL="0" algn="ctr"/>
            <a:r>
              <a:rPr lang="en-CN" sz="1800" dirty="0">
                <a:solidFill>
                  <a:schemeClr val="tx1"/>
                </a:solidFill>
              </a:rPr>
              <a:t>LRO Library</a:t>
            </a:r>
          </a:p>
        </p:txBody>
      </p:sp>
      <p:pic>
        <p:nvPicPr>
          <p:cNvPr id="60" name="Graphic 59">
            <a:extLst>
              <a:ext uri="{FF2B5EF4-FFF2-40B4-BE49-F238E27FC236}">
                <a16:creationId xmlns:a16="http://schemas.microsoft.com/office/drawing/2014/main" id="{F6E45B8E-8B8C-D9A2-548C-AB4E3FF46B9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46985" y="4914602"/>
            <a:ext cx="5167566" cy="1212564"/>
          </a:xfrm>
          <a:prstGeom prst="rect">
            <a:avLst/>
          </a:prstGeom>
        </p:spPr>
      </p:pic>
      <p:cxnSp>
        <p:nvCxnSpPr>
          <p:cNvPr id="61" name="Straight Connector 60">
            <a:extLst>
              <a:ext uri="{FF2B5EF4-FFF2-40B4-BE49-F238E27FC236}">
                <a16:creationId xmlns:a16="http://schemas.microsoft.com/office/drawing/2014/main" id="{9E35491A-3128-4810-5C0C-AD2E7236CB01}"/>
              </a:ext>
            </a:extLst>
          </p:cNvPr>
          <p:cNvCxnSpPr/>
          <p:nvPr/>
        </p:nvCxnSpPr>
        <p:spPr>
          <a:xfrm>
            <a:off x="76200" y="3888469"/>
            <a:ext cx="1219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2071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Tutorial Roadmap</a:t>
            </a:r>
          </a:p>
        </p:txBody>
      </p:sp>
      <p:sp>
        <p:nvSpPr>
          <p:cNvPr id="3" name="Content Placeholder 2"/>
          <p:cNvSpPr>
            <a:spLocks noGrp="1"/>
          </p:cNvSpPr>
          <p:nvPr>
            <p:ph idx="1"/>
          </p:nvPr>
        </p:nvSpPr>
        <p:spPr/>
        <p:txBody>
          <a:bodyPr>
            <a:normAutofit/>
          </a:bodyPr>
          <a:lstStyle/>
          <a:p>
            <a:pPr marL="0" indent="0">
              <a:buNone/>
            </a:pPr>
            <a:r>
              <a:rPr lang="en-US" sz="1600" dirty="0"/>
              <a:t>Five sections organized around </a:t>
            </a:r>
            <a:r>
              <a:rPr lang="en-US" sz="1600" b="1" dirty="0">
                <a:solidFill>
                  <a:srgbClr val="C00000"/>
                </a:solidFill>
              </a:rPr>
              <a:t>four questions</a:t>
            </a:r>
            <a:r>
              <a:rPr lang="en-US" sz="1600" dirty="0"/>
              <a:t>, moving from individual operators to complete systems.</a:t>
            </a:r>
            <a:endParaRPr lang="en-US" dirty="0"/>
          </a:p>
        </p:txBody>
      </p:sp>
      <p:sp>
        <p:nvSpPr>
          <p:cNvPr id="101" name="s101"/>
          <p:cNvSpPr/>
          <p:nvPr/>
        </p:nvSpPr>
        <p:spPr>
          <a:xfrm>
            <a:off x="456000" y="2570000"/>
            <a:ext cx="500000" cy="500000"/>
          </a:xfrm>
          <a:prstGeom prst="ellipse">
            <a:avLst/>
          </a:prstGeom>
          <a:solidFill>
            <a:srgbClr val="1F3864"/>
          </a:solidFill>
          <a:ln>
            <a:noFill/>
          </a:ln>
        </p:spPr>
        <p:txBody>
          <a:bodyPr wrap="square" lIns="91440" tIns="27432" rIns="91440" bIns="27432" anchor="ctr">
            <a:normAutofit/>
          </a:bodyPr>
          <a:lstStyle/>
          <a:p>
            <a:pPr marL="0" indent="0">
              <a:spcAft>
                <a:spcPts val="0"/>
              </a:spcAft>
              <a:buNone/>
            </a:pPr>
            <a:r>
              <a:rPr lang="en-US" sz="1800" b="1" dirty="0">
                <a:solidFill>
                  <a:srgbClr val="FFFFFF"/>
                </a:solidFill>
              </a:rPr>
              <a:t>1</a:t>
            </a:r>
          </a:p>
        </p:txBody>
      </p:sp>
      <p:sp>
        <p:nvSpPr>
          <p:cNvPr id="102" name="s102"/>
          <p:cNvSpPr/>
          <p:nvPr/>
        </p:nvSpPr>
        <p:spPr>
          <a:xfrm>
            <a:off x="1100000" y="2450000"/>
            <a:ext cx="6650000" cy="740000"/>
          </a:xfrm>
          <a:prstGeom prst="roundRect">
            <a:avLst>
              <a:gd name="adj" fmla="val 12000"/>
            </a:avLst>
          </a:prstGeom>
          <a:solidFill>
            <a:srgbClr val="F4F6FA"/>
          </a:solidFill>
          <a:ln w="12700">
            <a:solidFill>
              <a:srgbClr val="8EA9DB"/>
            </a:solidFill>
          </a:ln>
        </p:spPr>
        <p:txBody>
          <a:bodyPr wrap="square" lIns="91440" tIns="27432" rIns="91440" bIns="27432" anchor="ctr">
            <a:normAutofit/>
          </a:bodyPr>
          <a:lstStyle/>
          <a:p>
            <a:pPr marL="0" indent="0">
              <a:spcAft>
                <a:spcPts val="0"/>
              </a:spcAft>
              <a:buNone/>
            </a:pPr>
            <a:r>
              <a:rPr lang="en-US" sz="1450" b="1" dirty="0">
                <a:solidFill>
                  <a:srgbClr val="1F3864"/>
                </a:solidFill>
              </a:rPr>
              <a:t>Foundation  </a:t>
            </a:r>
            <a:r>
              <a:rPr lang="en-US" sz="1200" dirty="0"/>
              <a:t>—  What is an LRO? How does it work? Why does it matter? (this introduction)</a:t>
            </a:r>
          </a:p>
        </p:txBody>
      </p:sp>
      <p:sp>
        <p:nvSpPr>
          <p:cNvPr id="103" name="s103"/>
          <p:cNvSpPr/>
          <p:nvPr/>
        </p:nvSpPr>
        <p:spPr>
          <a:xfrm>
            <a:off x="456000" y="3400000"/>
            <a:ext cx="500000" cy="500000"/>
          </a:xfrm>
          <a:prstGeom prst="ellipse">
            <a:avLst/>
          </a:prstGeom>
          <a:solidFill>
            <a:srgbClr val="1F3864"/>
          </a:solidFill>
          <a:ln>
            <a:noFill/>
          </a:ln>
        </p:spPr>
        <p:txBody>
          <a:bodyPr wrap="square" lIns="91440" tIns="27432" rIns="91440" bIns="27432" anchor="ctr">
            <a:normAutofit/>
          </a:bodyPr>
          <a:lstStyle/>
          <a:p>
            <a:pPr marL="0" indent="0">
              <a:spcAft>
                <a:spcPts val="0"/>
              </a:spcAft>
              <a:buNone/>
            </a:pPr>
            <a:r>
              <a:rPr lang="en-US" sz="1800" b="1" dirty="0">
                <a:solidFill>
                  <a:srgbClr val="FFFFFF"/>
                </a:solidFill>
              </a:rPr>
              <a:t>2</a:t>
            </a:r>
          </a:p>
        </p:txBody>
      </p:sp>
      <p:sp>
        <p:nvSpPr>
          <p:cNvPr id="104" name="s104"/>
          <p:cNvSpPr/>
          <p:nvPr/>
        </p:nvSpPr>
        <p:spPr>
          <a:xfrm>
            <a:off x="1100000" y="3280000"/>
            <a:ext cx="6650000" cy="740000"/>
          </a:xfrm>
          <a:prstGeom prst="roundRect">
            <a:avLst>
              <a:gd name="adj" fmla="val 12000"/>
            </a:avLst>
          </a:prstGeom>
          <a:solidFill>
            <a:srgbClr val="F4F6FA"/>
          </a:solidFill>
          <a:ln w="12700">
            <a:solidFill>
              <a:srgbClr val="8EA9DB"/>
            </a:solidFill>
          </a:ln>
        </p:spPr>
        <p:txBody>
          <a:bodyPr wrap="square" lIns="91440" tIns="27432" rIns="91440" bIns="27432" anchor="ctr">
            <a:normAutofit/>
          </a:bodyPr>
          <a:lstStyle/>
          <a:p>
            <a:pPr marL="0" indent="0">
              <a:spcAft>
                <a:spcPts val="0"/>
              </a:spcAft>
              <a:buNone/>
            </a:pPr>
            <a:r>
              <a:rPr lang="en-US" sz="1450" b="1" dirty="0">
                <a:solidFill>
                  <a:srgbClr val="1F3864"/>
                </a:solidFill>
              </a:rPr>
              <a:t>Taxonomy of LROs  </a:t>
            </a:r>
            <a:r>
              <a:rPr lang="en-US" sz="1200" dirty="0"/>
              <a:t>—  Existing systems and the basic operating intents behind their operators.</a:t>
            </a:r>
          </a:p>
        </p:txBody>
      </p:sp>
      <p:sp>
        <p:nvSpPr>
          <p:cNvPr id="105" name="s105"/>
          <p:cNvSpPr/>
          <p:nvPr/>
        </p:nvSpPr>
        <p:spPr>
          <a:xfrm>
            <a:off x="7900000" y="3280000"/>
            <a:ext cx="3836000" cy="740000"/>
          </a:xfrm>
          <a:prstGeom prst="roundRect">
            <a:avLst>
              <a:gd name="adj" fmla="val 12000"/>
            </a:avLst>
          </a:prstGeom>
          <a:solidFill>
            <a:srgbClr val="FFFFFF"/>
          </a:solidFill>
          <a:ln w="9525">
            <a:solidFill>
              <a:srgbClr val="C00000"/>
            </a:solidFill>
          </a:ln>
        </p:spPr>
        <p:txBody>
          <a:bodyPr wrap="square" lIns="91440" tIns="27432" rIns="91440" bIns="27432" anchor="ctr">
            <a:normAutofit/>
          </a:bodyPr>
          <a:lstStyle/>
          <a:p>
            <a:pPr marL="0" indent="0">
              <a:spcAft>
                <a:spcPts val="0"/>
              </a:spcAft>
              <a:buNone/>
            </a:pPr>
            <a:r>
              <a:rPr lang="en-US" sz="1200" b="1" dirty="0">
                <a:solidFill>
                  <a:srgbClr val="C00000"/>
                </a:solidFill>
              </a:rPr>
              <a:t>Q1: </a:t>
            </a:r>
            <a:r>
              <a:rPr lang="en-US" sz="1100" i="1" dirty="0"/>
              <a:t>How many distinct operating intents underlie current LROs?</a:t>
            </a:r>
          </a:p>
        </p:txBody>
      </p:sp>
      <p:sp>
        <p:nvSpPr>
          <p:cNvPr id="106" name="s106"/>
          <p:cNvSpPr/>
          <p:nvPr/>
        </p:nvSpPr>
        <p:spPr>
          <a:xfrm>
            <a:off x="456000" y="4230000"/>
            <a:ext cx="500000" cy="500000"/>
          </a:xfrm>
          <a:prstGeom prst="ellipse">
            <a:avLst/>
          </a:prstGeom>
          <a:solidFill>
            <a:srgbClr val="1F3864"/>
          </a:solidFill>
          <a:ln>
            <a:noFill/>
          </a:ln>
        </p:spPr>
        <p:txBody>
          <a:bodyPr wrap="square" lIns="91440" tIns="27432" rIns="91440" bIns="27432" anchor="ctr">
            <a:normAutofit/>
          </a:bodyPr>
          <a:lstStyle/>
          <a:p>
            <a:pPr marL="0" indent="0">
              <a:spcAft>
                <a:spcPts val="0"/>
              </a:spcAft>
              <a:buNone/>
            </a:pPr>
            <a:r>
              <a:rPr lang="en-US" sz="1800" b="1" dirty="0">
                <a:solidFill>
                  <a:srgbClr val="FFFFFF"/>
                </a:solidFill>
              </a:rPr>
              <a:t>3</a:t>
            </a:r>
          </a:p>
        </p:txBody>
      </p:sp>
      <p:sp>
        <p:nvSpPr>
          <p:cNvPr id="107" name="s107"/>
          <p:cNvSpPr/>
          <p:nvPr/>
        </p:nvSpPr>
        <p:spPr>
          <a:xfrm>
            <a:off x="1100000" y="4110000"/>
            <a:ext cx="6650000" cy="740000"/>
          </a:xfrm>
          <a:prstGeom prst="roundRect">
            <a:avLst>
              <a:gd name="adj" fmla="val 12000"/>
            </a:avLst>
          </a:prstGeom>
          <a:solidFill>
            <a:srgbClr val="F4F6FA"/>
          </a:solidFill>
          <a:ln w="12700">
            <a:solidFill>
              <a:srgbClr val="8EA9DB"/>
            </a:solidFill>
          </a:ln>
        </p:spPr>
        <p:txBody>
          <a:bodyPr wrap="square" lIns="91440" tIns="27432" rIns="91440" bIns="27432" anchor="ctr">
            <a:normAutofit/>
          </a:bodyPr>
          <a:lstStyle/>
          <a:p>
            <a:pPr marL="0" indent="0">
              <a:spcAft>
                <a:spcPts val="0"/>
              </a:spcAft>
              <a:buNone/>
            </a:pPr>
            <a:r>
              <a:rPr lang="en-US" sz="1450" b="1" dirty="0">
                <a:solidFill>
                  <a:srgbClr val="1F3864"/>
                </a:solidFill>
              </a:rPr>
              <a:t>Benchmarks &amp; Evaluation  </a:t>
            </a:r>
            <a:r>
              <a:rPr lang="en-US" sz="1200" dirty="0"/>
              <a:t>—  Existing benchmarks, their design, and head-to-head evaluation results.</a:t>
            </a:r>
          </a:p>
        </p:txBody>
      </p:sp>
      <p:sp>
        <p:nvSpPr>
          <p:cNvPr id="108" name="s108"/>
          <p:cNvSpPr/>
          <p:nvPr/>
        </p:nvSpPr>
        <p:spPr>
          <a:xfrm>
            <a:off x="7900000" y="4110000"/>
            <a:ext cx="3836000" cy="740000"/>
          </a:xfrm>
          <a:prstGeom prst="roundRect">
            <a:avLst>
              <a:gd name="adj" fmla="val 12000"/>
            </a:avLst>
          </a:prstGeom>
          <a:solidFill>
            <a:srgbClr val="FFFFFF"/>
          </a:solidFill>
          <a:ln w="9525">
            <a:solidFill>
              <a:srgbClr val="C00000"/>
            </a:solidFill>
          </a:ln>
        </p:spPr>
        <p:txBody>
          <a:bodyPr wrap="square" lIns="91440" tIns="27432" rIns="91440" bIns="27432" anchor="ctr">
            <a:normAutofit/>
          </a:bodyPr>
          <a:lstStyle/>
          <a:p>
            <a:pPr marL="0" indent="0">
              <a:spcAft>
                <a:spcPts val="0"/>
              </a:spcAft>
              <a:buNone/>
            </a:pPr>
            <a:r>
              <a:rPr lang="en-US" sz="1200" b="1" dirty="0">
                <a:solidFill>
                  <a:srgbClr val="C00000"/>
                </a:solidFill>
              </a:rPr>
              <a:t>Q2: </a:t>
            </a:r>
            <a:r>
              <a:rPr lang="en-US" sz="1100" i="1" dirty="0"/>
              <a:t>How do different LRO implementations impact their performance?</a:t>
            </a:r>
          </a:p>
        </p:txBody>
      </p:sp>
      <p:sp>
        <p:nvSpPr>
          <p:cNvPr id="109" name="s109"/>
          <p:cNvSpPr/>
          <p:nvPr/>
        </p:nvSpPr>
        <p:spPr>
          <a:xfrm>
            <a:off x="456000" y="5060000"/>
            <a:ext cx="500000" cy="500000"/>
          </a:xfrm>
          <a:prstGeom prst="ellipse">
            <a:avLst/>
          </a:prstGeom>
          <a:solidFill>
            <a:srgbClr val="1F3864"/>
          </a:solidFill>
          <a:ln>
            <a:noFill/>
          </a:ln>
        </p:spPr>
        <p:txBody>
          <a:bodyPr wrap="square" lIns="91440" tIns="27432" rIns="91440" bIns="27432" anchor="ctr">
            <a:normAutofit/>
          </a:bodyPr>
          <a:lstStyle/>
          <a:p>
            <a:pPr marL="0" indent="0">
              <a:spcAft>
                <a:spcPts val="0"/>
              </a:spcAft>
              <a:buNone/>
            </a:pPr>
            <a:r>
              <a:rPr lang="en-US" sz="1800" b="1" dirty="0">
                <a:solidFill>
                  <a:srgbClr val="FFFFFF"/>
                </a:solidFill>
              </a:rPr>
              <a:t>4</a:t>
            </a:r>
          </a:p>
        </p:txBody>
      </p:sp>
      <p:sp>
        <p:nvSpPr>
          <p:cNvPr id="110" name="s110"/>
          <p:cNvSpPr/>
          <p:nvPr/>
        </p:nvSpPr>
        <p:spPr>
          <a:xfrm>
            <a:off x="1100000" y="4940000"/>
            <a:ext cx="6650000" cy="740000"/>
          </a:xfrm>
          <a:prstGeom prst="roundRect">
            <a:avLst>
              <a:gd name="adj" fmla="val 12000"/>
            </a:avLst>
          </a:prstGeom>
          <a:solidFill>
            <a:srgbClr val="F4F6FA"/>
          </a:solidFill>
          <a:ln w="12700">
            <a:solidFill>
              <a:srgbClr val="8EA9DB"/>
            </a:solidFill>
          </a:ln>
        </p:spPr>
        <p:txBody>
          <a:bodyPr wrap="square" lIns="91440" tIns="27432" rIns="91440" bIns="27432" anchor="ctr">
            <a:normAutofit/>
          </a:bodyPr>
          <a:lstStyle/>
          <a:p>
            <a:pPr marL="0" indent="0">
              <a:spcAft>
                <a:spcPts val="0"/>
              </a:spcAft>
              <a:buNone/>
            </a:pPr>
            <a:r>
              <a:rPr lang="en-US" sz="1450" b="1" dirty="0">
                <a:solidFill>
                  <a:srgbClr val="1F3864"/>
                </a:solidFill>
              </a:rPr>
              <a:t>From Operators to Systems  </a:t>
            </a:r>
            <a:r>
              <a:rPr lang="en-US" sz="1200" dirty="0"/>
              <a:t>—  Multi-LRO design space, query planning, and our best practice.</a:t>
            </a:r>
          </a:p>
        </p:txBody>
      </p:sp>
      <p:sp>
        <p:nvSpPr>
          <p:cNvPr id="111" name="s111"/>
          <p:cNvSpPr/>
          <p:nvPr/>
        </p:nvSpPr>
        <p:spPr>
          <a:xfrm>
            <a:off x="7900000" y="4940000"/>
            <a:ext cx="3836000" cy="740000"/>
          </a:xfrm>
          <a:prstGeom prst="roundRect">
            <a:avLst>
              <a:gd name="adj" fmla="val 12000"/>
            </a:avLst>
          </a:prstGeom>
          <a:solidFill>
            <a:srgbClr val="FFFFFF"/>
          </a:solidFill>
          <a:ln w="9525">
            <a:solidFill>
              <a:srgbClr val="C00000"/>
            </a:solidFill>
          </a:ln>
        </p:spPr>
        <p:txBody>
          <a:bodyPr wrap="square" lIns="91440" tIns="27432" rIns="91440" bIns="27432" anchor="ctr">
            <a:normAutofit/>
          </a:bodyPr>
          <a:lstStyle/>
          <a:p>
            <a:pPr marL="0" indent="0">
              <a:spcAft>
                <a:spcPts val="0"/>
              </a:spcAft>
              <a:buNone/>
            </a:pPr>
            <a:r>
              <a:rPr lang="en-US" sz="1200" b="1" dirty="0">
                <a:solidFill>
                  <a:srgbClr val="C00000"/>
                </a:solidFill>
              </a:rPr>
              <a:t>Q3: </a:t>
            </a:r>
            <a:r>
              <a:rPr lang="en-US" sz="1100" i="1" dirty="0"/>
              <a:t>How should multi-LRO systems be designed?</a:t>
            </a:r>
          </a:p>
        </p:txBody>
      </p:sp>
      <p:sp>
        <p:nvSpPr>
          <p:cNvPr id="112" name="s112"/>
          <p:cNvSpPr/>
          <p:nvPr/>
        </p:nvSpPr>
        <p:spPr>
          <a:xfrm>
            <a:off x="456000" y="5890000"/>
            <a:ext cx="500000" cy="500000"/>
          </a:xfrm>
          <a:prstGeom prst="ellipse">
            <a:avLst/>
          </a:prstGeom>
          <a:solidFill>
            <a:srgbClr val="1F3864"/>
          </a:solidFill>
          <a:ln>
            <a:noFill/>
          </a:ln>
        </p:spPr>
        <p:txBody>
          <a:bodyPr wrap="square" lIns="91440" tIns="27432" rIns="91440" bIns="27432" anchor="ctr">
            <a:normAutofit/>
          </a:bodyPr>
          <a:lstStyle/>
          <a:p>
            <a:pPr marL="0" indent="0">
              <a:spcAft>
                <a:spcPts val="0"/>
              </a:spcAft>
              <a:buNone/>
            </a:pPr>
            <a:r>
              <a:rPr lang="en-US" sz="1800" b="1" dirty="0">
                <a:solidFill>
                  <a:srgbClr val="FFFFFF"/>
                </a:solidFill>
              </a:rPr>
              <a:t>5</a:t>
            </a:r>
          </a:p>
        </p:txBody>
      </p:sp>
      <p:sp>
        <p:nvSpPr>
          <p:cNvPr id="113" name="s113"/>
          <p:cNvSpPr/>
          <p:nvPr/>
        </p:nvSpPr>
        <p:spPr>
          <a:xfrm>
            <a:off x="1100000" y="5770000"/>
            <a:ext cx="6650000" cy="740000"/>
          </a:xfrm>
          <a:prstGeom prst="roundRect">
            <a:avLst>
              <a:gd name="adj" fmla="val 12000"/>
            </a:avLst>
          </a:prstGeom>
          <a:solidFill>
            <a:srgbClr val="F4F6FA"/>
          </a:solidFill>
          <a:ln w="12700">
            <a:solidFill>
              <a:srgbClr val="8EA9DB"/>
            </a:solidFill>
          </a:ln>
        </p:spPr>
        <p:txBody>
          <a:bodyPr wrap="square" lIns="91440" tIns="27432" rIns="91440" bIns="27432" anchor="ctr">
            <a:normAutofit/>
          </a:bodyPr>
          <a:lstStyle/>
          <a:p>
            <a:pPr marL="0" indent="0">
              <a:spcAft>
                <a:spcPts val="0"/>
              </a:spcAft>
              <a:buNone/>
            </a:pPr>
            <a:r>
              <a:rPr lang="en-US" sz="1450" b="1" dirty="0">
                <a:solidFill>
                  <a:srgbClr val="1F3864"/>
                </a:solidFill>
              </a:rPr>
              <a:t>System Optimization  </a:t>
            </a:r>
            <a:r>
              <a:rPr lang="en-US" sz="1200" dirty="0"/>
              <a:t>—  Predicate pushdown, reordering, smart batching, model cascades, cost-based optimization.</a:t>
            </a:r>
          </a:p>
        </p:txBody>
      </p:sp>
      <p:sp>
        <p:nvSpPr>
          <p:cNvPr id="114" name="s114"/>
          <p:cNvSpPr/>
          <p:nvPr/>
        </p:nvSpPr>
        <p:spPr>
          <a:xfrm>
            <a:off x="7900000" y="5770000"/>
            <a:ext cx="3836000" cy="740000"/>
          </a:xfrm>
          <a:prstGeom prst="roundRect">
            <a:avLst>
              <a:gd name="adj" fmla="val 12000"/>
            </a:avLst>
          </a:prstGeom>
          <a:solidFill>
            <a:srgbClr val="FFFFFF"/>
          </a:solidFill>
          <a:ln w="9525">
            <a:solidFill>
              <a:srgbClr val="C00000"/>
            </a:solidFill>
          </a:ln>
        </p:spPr>
        <p:txBody>
          <a:bodyPr wrap="square" lIns="91440" tIns="27432" rIns="91440" bIns="27432" anchor="ctr">
            <a:normAutofit/>
          </a:bodyPr>
          <a:lstStyle/>
          <a:p>
            <a:pPr marL="0" indent="0">
              <a:spcAft>
                <a:spcPts val="0"/>
              </a:spcAft>
              <a:buNone/>
            </a:pPr>
            <a:r>
              <a:rPr lang="en-US" sz="1200" b="1" dirty="0">
                <a:solidFill>
                  <a:srgbClr val="C00000"/>
                </a:solidFill>
              </a:rPr>
              <a:t>Q4: </a:t>
            </a:r>
            <a:r>
              <a:rPr lang="en-US" sz="1100" i="1" dirty="0"/>
              <a:t>What are the key directions for optimizing multi-LRO systems?</a:t>
            </a:r>
          </a:p>
        </p:txBody>
      </p:sp>
      <p:sp>
        <p:nvSpPr>
          <p:cNvPr id="4" name="Slide Number Placeholder 3"/>
          <p:cNvSpPr>
            <a:spLocks noGrp="1"/>
          </p:cNvSpPr>
          <p:nvPr>
            <p:ph type="sldNum" sz="quarter" idx="12"/>
          </p:nvPr>
        </p:nvSpPr>
        <p:spPr/>
        <p:txBody>
          <a:bodyPr/>
          <a:lstStyle/>
          <a:p>
            <a:fld id="{BCFAA6ED-95C3-9546-BFD5-25AB245E25B8}" type="slidenum">
              <a:rPr lang="en-CN" smtClean="0"/>
              <a:t>20</a:t>
            </a:fld>
            <a:endParaRPr lang="en-CN"/>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A6406-6C7B-F090-2DF0-DB097A0F462D}"/>
              </a:ext>
            </a:extLst>
          </p:cNvPr>
          <p:cNvSpPr>
            <a:spLocks noGrp="1"/>
          </p:cNvSpPr>
          <p:nvPr>
            <p:ph type="title"/>
          </p:nvPr>
        </p:nvSpPr>
        <p:spPr/>
        <p:txBody>
          <a:bodyPr/>
          <a:lstStyle/>
          <a:p>
            <a:r>
              <a:rPr lang="en-CN" dirty="0"/>
              <a:t>Foundation: Defining LROs</a:t>
            </a:r>
          </a:p>
        </p:txBody>
      </p:sp>
      <p:sp>
        <p:nvSpPr>
          <p:cNvPr id="3" name="Text Placeholder 2">
            <a:extLst>
              <a:ext uri="{FF2B5EF4-FFF2-40B4-BE49-F238E27FC236}">
                <a16:creationId xmlns:a16="http://schemas.microsoft.com/office/drawing/2014/main" id="{C241FD40-4722-DB2D-3AC2-1C32975D45D8}"/>
              </a:ext>
            </a:extLst>
          </p:cNvPr>
          <p:cNvSpPr>
            <a:spLocks noGrp="1"/>
          </p:cNvSpPr>
          <p:nvPr>
            <p:ph type="body" idx="1"/>
          </p:nvPr>
        </p:nvSpPr>
        <p:spPr/>
        <p:txBody>
          <a:bodyPr/>
          <a:lstStyle/>
          <a:p>
            <a:endParaRPr lang="en-CN" dirty="0">
              <a:solidFill>
                <a:srgbClr val="FFFF00"/>
              </a:solidFill>
            </a:endParaRPr>
          </a:p>
        </p:txBody>
      </p:sp>
      <p:sp>
        <p:nvSpPr>
          <p:cNvPr id="4" name="Slide Number Placeholder 3">
            <a:extLst>
              <a:ext uri="{FF2B5EF4-FFF2-40B4-BE49-F238E27FC236}">
                <a16:creationId xmlns:a16="http://schemas.microsoft.com/office/drawing/2014/main" id="{833C3D09-C3DF-F9D0-1476-CD3CB6E11A52}"/>
              </a:ext>
            </a:extLst>
          </p:cNvPr>
          <p:cNvSpPr>
            <a:spLocks noGrp="1"/>
          </p:cNvSpPr>
          <p:nvPr>
            <p:ph type="sldNum" sz="quarter" idx="12"/>
          </p:nvPr>
        </p:nvSpPr>
        <p:spPr/>
        <p:txBody>
          <a:bodyPr/>
          <a:lstStyle/>
          <a:p>
            <a:fld id="{BCFAA6ED-95C3-9546-BFD5-25AB245E25B8}" type="slidenum">
              <a:rPr lang="en-CN" smtClean="0"/>
              <a:t>21</a:t>
            </a:fld>
            <a:endParaRPr lang="en-CN"/>
          </a:p>
        </p:txBody>
      </p:sp>
    </p:spTree>
    <p:extLst>
      <p:ext uri="{BB962C8B-B14F-4D97-AF65-F5344CB8AC3E}">
        <p14:creationId xmlns:p14="http://schemas.microsoft.com/office/powerpoint/2010/main" val="2150819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DBB92-1260-78EA-589E-EC9909B7DE93}"/>
              </a:ext>
            </a:extLst>
          </p:cNvPr>
          <p:cNvSpPr>
            <a:spLocks noGrp="1"/>
          </p:cNvSpPr>
          <p:nvPr>
            <p:ph type="title"/>
          </p:nvPr>
        </p:nvSpPr>
        <p:spPr/>
        <p:txBody>
          <a:bodyPr/>
          <a:lstStyle/>
          <a:p>
            <a:r>
              <a:rPr lang="en-CN" dirty="0"/>
              <a:t>What LROs Are: A Formal Definition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C6DF637-75D9-30AD-0AF2-9E4900725FC1}"/>
                  </a:ext>
                </a:extLst>
              </p:cNvPr>
              <p:cNvSpPr>
                <a:spLocks noGrp="1"/>
              </p:cNvSpPr>
              <p:nvPr>
                <p:ph idx="1"/>
              </p:nvPr>
            </p:nvSpPr>
            <p:spPr>
              <a:xfrm>
                <a:off x="455999" y="1440001"/>
                <a:ext cx="11490195" cy="4916351"/>
              </a:xfrm>
            </p:spPr>
            <p:txBody>
              <a:bodyPr>
                <a:normAutofit/>
              </a:bodyPr>
              <a:lstStyle/>
              <a:p>
                <a:r>
                  <a:rPr lang="en-US" dirty="0"/>
                  <a:t>An LLM-enhanced relational operator (LRO) is a logical extension of SQL that enables operations beyond the capability of traditional SQL. Formally, an LRO takes as input one or multiple </a:t>
                </a:r>
                <a:r>
                  <a:rPr lang="en-US" dirty="0">
                    <a:solidFill>
                      <a:srgbClr val="C00000"/>
                    </a:solidFill>
                  </a:rPr>
                  <a:t>relations </a:t>
                </a:r>
                <a14:m>
                  <m:oMath xmlns:m="http://schemas.openxmlformats.org/officeDocument/2006/math">
                    <m:r>
                      <a:rPr lang="en-US" b="0" i="1" smtClean="0">
                        <a:solidFill>
                          <a:srgbClr val="C00000"/>
                        </a:solidFill>
                        <a:latin typeface="Cambria Math" panose="02040503050406030204" pitchFamily="18" charset="0"/>
                      </a:rPr>
                      <m:t>ℛ</m:t>
                    </m:r>
                  </m:oMath>
                </a14:m>
                <a:r>
                  <a:rPr lang="en-US" dirty="0"/>
                  <a:t>, an </a:t>
                </a:r>
                <a:r>
                  <a:rPr lang="en-US" dirty="0">
                    <a:solidFill>
                      <a:srgbClr val="C00000"/>
                    </a:solidFill>
                  </a:rPr>
                  <a:t>operand granularity </a:t>
                </a:r>
                <a14:m>
                  <m:oMath xmlns:m="http://schemas.openxmlformats.org/officeDocument/2006/math">
                    <m:r>
                      <a:rPr lang="en-US" i="1" dirty="0" smtClean="0">
                        <a:solidFill>
                          <a:srgbClr val="C00000"/>
                        </a:solidFill>
                        <a:latin typeface="Cambria Math" panose="02040503050406030204" pitchFamily="18" charset="0"/>
                      </a:rPr>
                      <m:t>𝑔</m:t>
                    </m:r>
                    <m:r>
                      <a:rPr lang="en-US" b="0" i="1" dirty="0" smtClean="0">
                        <a:latin typeface="Cambria Math" panose="02040503050406030204" pitchFamily="18" charset="0"/>
                      </a:rPr>
                      <m:t>∈</m:t>
                    </m:r>
                    <m:r>
                      <a:rPr lang="en-US" i="1" dirty="0" smtClean="0">
                        <a:latin typeface="Cambria Math" panose="02040503050406030204" pitchFamily="18" charset="0"/>
                      </a:rPr>
                      <m:t> {</m:t>
                    </m:r>
                    <m:r>
                      <a:rPr lang="en-US" i="1" dirty="0" smtClean="0">
                        <a:latin typeface="Cambria Math" panose="02040503050406030204" pitchFamily="18" charset="0"/>
                      </a:rPr>
                      <m:t>𝑐𝑒𝑙𝑙</m:t>
                    </m:r>
                    <m:r>
                      <a:rPr lang="en-US" i="1" dirty="0" smtClean="0">
                        <a:latin typeface="Cambria Math" panose="02040503050406030204" pitchFamily="18" charset="0"/>
                      </a:rPr>
                      <m:t>, </m:t>
                    </m:r>
                    <m:r>
                      <a:rPr lang="en-US" i="1" dirty="0" smtClean="0">
                        <a:latin typeface="Cambria Math" panose="02040503050406030204" pitchFamily="18" charset="0"/>
                      </a:rPr>
                      <m:t>𝑟𝑜𝑤</m:t>
                    </m:r>
                    <m:r>
                      <a:rPr lang="en-US" i="1" dirty="0" smtClean="0">
                        <a:latin typeface="Cambria Math" panose="02040503050406030204" pitchFamily="18" charset="0"/>
                      </a:rPr>
                      <m:t>, </m:t>
                    </m:r>
                    <m:r>
                      <a:rPr lang="en-US" i="1" dirty="0" smtClean="0">
                        <a:latin typeface="Cambria Math" panose="02040503050406030204" pitchFamily="18" charset="0"/>
                      </a:rPr>
                      <m:t>𝑐𝑜𝑙𝑢𝑚𝑛</m:t>
                    </m:r>
                    <m:r>
                      <a:rPr lang="en-US" i="1" dirty="0" smtClean="0">
                        <a:latin typeface="Cambria Math" panose="02040503050406030204" pitchFamily="18" charset="0"/>
                      </a:rPr>
                      <m:t>, </m:t>
                    </m:r>
                    <m:r>
                      <a:rPr lang="en-US" i="1" dirty="0" smtClean="0">
                        <a:latin typeface="Cambria Math" panose="02040503050406030204" pitchFamily="18" charset="0"/>
                      </a:rPr>
                      <m:t>𝑡𝑎𝑏𝑙𝑒</m:t>
                    </m:r>
                    <m:r>
                      <a:rPr lang="en-US" i="1" dirty="0" smtClean="0">
                        <a:latin typeface="Cambria Math" panose="02040503050406030204" pitchFamily="18" charset="0"/>
                      </a:rPr>
                      <m:t>}</m:t>
                    </m:r>
                  </m:oMath>
                </a14:m>
                <a:r>
                  <a:rPr lang="en-US" dirty="0"/>
                  <a:t>, and a </a:t>
                </a:r>
                <a:r>
                  <a:rPr lang="en-US" dirty="0">
                    <a:solidFill>
                      <a:srgbClr val="C00000"/>
                    </a:solidFill>
                  </a:rPr>
                  <a:t>natural-language requirement </a:t>
                </a:r>
                <a14:m>
                  <m:oMath xmlns:m="http://schemas.openxmlformats.org/officeDocument/2006/math">
                    <m:r>
                      <a:rPr lang="en-US" i="1" dirty="0" smtClean="0">
                        <a:solidFill>
                          <a:srgbClr val="C00000"/>
                        </a:solidFill>
                        <a:latin typeface="Cambria Math" panose="02040503050406030204" pitchFamily="18" charset="0"/>
                      </a:rPr>
                      <m:t>𝑙</m:t>
                    </m:r>
                  </m:oMath>
                </a14:m>
                <a:r>
                  <a:rPr lang="en-US" dirty="0"/>
                  <a:t>, and produces an output relation </a:t>
                </a:r>
                <a14:m>
                  <m:oMath xmlns:m="http://schemas.openxmlformats.org/officeDocument/2006/math">
                    <m:r>
                      <a:rPr lang="en-US" i="1" dirty="0" smtClean="0">
                        <a:latin typeface="Cambria Math" panose="02040503050406030204" pitchFamily="18" charset="0"/>
                      </a:rPr>
                      <m:t>𝑅</m:t>
                    </m:r>
                    <m:r>
                      <a:rPr lang="en-US" i="1" dirty="0" smtClean="0">
                        <a:latin typeface="Cambria Math" panose="02040503050406030204" pitchFamily="18" charset="0"/>
                      </a:rPr>
                      <m:t>′</m:t>
                    </m:r>
                  </m:oMath>
                </a14:m>
                <a:r>
                  <a:rPr lang="en-US" dirty="0"/>
                  <a:t>:</a:t>
                </a:r>
              </a:p>
              <a:p>
                <a:endParaRPr lang="en-US" dirty="0"/>
              </a:p>
              <a:p>
                <a:pPr marL="0" indent="0">
                  <a:buNone/>
                </a:pPr>
                <a14:m>
                  <m:oMathPara xmlns:m="http://schemas.openxmlformats.org/officeDocument/2006/math">
                    <m:oMath>
                      <m:r>
                        <m:rPr>
                          <m:sty m:val="p"/>
                        </m:rPr>
                        <a:rPr lang="en-US" b="0" i="0" smtClean="0">
                          <a:latin typeface="Cambria Math" panose="02040503050406030204" pitchFamily="18" charset="0"/>
                        </a:rPr>
                        <m:t>LRO</m:t>
                      </m:r>
                      <m:d>
                        <m:dPr>
                          <m:ctrlPr>
                            <a:rPr lang="en-US" b="0" i="1" smtClean="0">
                              <a:latin typeface="Cambria Math" panose="02040503050406030204" pitchFamily="18" charset="0"/>
                            </a:rPr>
                          </m:ctrlPr>
                        </m:dPr>
                        <m:e>
                          <m:r>
                            <a:rPr lang="en-US" b="0" i="1" smtClean="0">
                              <a:latin typeface="Cambria Math" panose="02040503050406030204" pitchFamily="18" charset="0"/>
                            </a:rPr>
                            <m:t>ℛ</m:t>
                          </m:r>
                          <m:r>
                            <a:rPr lang="en-US" b="0" i="1" smtClean="0">
                              <a:latin typeface="Cambria Math" panose="02040503050406030204" pitchFamily="18" charset="0"/>
                            </a:rPr>
                            <m:t> , </m:t>
                          </m:r>
                          <m:r>
                            <a:rPr lang="en-US" b="0" i="1" smtClean="0">
                              <a:latin typeface="Cambria Math" panose="02040503050406030204" pitchFamily="18" charset="0"/>
                            </a:rPr>
                            <m:t>𝑔</m:t>
                          </m:r>
                          <m:r>
                            <a:rPr lang="en-US" b="0" i="1" smtClean="0">
                              <a:latin typeface="Cambria Math" panose="02040503050406030204" pitchFamily="18" charset="0"/>
                            </a:rPr>
                            <m:t>, </m:t>
                          </m:r>
                          <m:r>
                            <a:rPr lang="en-US" b="0" i="1" smtClean="0">
                              <a:latin typeface="Cambria Math" panose="02040503050406030204" pitchFamily="18" charset="0"/>
                            </a:rPr>
                            <m:t>𝑙</m:t>
                          </m:r>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𝑅</m:t>
                          </m:r>
                        </m:e>
                        <m:sup>
                          <m:r>
                            <a:rPr lang="en-US" b="0" i="1" smtClean="0">
                              <a:latin typeface="Cambria Math" panose="02040503050406030204" pitchFamily="18" charset="0"/>
                            </a:rPr>
                            <m:t>′</m:t>
                          </m:r>
                        </m:sup>
                      </m:sSup>
                      <m:r>
                        <a:rPr lang="en-US" b="0" i="1" smtClean="0">
                          <a:latin typeface="Cambria Math" panose="02040503050406030204" pitchFamily="18" charset="0"/>
                        </a:rPr>
                        <m:t>,</m:t>
                      </m:r>
                    </m:oMath>
                  </m:oMathPara>
                </a14:m>
                <a:endParaRPr lang="en-US" dirty="0"/>
              </a:p>
              <a:p>
                <a:pPr marL="0" indent="0">
                  <a:buNone/>
                </a:pPr>
                <a:endParaRPr lang="en-US" dirty="0"/>
              </a:p>
              <a:p>
                <a:r>
                  <a:rPr lang="en-US" dirty="0"/>
                  <a:t>where the LRO treats the input relation(s) as cells, rows, columns, or tables according to </a:t>
                </a:r>
                <a14:m>
                  <m:oMath xmlns:m="http://schemas.openxmlformats.org/officeDocument/2006/math">
                    <m:r>
                      <a:rPr lang="en-US" i="1" dirty="0" smtClean="0">
                        <a:latin typeface="Cambria Math" panose="02040503050406030204" pitchFamily="18" charset="0"/>
                      </a:rPr>
                      <m:t>𝑔</m:t>
                    </m:r>
                  </m:oMath>
                </a14:m>
                <a:r>
                  <a:rPr lang="en-US" dirty="0"/>
                  <a:t>, </a:t>
                </a:r>
                <a:r>
                  <a:rPr lang="en-US" dirty="0">
                    <a:solidFill>
                      <a:srgbClr val="C00000"/>
                    </a:solidFill>
                  </a:rPr>
                  <a:t>invokes an LLM</a:t>
                </a:r>
                <a:r>
                  <a:rPr lang="en-US" dirty="0"/>
                  <a:t> to transform the input according to </a:t>
                </a:r>
                <a14:m>
                  <m:oMath xmlns:m="http://schemas.openxmlformats.org/officeDocument/2006/math">
                    <m:r>
                      <a:rPr lang="en-US" i="1" dirty="0" smtClean="0">
                        <a:latin typeface="Cambria Math" panose="02040503050406030204" pitchFamily="18" charset="0"/>
                      </a:rPr>
                      <m:t>𝑙</m:t>
                    </m:r>
                  </m:oMath>
                </a14:m>
                <a:r>
                  <a:rPr lang="en-US" dirty="0"/>
                  <a:t>, and materializes the result as a new relation </a:t>
                </a:r>
                <a14:m>
                  <m:oMath xmlns:m="http://schemas.openxmlformats.org/officeDocument/2006/math">
                    <m:sSup>
                      <m:sSupPr>
                        <m:ctrlPr>
                          <a:rPr lang="en-US" i="1" dirty="0" smtClean="0">
                            <a:latin typeface="Cambria Math" panose="02040503050406030204" pitchFamily="18" charset="0"/>
                          </a:rPr>
                        </m:ctrlPr>
                      </m:sSupPr>
                      <m:e>
                        <m:r>
                          <a:rPr lang="en-US" i="1" dirty="0" smtClean="0">
                            <a:latin typeface="Cambria Math" panose="02040503050406030204" pitchFamily="18" charset="0"/>
                          </a:rPr>
                          <m:t>𝑅</m:t>
                        </m:r>
                      </m:e>
                      <m:sup>
                        <m:r>
                          <a:rPr lang="en-US" b="0" i="0" dirty="0" smtClean="0">
                            <a:latin typeface="Cambria Math" panose="02040503050406030204" pitchFamily="18" charset="0"/>
                          </a:rPr>
                          <m:t>′</m:t>
                        </m:r>
                      </m:sup>
                    </m:sSup>
                  </m:oMath>
                </a14:m>
                <a:r>
                  <a:rPr lang="en-US" dirty="0"/>
                  <a:t>.</a:t>
                </a:r>
                <a:endParaRPr lang="en-CN" dirty="0"/>
              </a:p>
            </p:txBody>
          </p:sp>
        </mc:Choice>
        <mc:Fallback xmlns="">
          <p:sp>
            <p:nvSpPr>
              <p:cNvPr id="3" name="Content Placeholder 2">
                <a:extLst>
                  <a:ext uri="{FF2B5EF4-FFF2-40B4-BE49-F238E27FC236}">
                    <a16:creationId xmlns:a16="http://schemas.microsoft.com/office/drawing/2014/main" id="{0C6DF637-75D9-30AD-0AF2-9E4900725FC1}"/>
                  </a:ext>
                </a:extLst>
              </p:cNvPr>
              <p:cNvSpPr>
                <a:spLocks noGrp="1" noRot="1" noChangeAspect="1" noMove="1" noResize="1" noEditPoints="1" noAdjustHandles="1" noChangeArrowheads="1" noChangeShapeType="1" noTextEdit="1"/>
              </p:cNvSpPr>
              <p:nvPr>
                <p:ph idx="1"/>
              </p:nvPr>
            </p:nvSpPr>
            <p:spPr>
              <a:xfrm>
                <a:off x="455999" y="1440001"/>
                <a:ext cx="11490195" cy="4916351"/>
              </a:xfrm>
              <a:blipFill>
                <a:blip r:embed="rId3"/>
                <a:stretch>
                  <a:fillRect l="-552" t="-258" r="-884"/>
                </a:stretch>
              </a:blipFill>
            </p:spPr>
            <p:txBody>
              <a:bodyPr/>
              <a:lstStyle/>
              <a:p>
                <a:r>
                  <a:rPr lang="en-CN">
                    <a:noFill/>
                  </a:rPr>
                  <a:t> </a:t>
                </a:r>
              </a:p>
            </p:txBody>
          </p:sp>
        </mc:Fallback>
      </mc:AlternateContent>
      <p:sp>
        <p:nvSpPr>
          <p:cNvPr id="4" name="Slide Number Placeholder 3">
            <a:extLst>
              <a:ext uri="{FF2B5EF4-FFF2-40B4-BE49-F238E27FC236}">
                <a16:creationId xmlns:a16="http://schemas.microsoft.com/office/drawing/2014/main" id="{E46BA671-0DA4-7823-6551-BE20100A79D7}"/>
              </a:ext>
            </a:extLst>
          </p:cNvPr>
          <p:cNvSpPr>
            <a:spLocks noGrp="1"/>
          </p:cNvSpPr>
          <p:nvPr>
            <p:ph type="sldNum" sz="quarter" idx="12"/>
          </p:nvPr>
        </p:nvSpPr>
        <p:spPr/>
        <p:txBody>
          <a:bodyPr/>
          <a:lstStyle/>
          <a:p>
            <a:fld id="{BCFAA6ED-95C3-9546-BFD5-25AB245E25B8}" type="slidenum">
              <a:rPr lang="en-CN" smtClean="0"/>
              <a:t>22</a:t>
            </a:fld>
            <a:endParaRPr lang="en-CN" dirty="0"/>
          </a:p>
        </p:txBody>
      </p:sp>
    </p:spTree>
    <p:extLst>
      <p:ext uri="{BB962C8B-B14F-4D97-AF65-F5344CB8AC3E}">
        <p14:creationId xmlns:p14="http://schemas.microsoft.com/office/powerpoint/2010/main" val="504612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3B129-4FED-F4EC-8F9C-6EA7D5F2D9AA}"/>
              </a:ext>
            </a:extLst>
          </p:cNvPr>
          <p:cNvSpPr>
            <a:spLocks noGrp="1"/>
          </p:cNvSpPr>
          <p:nvPr>
            <p:ph type="title"/>
          </p:nvPr>
        </p:nvSpPr>
        <p:spPr/>
        <p:txBody>
          <a:bodyPr/>
          <a:lstStyle/>
          <a:p>
            <a:r>
              <a:rPr lang="en-CN" dirty="0"/>
              <a:t>What LROs Are: A Brief Definition</a:t>
            </a:r>
          </a:p>
        </p:txBody>
      </p:sp>
      <p:sp>
        <p:nvSpPr>
          <p:cNvPr id="3" name="Content Placeholder 2">
            <a:extLst>
              <a:ext uri="{FF2B5EF4-FFF2-40B4-BE49-F238E27FC236}">
                <a16:creationId xmlns:a16="http://schemas.microsoft.com/office/drawing/2014/main" id="{859EBBC3-F438-A292-E52C-FB29C37BDFEF}"/>
              </a:ext>
            </a:extLst>
          </p:cNvPr>
          <p:cNvSpPr>
            <a:spLocks noGrp="1"/>
          </p:cNvSpPr>
          <p:nvPr>
            <p:ph idx="1"/>
          </p:nvPr>
        </p:nvSpPr>
        <p:spPr>
          <a:xfrm>
            <a:off x="455999" y="1440001"/>
            <a:ext cx="11279999" cy="2247096"/>
          </a:xfrm>
        </p:spPr>
        <p:txBody>
          <a:bodyPr/>
          <a:lstStyle/>
          <a:p>
            <a:r>
              <a:rPr kumimoji="1" lang="en-US" altLang="zh-CN" dirty="0"/>
              <a:t>Database operators that</a:t>
            </a:r>
          </a:p>
          <a:p>
            <a:pPr lvl="1"/>
            <a:r>
              <a:rPr lang="en-US" altLang="zh-CN" sz="1800" dirty="0"/>
              <a:t>operate over relational data </a:t>
            </a:r>
          </a:p>
          <a:p>
            <a:pPr lvl="1"/>
            <a:r>
              <a:rPr lang="en-US" altLang="zh-CN" sz="1800" dirty="0"/>
              <a:t>take a natural-language requirement</a:t>
            </a:r>
          </a:p>
          <a:p>
            <a:endParaRPr lang="en-CN" dirty="0"/>
          </a:p>
        </p:txBody>
      </p:sp>
      <p:sp>
        <p:nvSpPr>
          <p:cNvPr id="4" name="Slide Number Placeholder 3">
            <a:extLst>
              <a:ext uri="{FF2B5EF4-FFF2-40B4-BE49-F238E27FC236}">
                <a16:creationId xmlns:a16="http://schemas.microsoft.com/office/drawing/2014/main" id="{9D1D1DC7-D978-9213-1C4C-E51AC5D27A35}"/>
              </a:ext>
            </a:extLst>
          </p:cNvPr>
          <p:cNvSpPr>
            <a:spLocks noGrp="1"/>
          </p:cNvSpPr>
          <p:nvPr>
            <p:ph type="sldNum" sz="quarter" idx="12"/>
          </p:nvPr>
        </p:nvSpPr>
        <p:spPr/>
        <p:txBody>
          <a:bodyPr/>
          <a:lstStyle/>
          <a:p>
            <a:fld id="{BCFAA6ED-95C3-9546-BFD5-25AB245E25B8}" type="slidenum">
              <a:rPr lang="en-CN" smtClean="0"/>
              <a:t>23</a:t>
            </a:fld>
            <a:endParaRPr lang="en-CN"/>
          </a:p>
        </p:txBody>
      </p:sp>
      <p:graphicFrame>
        <p:nvGraphicFramePr>
          <p:cNvPr id="12" name="Table 11">
            <a:extLst>
              <a:ext uri="{FF2B5EF4-FFF2-40B4-BE49-F238E27FC236}">
                <a16:creationId xmlns:a16="http://schemas.microsoft.com/office/drawing/2014/main" id="{77C93FBC-5A31-1504-092B-4602876C3DE9}"/>
              </a:ext>
            </a:extLst>
          </p:cNvPr>
          <p:cNvGraphicFramePr>
            <a:graphicFrameLocks noGrp="1"/>
          </p:cNvGraphicFramePr>
          <p:nvPr>
            <p:extLst>
              <p:ext uri="{D42A27DB-BD31-4B8C-83A1-F6EECF244321}">
                <p14:modId xmlns:p14="http://schemas.microsoft.com/office/powerpoint/2010/main" val="3801069945"/>
              </p:ext>
            </p:extLst>
          </p:nvPr>
        </p:nvGraphicFramePr>
        <p:xfrm>
          <a:off x="894736" y="3476083"/>
          <a:ext cx="3977640" cy="2978274"/>
        </p:xfrm>
        <a:graphic>
          <a:graphicData uri="http://schemas.openxmlformats.org/drawingml/2006/table">
            <a:tbl>
              <a:tblPr firstRow="1" bandRow="1">
                <a:tableStyleId>{7DF18680-E054-41AD-8BC1-D1AEF772440D}</a:tableStyleId>
              </a:tblPr>
              <a:tblGrid>
                <a:gridCol w="863524">
                  <a:extLst>
                    <a:ext uri="{9D8B030D-6E8A-4147-A177-3AD203B41FA5}">
                      <a16:colId xmlns:a16="http://schemas.microsoft.com/office/drawing/2014/main" val="119753306"/>
                    </a:ext>
                  </a:extLst>
                </a:gridCol>
                <a:gridCol w="1221151">
                  <a:extLst>
                    <a:ext uri="{9D8B030D-6E8A-4147-A177-3AD203B41FA5}">
                      <a16:colId xmlns:a16="http://schemas.microsoft.com/office/drawing/2014/main" val="4276630759"/>
                    </a:ext>
                  </a:extLst>
                </a:gridCol>
                <a:gridCol w="1892965">
                  <a:extLst>
                    <a:ext uri="{9D8B030D-6E8A-4147-A177-3AD203B41FA5}">
                      <a16:colId xmlns:a16="http://schemas.microsoft.com/office/drawing/2014/main" val="2096458579"/>
                    </a:ext>
                  </a:extLst>
                </a:gridCol>
              </a:tblGrid>
              <a:tr h="433344">
                <a:tc>
                  <a:txBody>
                    <a:bodyPr/>
                    <a:lstStyle/>
                    <a:p>
                      <a:pPr algn="l" fontAlgn="ctr">
                        <a:buNone/>
                      </a:pPr>
                      <a:r>
                        <a:rPr lang="en-US" sz="1400" b="1" dirty="0">
                          <a:solidFill>
                            <a:srgbClr val="FFFFFF"/>
                          </a:solidFill>
                          <a:effectLst/>
                          <a:latin typeface="Helvetica" pitchFamily="2" charset="0"/>
                        </a:rPr>
                        <a:t>Name</a:t>
                      </a:r>
                    </a:p>
                  </a:txBody>
                  <a:tcPr marL="130144" marR="130144" marT="104115" marB="104115" anchor="ctr">
                    <a:solidFill>
                      <a:srgbClr val="1F3E6E"/>
                    </a:solidFill>
                  </a:tcPr>
                </a:tc>
                <a:tc>
                  <a:txBody>
                    <a:bodyPr/>
                    <a:lstStyle/>
                    <a:p>
                      <a:pPr algn="l" fontAlgn="ctr">
                        <a:buNone/>
                      </a:pPr>
                      <a:r>
                        <a:rPr lang="en-US" sz="1400" b="1" dirty="0">
                          <a:solidFill>
                            <a:srgbClr val="FFFFFF"/>
                          </a:solidFill>
                          <a:effectLst/>
                          <a:latin typeface="Helvetica" pitchFamily="2" charset="0"/>
                        </a:rPr>
                        <a:t>Location</a:t>
                      </a:r>
                    </a:p>
                  </a:txBody>
                  <a:tcPr marL="130144" marR="130144" marT="104115" marB="104115" anchor="ctr">
                    <a:solidFill>
                      <a:srgbClr val="1F3E6E"/>
                    </a:solidFill>
                  </a:tcPr>
                </a:tc>
                <a:tc>
                  <a:txBody>
                    <a:bodyPr/>
                    <a:lstStyle/>
                    <a:p>
                      <a:pPr algn="l" fontAlgn="ctr">
                        <a:buNone/>
                      </a:pPr>
                      <a:r>
                        <a:rPr lang="en-US" sz="1400" b="1" dirty="0">
                          <a:solidFill>
                            <a:srgbClr val="FFFFFF"/>
                          </a:solidFill>
                          <a:effectLst/>
                          <a:latin typeface="Helvetica" pitchFamily="2" charset="0"/>
                        </a:rPr>
                        <a:t>Description</a:t>
                      </a:r>
                    </a:p>
                  </a:txBody>
                  <a:tcPr marL="130144" marR="130144" marT="104115" marB="104115" anchor="ctr">
                    <a:solidFill>
                      <a:srgbClr val="1F3E6E"/>
                    </a:solidFill>
                  </a:tcPr>
                </a:tc>
                <a:extLst>
                  <a:ext uri="{0D108BD9-81ED-4DB2-BD59-A6C34878D82A}">
                    <a16:rowId xmlns:a16="http://schemas.microsoft.com/office/drawing/2014/main" val="4268924618"/>
                  </a:ext>
                </a:extLst>
              </a:tr>
              <a:tr h="563321">
                <a:tc>
                  <a:txBody>
                    <a:bodyPr/>
                    <a:lstStyle/>
                    <a:p>
                      <a:pPr algn="l" fontAlgn="ctr">
                        <a:buNone/>
                      </a:pPr>
                      <a:r>
                        <a:rPr lang="en-US" sz="1400" dirty="0">
                          <a:solidFill>
                            <a:srgbClr val="262626"/>
                          </a:solidFill>
                          <a:effectLst/>
                          <a:latin typeface="Helvetica" pitchFamily="2" charset="0"/>
                        </a:rPr>
                        <a:t>Alley Wok</a:t>
                      </a:r>
                    </a:p>
                  </a:txBody>
                  <a:tcPr marL="130144" marR="130144" marT="104115" marB="104115" anchor="ctr">
                    <a:solidFill>
                      <a:srgbClr val="FFFFFF"/>
                    </a:solidFill>
                  </a:tcPr>
                </a:tc>
                <a:tc>
                  <a:txBody>
                    <a:bodyPr/>
                    <a:lstStyle/>
                    <a:p>
                      <a:pPr algn="l" fontAlgn="ctr">
                        <a:buNone/>
                      </a:pPr>
                      <a:r>
                        <a:rPr lang="en-US" sz="1400" dirty="0">
                          <a:solidFill>
                            <a:srgbClr val="262626"/>
                          </a:solidFill>
                          <a:effectLst/>
                          <a:latin typeface="Helvetica" pitchFamily="2" charset="0"/>
                        </a:rPr>
                        <a:t>10 Market St, Long Beach, CA</a:t>
                      </a:r>
                    </a:p>
                  </a:txBody>
                  <a:tcPr marL="130144" marR="130144" marT="104115" marB="104115" anchor="ctr">
                    <a:solidFill>
                      <a:srgbClr val="FFFFFF"/>
                    </a:solidFill>
                  </a:tcPr>
                </a:tc>
                <a:tc>
                  <a:txBody>
                    <a:bodyPr/>
                    <a:lstStyle/>
                    <a:p>
                      <a:pPr algn="l" fontAlgn="ctr">
                        <a:buNone/>
                      </a:pPr>
                      <a:r>
                        <a:rPr lang="en-US" sz="1400" dirty="0">
                          <a:solidFill>
                            <a:srgbClr val="262626"/>
                          </a:solidFill>
                          <a:effectLst/>
                          <a:latin typeface="Helvetica" pitchFamily="2" charset="0"/>
                        </a:rPr>
                        <a:t>A cozy home-style Chinese eatery with light seasoning.</a:t>
                      </a:r>
                    </a:p>
                  </a:txBody>
                  <a:tcPr marL="130144" marR="130144" marT="104115" marB="104115" anchor="ctr">
                    <a:solidFill>
                      <a:srgbClr val="FFFFFF"/>
                    </a:solidFill>
                  </a:tcPr>
                </a:tc>
                <a:extLst>
                  <a:ext uri="{0D108BD9-81ED-4DB2-BD59-A6C34878D82A}">
                    <a16:rowId xmlns:a16="http://schemas.microsoft.com/office/drawing/2014/main" val="2538850919"/>
                  </a:ext>
                </a:extLst>
              </a:tr>
              <a:tr h="563321">
                <a:tc>
                  <a:txBody>
                    <a:bodyPr/>
                    <a:lstStyle/>
                    <a:p>
                      <a:pPr algn="l" fontAlgn="ctr">
                        <a:buNone/>
                      </a:pPr>
                      <a:r>
                        <a:rPr lang="en-US" sz="1400" dirty="0">
                          <a:solidFill>
                            <a:srgbClr val="262626"/>
                          </a:solidFill>
                          <a:effectLst/>
                          <a:latin typeface="Helvetica" pitchFamily="2" charset="0"/>
                        </a:rPr>
                        <a:t>Harbor Bar</a:t>
                      </a:r>
                    </a:p>
                  </a:txBody>
                  <a:tcPr marL="130144" marR="130144" marT="104115" marB="104115" anchor="ctr">
                    <a:solidFill>
                      <a:srgbClr val="EEF3FA"/>
                    </a:solidFill>
                  </a:tcPr>
                </a:tc>
                <a:tc>
                  <a:txBody>
                    <a:bodyPr/>
                    <a:lstStyle/>
                    <a:p>
                      <a:pPr algn="l" fontAlgn="ctr">
                        <a:buNone/>
                      </a:pPr>
                      <a:r>
                        <a:rPr lang="en-US" sz="1400" dirty="0">
                          <a:solidFill>
                            <a:srgbClr val="262626"/>
                          </a:solidFill>
                          <a:effectLst/>
                          <a:latin typeface="Helvetica" pitchFamily="2" charset="0"/>
                        </a:rPr>
                        <a:t>Oakland, California, 200 E</a:t>
                      </a:r>
                    </a:p>
                  </a:txBody>
                  <a:tcPr marL="130144" marR="130144" marT="104115" marB="104115" anchor="ctr">
                    <a:solidFill>
                      <a:srgbClr val="EEF3FA"/>
                    </a:solidFill>
                  </a:tcPr>
                </a:tc>
                <a:tc>
                  <a:txBody>
                    <a:bodyPr/>
                    <a:lstStyle/>
                    <a:p>
                      <a:pPr algn="l" fontAlgn="ctr">
                        <a:buNone/>
                      </a:pPr>
                      <a:r>
                        <a:rPr lang="en-US" sz="1400" dirty="0">
                          <a:solidFill>
                            <a:srgbClr val="262626"/>
                          </a:solidFill>
                          <a:effectLst/>
                          <a:latin typeface="Helvetica" pitchFamily="2" charset="0"/>
                        </a:rPr>
                        <a:t>A bar serving local catches and simple preparations.</a:t>
                      </a:r>
                    </a:p>
                  </a:txBody>
                  <a:tcPr marL="130144" marR="130144" marT="104115" marB="104115" anchor="ctr">
                    <a:solidFill>
                      <a:srgbClr val="EEF3FA"/>
                    </a:solidFill>
                  </a:tcPr>
                </a:tc>
                <a:extLst>
                  <a:ext uri="{0D108BD9-81ED-4DB2-BD59-A6C34878D82A}">
                    <a16:rowId xmlns:a16="http://schemas.microsoft.com/office/drawing/2014/main" val="975518686"/>
                  </a:ext>
                </a:extLst>
              </a:tr>
              <a:tr h="563321">
                <a:tc>
                  <a:txBody>
                    <a:bodyPr/>
                    <a:lstStyle/>
                    <a:p>
                      <a:pPr algn="l" fontAlgn="ctr">
                        <a:buNone/>
                      </a:pPr>
                      <a:r>
                        <a:rPr lang="en-US" sz="1400" dirty="0">
                          <a:solidFill>
                            <a:srgbClr val="262626"/>
                          </a:solidFill>
                          <a:effectLst/>
                          <a:latin typeface="Helvetica" pitchFamily="2" charset="0"/>
                        </a:rPr>
                        <a:t>Casa Oliva</a:t>
                      </a:r>
                    </a:p>
                  </a:txBody>
                  <a:tcPr marL="130144" marR="130144" marT="104115" marB="104115" anchor="ctr">
                    <a:solidFill>
                      <a:srgbClr val="FFFFFF"/>
                    </a:solidFill>
                  </a:tcPr>
                </a:tc>
                <a:tc>
                  <a:txBody>
                    <a:bodyPr/>
                    <a:lstStyle/>
                    <a:p>
                      <a:pPr algn="l" fontAlgn="ctr">
                        <a:buNone/>
                      </a:pPr>
                      <a:r>
                        <a:rPr lang="en-US" sz="1400" dirty="0">
                          <a:solidFill>
                            <a:srgbClr val="262626"/>
                          </a:solidFill>
                          <a:effectLst/>
                          <a:latin typeface="Helvetica" pitchFamily="2" charset="0"/>
                        </a:rPr>
                        <a:t>45 Hanover St -- Boston</a:t>
                      </a:r>
                    </a:p>
                  </a:txBody>
                  <a:tcPr marL="130144" marR="130144" marT="104115" marB="104115" anchor="ctr">
                    <a:solidFill>
                      <a:srgbClr val="FFFFFF"/>
                    </a:solidFill>
                  </a:tcPr>
                </a:tc>
                <a:tc>
                  <a:txBody>
                    <a:bodyPr/>
                    <a:lstStyle/>
                    <a:p>
                      <a:pPr algn="l" fontAlgn="ctr">
                        <a:buNone/>
                      </a:pPr>
                      <a:r>
                        <a:rPr lang="en-US" sz="1400" dirty="0">
                          <a:solidFill>
                            <a:srgbClr val="262626"/>
                          </a:solidFill>
                          <a:effectLst/>
                          <a:latin typeface="Helvetica" pitchFamily="2" charset="0"/>
                        </a:rPr>
                        <a:t>An Italian eatery serving classic comfort dishes.</a:t>
                      </a:r>
                    </a:p>
                  </a:txBody>
                  <a:tcPr marL="130144" marR="130144" marT="104115" marB="104115" anchor="ctr">
                    <a:solidFill>
                      <a:srgbClr val="FFFFFF"/>
                    </a:solidFill>
                  </a:tcPr>
                </a:tc>
                <a:extLst>
                  <a:ext uri="{0D108BD9-81ED-4DB2-BD59-A6C34878D82A}">
                    <a16:rowId xmlns:a16="http://schemas.microsoft.com/office/drawing/2014/main" val="3503794731"/>
                  </a:ext>
                </a:extLst>
              </a:tr>
            </a:tbl>
          </a:graphicData>
        </a:graphic>
      </p:graphicFrame>
      <p:sp>
        <p:nvSpPr>
          <p:cNvPr id="13" name="TextBox 12">
            <a:extLst>
              <a:ext uri="{FF2B5EF4-FFF2-40B4-BE49-F238E27FC236}">
                <a16:creationId xmlns:a16="http://schemas.microsoft.com/office/drawing/2014/main" id="{64FB2083-03B3-C5A0-99D6-7BF5D0A624A6}"/>
              </a:ext>
            </a:extLst>
          </p:cNvPr>
          <p:cNvSpPr txBox="1"/>
          <p:nvPr/>
        </p:nvSpPr>
        <p:spPr>
          <a:xfrm>
            <a:off x="5311113" y="5490647"/>
            <a:ext cx="6424885" cy="646331"/>
          </a:xfrm>
          <a:prstGeom prst="rect">
            <a:avLst/>
          </a:prstGeom>
          <a:noFill/>
        </p:spPr>
        <p:txBody>
          <a:bodyPr wrap="square">
            <a:spAutoFit/>
          </a:bodyPr>
          <a:lstStyle/>
          <a:p>
            <a:pPr>
              <a:buNone/>
            </a:pPr>
            <a:r>
              <a:rPr lang="en-US" dirty="0">
                <a:solidFill>
                  <a:srgbClr val="002060"/>
                </a:solidFill>
              </a:rPr>
              <a:t>LROs are often integrated into SQL-based database systems or </a:t>
            </a:r>
            <a:r>
              <a:rPr lang="en-US" dirty="0" err="1">
                <a:solidFill>
                  <a:srgbClr val="002060"/>
                </a:solidFill>
              </a:rPr>
              <a:t>DataFrame</a:t>
            </a:r>
            <a:r>
              <a:rPr lang="en-US" dirty="0">
                <a:solidFill>
                  <a:srgbClr val="002060"/>
                </a:solidFill>
              </a:rPr>
              <a:t> frameworks such as pandas.</a:t>
            </a:r>
          </a:p>
        </p:txBody>
      </p:sp>
      <p:sp>
        <p:nvSpPr>
          <p:cNvPr id="16" name="TextBox 15">
            <a:extLst>
              <a:ext uri="{FF2B5EF4-FFF2-40B4-BE49-F238E27FC236}">
                <a16:creationId xmlns:a16="http://schemas.microsoft.com/office/drawing/2014/main" id="{AF532FF4-5F51-4B0F-C2AB-5B0DB71723D5}"/>
              </a:ext>
            </a:extLst>
          </p:cNvPr>
          <p:cNvSpPr txBox="1"/>
          <p:nvPr/>
        </p:nvSpPr>
        <p:spPr>
          <a:xfrm>
            <a:off x="894736" y="3203455"/>
            <a:ext cx="3977641" cy="324000"/>
          </a:xfrm>
          <a:prstGeom prst="rect">
            <a:avLst/>
          </a:prstGeom>
          <a:noFill/>
        </p:spPr>
        <p:txBody>
          <a:bodyPr wrap="square" rtlCol="0">
            <a:spAutoFit/>
          </a:bodyPr>
          <a:lstStyle/>
          <a:p>
            <a:pPr algn="ctr"/>
            <a:r>
              <a:rPr lang="en-US" sz="1400" b="1" dirty="0">
                <a:solidFill>
                  <a:prstClr val="black"/>
                </a:solidFill>
                <a:latin typeface="Helvetica" pitchFamily="2" charset="0"/>
              </a:rPr>
              <a:t>An example table of Restaurants from Yelp</a:t>
            </a:r>
            <a:endParaRPr lang="en-CN" sz="1400" i="1" dirty="0">
              <a:solidFill>
                <a:prstClr val="black"/>
              </a:solidFill>
              <a:latin typeface="Helvetica" pitchFamily="2" charset="0"/>
            </a:endParaRPr>
          </a:p>
        </p:txBody>
      </p:sp>
      <p:sp>
        <p:nvSpPr>
          <p:cNvPr id="17" name="Rounded Rectangle 16">
            <a:extLst>
              <a:ext uri="{FF2B5EF4-FFF2-40B4-BE49-F238E27FC236}">
                <a16:creationId xmlns:a16="http://schemas.microsoft.com/office/drawing/2014/main" id="{4AB39BF1-0FDC-E4D1-2099-C2C850BF4AF1}"/>
              </a:ext>
            </a:extLst>
          </p:cNvPr>
          <p:cNvSpPr/>
          <p:nvPr/>
        </p:nvSpPr>
        <p:spPr>
          <a:xfrm>
            <a:off x="6212813" y="3638537"/>
            <a:ext cx="4568344" cy="1430594"/>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N" dirty="0">
                <a:solidFill>
                  <a:schemeClr val="tx1"/>
                </a:solidFill>
                <a:latin typeface="+mj-lt"/>
              </a:rPr>
              <a:t>SELECT * FROM restaurants</a:t>
            </a:r>
          </a:p>
          <a:p>
            <a:r>
              <a:rPr lang="en-CN" dirty="0">
                <a:solidFill>
                  <a:schemeClr val="tx1"/>
                </a:solidFill>
                <a:latin typeface="+mj-lt"/>
              </a:rPr>
              <a:t>WHERE </a:t>
            </a:r>
            <a:r>
              <a:rPr lang="en-US" dirty="0">
                <a:solidFill>
                  <a:srgbClr val="FF0000"/>
                </a:solidFill>
                <a:latin typeface="+mj-lt"/>
                <a:cs typeface="Consolas" panose="020B0609020204030204" pitchFamily="49" charset="0"/>
              </a:rPr>
              <a:t>LLM_FILTER(restaurants, ‘row’, ‘It is in Bay Area.’)</a:t>
            </a:r>
            <a:endParaRPr lang="en-CN" dirty="0">
              <a:solidFill>
                <a:srgbClr val="FF0000"/>
              </a:solidFill>
              <a:latin typeface="+mj-lt"/>
              <a:cs typeface="Consolas" panose="020B0609020204030204" pitchFamily="49" charset="0"/>
            </a:endParaRPr>
          </a:p>
        </p:txBody>
      </p:sp>
      <p:sp>
        <p:nvSpPr>
          <p:cNvPr id="18" name="TextBox 17">
            <a:extLst>
              <a:ext uri="{FF2B5EF4-FFF2-40B4-BE49-F238E27FC236}">
                <a16:creationId xmlns:a16="http://schemas.microsoft.com/office/drawing/2014/main" id="{B843E6AC-90E3-1DE9-518B-26251114B0FF}"/>
              </a:ext>
            </a:extLst>
          </p:cNvPr>
          <p:cNvSpPr txBox="1"/>
          <p:nvPr/>
        </p:nvSpPr>
        <p:spPr>
          <a:xfrm>
            <a:off x="6212813" y="3255274"/>
            <a:ext cx="4201870" cy="369332"/>
          </a:xfrm>
          <a:prstGeom prst="rect">
            <a:avLst/>
          </a:prstGeom>
          <a:noFill/>
        </p:spPr>
        <p:txBody>
          <a:bodyPr wrap="square">
            <a:spAutoFit/>
          </a:bodyPr>
          <a:lstStyle/>
          <a:p>
            <a:pPr>
              <a:defRPr/>
            </a:pPr>
            <a:r>
              <a:rPr kumimoji="0" lang="en-US" b="1" u="none" strike="noStrike" kern="1200" cap="none" spc="0" normalizeH="0" baseline="0" noProof="0" dirty="0">
                <a:ln>
                  <a:noFill/>
                </a:ln>
                <a:effectLst/>
                <a:uLnTx/>
                <a:uFillTx/>
                <a:latin typeface="Helvetica" pitchFamily="2" charset="0"/>
                <a:ea typeface="+mn-ea"/>
                <a:cs typeface="+mn-cs"/>
              </a:rPr>
              <a:t>Task:</a:t>
            </a:r>
            <a:r>
              <a:rPr lang="en-US" b="1" dirty="0">
                <a:latin typeface="Helvetica" pitchFamily="2" charset="0"/>
              </a:rPr>
              <a:t> </a:t>
            </a:r>
            <a:r>
              <a:rPr lang="en-US" i="1" dirty="0">
                <a:solidFill>
                  <a:prstClr val="black"/>
                </a:solidFill>
                <a:latin typeface="Helvetica" pitchFamily="2" charset="0"/>
              </a:rPr>
              <a:t>Filter restaurants in Bay Area.</a:t>
            </a:r>
            <a:endParaRPr kumimoji="0" lang="en-US" b="0" i="1"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6" name="文本框 5">
            <a:extLst>
              <a:ext uri="{FF2B5EF4-FFF2-40B4-BE49-F238E27FC236}">
                <a16:creationId xmlns:a16="http://schemas.microsoft.com/office/drawing/2014/main" id="{BF7BB953-88EA-F77D-F417-10C988B9740E}"/>
              </a:ext>
            </a:extLst>
          </p:cNvPr>
          <p:cNvSpPr txBox="1"/>
          <p:nvPr/>
        </p:nvSpPr>
        <p:spPr>
          <a:xfrm>
            <a:off x="5460708" y="1860727"/>
            <a:ext cx="6096000" cy="773160"/>
          </a:xfrm>
          <a:prstGeom prst="rect">
            <a:avLst/>
          </a:prstGeom>
          <a:noFill/>
        </p:spPr>
        <p:txBody>
          <a:bodyPr wrap="square">
            <a:spAutoFit/>
          </a:bodyPr>
          <a:lstStyle/>
          <a:p>
            <a:pPr marL="720000" marR="0" lvl="1" indent="-360000" algn="l" defTabSz="685800" rtl="0" eaLnBrk="1" fontAlgn="auto" latinLnBrk="0" hangingPunct="1">
              <a:lnSpc>
                <a:spcPct val="120000"/>
              </a:lnSpc>
              <a:spcBef>
                <a:spcPts val="375"/>
              </a:spcBef>
              <a:spcAft>
                <a:spcPts val="0"/>
              </a:spcAft>
              <a:buClrTx/>
              <a:buSzTx/>
              <a:buFont typeface="Wingdings" pitchFamily="2" charset="2"/>
              <a:buChar char="p"/>
              <a:tabLst/>
              <a:defRPr/>
            </a:pPr>
            <a:r>
              <a:rPr kumimoji="1" lang="en-US" altLang="zh-CN" sz="1800" b="0" i="0" u="none" strike="noStrike" kern="1200" cap="none" spc="0" normalizeH="0" baseline="0" noProof="0" dirty="0">
                <a:ln>
                  <a:noFill/>
                </a:ln>
                <a:solidFill>
                  <a:srgbClr val="002060"/>
                </a:solidFill>
                <a:effectLst/>
                <a:uLnTx/>
                <a:uFillTx/>
                <a:latin typeface="Verdana" panose="020B0604030504040204"/>
                <a:ea typeface="微软雅黑" panose="020B0503020204020204" pitchFamily="34" charset="-122"/>
                <a:cs typeface="+mn-cs"/>
              </a:rPr>
              <a:t>invoke LLMs during operator execution</a:t>
            </a:r>
            <a:endParaRPr kumimoji="0" lang="en-US" altLang="zh-CN" sz="1800" b="0" i="0" u="none" strike="noStrike" kern="1200" cap="none" spc="0" normalizeH="0" baseline="0" noProof="0" dirty="0">
              <a:ln>
                <a:noFill/>
              </a:ln>
              <a:solidFill>
                <a:srgbClr val="002060"/>
              </a:solidFill>
              <a:effectLst/>
              <a:uLnTx/>
              <a:uFillTx/>
              <a:latin typeface="Verdana" panose="020B0604030504040204"/>
              <a:ea typeface="微软雅黑" panose="020B0503020204020204" pitchFamily="34" charset="-122"/>
              <a:cs typeface="+mn-cs"/>
            </a:endParaRPr>
          </a:p>
          <a:p>
            <a:pPr marL="720000" marR="0" lvl="1" indent="-360000" algn="l" defTabSz="685800" rtl="0" eaLnBrk="1" fontAlgn="auto" latinLnBrk="0" hangingPunct="1">
              <a:lnSpc>
                <a:spcPct val="120000"/>
              </a:lnSpc>
              <a:spcBef>
                <a:spcPts val="375"/>
              </a:spcBef>
              <a:spcAft>
                <a:spcPts val="0"/>
              </a:spcAft>
              <a:buClrTx/>
              <a:buSzTx/>
              <a:buFont typeface="Wingdings" pitchFamily="2" charset="2"/>
              <a:buChar char="p"/>
              <a:tabLst/>
              <a:defRPr/>
            </a:pPr>
            <a:r>
              <a:rPr kumimoji="1" lang="en-US" altLang="zh-CN" sz="1800" b="0" i="0" u="none" strike="noStrike" kern="1200" cap="none" spc="0" normalizeH="0" baseline="0" noProof="0" dirty="0">
                <a:ln>
                  <a:noFill/>
                </a:ln>
                <a:solidFill>
                  <a:srgbClr val="002060"/>
                </a:solidFill>
                <a:effectLst/>
                <a:uLnTx/>
                <a:uFillTx/>
                <a:latin typeface="Verdana" panose="020B0604030504040204"/>
                <a:ea typeface="微软雅黑" panose="020B0503020204020204" pitchFamily="34" charset="-122"/>
                <a:cs typeface="+mn-cs"/>
              </a:rPr>
              <a:t>produce relational outputs</a:t>
            </a:r>
          </a:p>
        </p:txBody>
      </p:sp>
    </p:spTree>
    <p:extLst>
      <p:ext uri="{BB962C8B-B14F-4D97-AF65-F5344CB8AC3E}">
        <p14:creationId xmlns:p14="http://schemas.microsoft.com/office/powerpoint/2010/main" val="20679038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CE084-7B19-7D62-A1B7-FB24D03393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2814CD-0F9A-6965-1F90-825A2C6B0EFB}"/>
              </a:ext>
            </a:extLst>
          </p:cNvPr>
          <p:cNvSpPr>
            <a:spLocks noGrp="1"/>
          </p:cNvSpPr>
          <p:nvPr>
            <p:ph type="title"/>
          </p:nvPr>
        </p:nvSpPr>
        <p:spPr/>
        <p:txBody>
          <a:bodyPr/>
          <a:lstStyle/>
          <a:p>
            <a:r>
              <a:rPr lang="en-CN" dirty="0"/>
              <a:t>What LROs Are: An Example</a:t>
            </a:r>
          </a:p>
        </p:txBody>
      </p:sp>
      <p:sp>
        <p:nvSpPr>
          <p:cNvPr id="3" name="Content Placeholder 2">
            <a:extLst>
              <a:ext uri="{FF2B5EF4-FFF2-40B4-BE49-F238E27FC236}">
                <a16:creationId xmlns:a16="http://schemas.microsoft.com/office/drawing/2014/main" id="{BD9257E5-B81E-1FCD-CAD4-A52D3707F96B}"/>
              </a:ext>
            </a:extLst>
          </p:cNvPr>
          <p:cNvSpPr>
            <a:spLocks noGrp="1"/>
          </p:cNvSpPr>
          <p:nvPr>
            <p:ph idx="1"/>
          </p:nvPr>
        </p:nvSpPr>
        <p:spPr>
          <a:xfrm>
            <a:off x="455999" y="1440002"/>
            <a:ext cx="11279999" cy="2118209"/>
          </a:xfrm>
        </p:spPr>
        <p:txBody>
          <a:bodyPr>
            <a:normAutofit/>
          </a:bodyPr>
          <a:lstStyle/>
          <a:p>
            <a:r>
              <a:rPr lang="en-US" dirty="0">
                <a:cs typeface="Consolas" panose="020B0609020204030204" pitchFamily="49" charset="0"/>
              </a:rPr>
              <a:t>An LRO </a:t>
            </a:r>
            <a:r>
              <a:rPr lang="en-US" dirty="0">
                <a:latin typeface="Consolas" panose="020B0609020204030204" pitchFamily="49" charset="0"/>
                <a:cs typeface="Consolas" panose="020B0609020204030204" pitchFamily="49" charset="0"/>
              </a:rPr>
              <a:t>LLM_FILTER</a:t>
            </a:r>
            <a:r>
              <a:rPr lang="en-US" dirty="0">
                <a:cs typeface="Consolas" panose="020B0609020204030204" pitchFamily="49" charset="0"/>
              </a:rPr>
              <a:t> </a:t>
            </a:r>
            <a:r>
              <a:rPr lang="en-US" dirty="0"/>
              <a:t>takes as input a relation with restaurant records, performs semantic filtering, and outputs a filtered relation with “Alley Wok” and “</a:t>
            </a:r>
            <a:r>
              <a:rPr lang="en-US" dirty="0">
                <a:latin typeface="Helvetica" pitchFamily="2" charset="0"/>
              </a:rPr>
              <a:t>Harbor Bar</a:t>
            </a:r>
            <a:r>
              <a:rPr lang="en-US" dirty="0"/>
              <a:t>”.</a:t>
            </a:r>
          </a:p>
          <a:p>
            <a:r>
              <a:rPr lang="en-US" dirty="0">
                <a:solidFill>
                  <a:srgbClr val="C00000"/>
                </a:solidFill>
              </a:rPr>
              <a:t>Note that traditional SQL falls short because “which restaurant/row is in Bay Area” requires </a:t>
            </a:r>
            <a:r>
              <a:rPr lang="en-US" b="1" dirty="0">
                <a:solidFill>
                  <a:srgbClr val="C00000"/>
                </a:solidFill>
              </a:rPr>
              <a:t>world knowledge</a:t>
            </a:r>
            <a:r>
              <a:rPr lang="en-US" dirty="0">
                <a:solidFill>
                  <a:srgbClr val="C00000"/>
                </a:solidFill>
              </a:rPr>
              <a:t>.</a:t>
            </a:r>
          </a:p>
        </p:txBody>
      </p:sp>
      <p:sp>
        <p:nvSpPr>
          <p:cNvPr id="4" name="Slide Number Placeholder 3">
            <a:extLst>
              <a:ext uri="{FF2B5EF4-FFF2-40B4-BE49-F238E27FC236}">
                <a16:creationId xmlns:a16="http://schemas.microsoft.com/office/drawing/2014/main" id="{1B5EDC2C-742B-275C-F13C-200754016F8F}"/>
              </a:ext>
            </a:extLst>
          </p:cNvPr>
          <p:cNvSpPr>
            <a:spLocks noGrp="1"/>
          </p:cNvSpPr>
          <p:nvPr>
            <p:ph type="sldNum" sz="quarter" idx="12"/>
          </p:nvPr>
        </p:nvSpPr>
        <p:spPr/>
        <p:txBody>
          <a:bodyPr/>
          <a:lstStyle/>
          <a:p>
            <a:fld id="{BCFAA6ED-95C3-9546-BFD5-25AB245E25B8}" type="slidenum">
              <a:rPr lang="en-CN" smtClean="0"/>
              <a:t>24</a:t>
            </a:fld>
            <a:endParaRPr lang="en-CN"/>
          </a:p>
        </p:txBody>
      </p:sp>
      <p:graphicFrame>
        <p:nvGraphicFramePr>
          <p:cNvPr id="6" name="Table 5">
            <a:extLst>
              <a:ext uri="{FF2B5EF4-FFF2-40B4-BE49-F238E27FC236}">
                <a16:creationId xmlns:a16="http://schemas.microsoft.com/office/drawing/2014/main" id="{85D23BE9-EF78-5900-71EA-B65B3A5F1B05}"/>
              </a:ext>
            </a:extLst>
          </p:cNvPr>
          <p:cNvGraphicFramePr>
            <a:graphicFrameLocks noGrp="1"/>
          </p:cNvGraphicFramePr>
          <p:nvPr>
            <p:extLst>
              <p:ext uri="{D42A27DB-BD31-4B8C-83A1-F6EECF244321}">
                <p14:modId xmlns:p14="http://schemas.microsoft.com/office/powerpoint/2010/main" val="1257916445"/>
              </p:ext>
            </p:extLst>
          </p:nvPr>
        </p:nvGraphicFramePr>
        <p:xfrm>
          <a:off x="54078" y="3581560"/>
          <a:ext cx="3977640" cy="2978274"/>
        </p:xfrm>
        <a:graphic>
          <a:graphicData uri="http://schemas.openxmlformats.org/drawingml/2006/table">
            <a:tbl>
              <a:tblPr firstRow="1" bandRow="1">
                <a:tableStyleId>{7DF18680-E054-41AD-8BC1-D1AEF772440D}</a:tableStyleId>
              </a:tblPr>
              <a:tblGrid>
                <a:gridCol w="863524">
                  <a:extLst>
                    <a:ext uri="{9D8B030D-6E8A-4147-A177-3AD203B41FA5}">
                      <a16:colId xmlns:a16="http://schemas.microsoft.com/office/drawing/2014/main" val="119753306"/>
                    </a:ext>
                  </a:extLst>
                </a:gridCol>
                <a:gridCol w="1221151">
                  <a:extLst>
                    <a:ext uri="{9D8B030D-6E8A-4147-A177-3AD203B41FA5}">
                      <a16:colId xmlns:a16="http://schemas.microsoft.com/office/drawing/2014/main" val="4276630759"/>
                    </a:ext>
                  </a:extLst>
                </a:gridCol>
                <a:gridCol w="1892965">
                  <a:extLst>
                    <a:ext uri="{9D8B030D-6E8A-4147-A177-3AD203B41FA5}">
                      <a16:colId xmlns:a16="http://schemas.microsoft.com/office/drawing/2014/main" val="2096458579"/>
                    </a:ext>
                  </a:extLst>
                </a:gridCol>
              </a:tblGrid>
              <a:tr h="433344">
                <a:tc>
                  <a:txBody>
                    <a:bodyPr/>
                    <a:lstStyle/>
                    <a:p>
                      <a:pPr algn="l" fontAlgn="ctr">
                        <a:buNone/>
                      </a:pPr>
                      <a:r>
                        <a:rPr lang="en-US" sz="1400" b="1" dirty="0">
                          <a:solidFill>
                            <a:srgbClr val="FFFFFF"/>
                          </a:solidFill>
                          <a:effectLst/>
                          <a:latin typeface="Helvetica" pitchFamily="2" charset="0"/>
                        </a:rPr>
                        <a:t>Name</a:t>
                      </a:r>
                    </a:p>
                  </a:txBody>
                  <a:tcPr marL="130144" marR="130144" marT="104115" marB="104115" anchor="ctr">
                    <a:solidFill>
                      <a:srgbClr val="1F3E6E"/>
                    </a:solidFill>
                  </a:tcPr>
                </a:tc>
                <a:tc>
                  <a:txBody>
                    <a:bodyPr/>
                    <a:lstStyle/>
                    <a:p>
                      <a:pPr algn="l" fontAlgn="ctr">
                        <a:buNone/>
                      </a:pPr>
                      <a:r>
                        <a:rPr lang="en-US" sz="1400" b="1" dirty="0">
                          <a:solidFill>
                            <a:srgbClr val="FFFFFF"/>
                          </a:solidFill>
                          <a:effectLst/>
                          <a:latin typeface="Helvetica" pitchFamily="2" charset="0"/>
                        </a:rPr>
                        <a:t>Location</a:t>
                      </a:r>
                    </a:p>
                  </a:txBody>
                  <a:tcPr marL="130144" marR="130144" marT="104115" marB="104115" anchor="ctr">
                    <a:solidFill>
                      <a:srgbClr val="1F3E6E"/>
                    </a:solidFill>
                  </a:tcPr>
                </a:tc>
                <a:tc>
                  <a:txBody>
                    <a:bodyPr/>
                    <a:lstStyle/>
                    <a:p>
                      <a:pPr algn="l" fontAlgn="ctr">
                        <a:buNone/>
                      </a:pPr>
                      <a:r>
                        <a:rPr lang="en-US" sz="1400" b="1" dirty="0">
                          <a:solidFill>
                            <a:srgbClr val="FFFFFF"/>
                          </a:solidFill>
                          <a:effectLst/>
                          <a:latin typeface="Helvetica" pitchFamily="2" charset="0"/>
                        </a:rPr>
                        <a:t>Description</a:t>
                      </a:r>
                    </a:p>
                  </a:txBody>
                  <a:tcPr marL="130144" marR="130144" marT="104115" marB="104115" anchor="ctr">
                    <a:solidFill>
                      <a:srgbClr val="1F3E6E"/>
                    </a:solidFill>
                  </a:tcPr>
                </a:tc>
                <a:extLst>
                  <a:ext uri="{0D108BD9-81ED-4DB2-BD59-A6C34878D82A}">
                    <a16:rowId xmlns:a16="http://schemas.microsoft.com/office/drawing/2014/main" val="4268924618"/>
                  </a:ext>
                </a:extLst>
              </a:tr>
              <a:tr h="563321">
                <a:tc>
                  <a:txBody>
                    <a:bodyPr/>
                    <a:lstStyle/>
                    <a:p>
                      <a:pPr algn="l" fontAlgn="ctr">
                        <a:buNone/>
                      </a:pPr>
                      <a:r>
                        <a:rPr lang="en-US" sz="1400" dirty="0">
                          <a:solidFill>
                            <a:srgbClr val="262626"/>
                          </a:solidFill>
                          <a:effectLst/>
                          <a:latin typeface="Helvetica" pitchFamily="2" charset="0"/>
                        </a:rPr>
                        <a:t>Alley Wok</a:t>
                      </a:r>
                    </a:p>
                  </a:txBody>
                  <a:tcPr marL="130144" marR="130144" marT="104115" marB="104115" anchor="ctr">
                    <a:solidFill>
                      <a:srgbClr val="FFFFFF"/>
                    </a:solidFill>
                  </a:tcPr>
                </a:tc>
                <a:tc>
                  <a:txBody>
                    <a:bodyPr/>
                    <a:lstStyle/>
                    <a:p>
                      <a:pPr algn="l" fontAlgn="ctr">
                        <a:buNone/>
                      </a:pPr>
                      <a:r>
                        <a:rPr lang="en-US" sz="1400" dirty="0">
                          <a:solidFill>
                            <a:srgbClr val="262626"/>
                          </a:solidFill>
                          <a:effectLst/>
                          <a:latin typeface="Helvetica" pitchFamily="2" charset="0"/>
                        </a:rPr>
                        <a:t>10 Market St, Long Beach, CA</a:t>
                      </a:r>
                    </a:p>
                  </a:txBody>
                  <a:tcPr marL="130144" marR="130144" marT="104115" marB="104115" anchor="ctr">
                    <a:solidFill>
                      <a:srgbClr val="FFFFFF"/>
                    </a:solidFill>
                  </a:tcPr>
                </a:tc>
                <a:tc>
                  <a:txBody>
                    <a:bodyPr/>
                    <a:lstStyle/>
                    <a:p>
                      <a:pPr algn="l" fontAlgn="ctr">
                        <a:buNone/>
                      </a:pPr>
                      <a:r>
                        <a:rPr lang="en-US" sz="1400" dirty="0">
                          <a:solidFill>
                            <a:srgbClr val="262626"/>
                          </a:solidFill>
                          <a:effectLst/>
                          <a:latin typeface="Helvetica" pitchFamily="2" charset="0"/>
                        </a:rPr>
                        <a:t>A cozy home-style Chinese eatery with light seasoning.</a:t>
                      </a:r>
                    </a:p>
                  </a:txBody>
                  <a:tcPr marL="130144" marR="130144" marT="104115" marB="104115" anchor="ctr">
                    <a:solidFill>
                      <a:srgbClr val="FFFFFF"/>
                    </a:solidFill>
                  </a:tcPr>
                </a:tc>
                <a:extLst>
                  <a:ext uri="{0D108BD9-81ED-4DB2-BD59-A6C34878D82A}">
                    <a16:rowId xmlns:a16="http://schemas.microsoft.com/office/drawing/2014/main" val="2538850919"/>
                  </a:ext>
                </a:extLst>
              </a:tr>
              <a:tr h="563321">
                <a:tc>
                  <a:txBody>
                    <a:bodyPr/>
                    <a:lstStyle/>
                    <a:p>
                      <a:pPr algn="l" fontAlgn="ctr">
                        <a:buNone/>
                      </a:pPr>
                      <a:r>
                        <a:rPr lang="en-US" sz="1400" dirty="0">
                          <a:solidFill>
                            <a:srgbClr val="262626"/>
                          </a:solidFill>
                          <a:effectLst/>
                          <a:latin typeface="Helvetica" pitchFamily="2" charset="0"/>
                        </a:rPr>
                        <a:t>Harbor Bar</a:t>
                      </a:r>
                    </a:p>
                  </a:txBody>
                  <a:tcPr marL="130144" marR="130144" marT="104115" marB="104115" anchor="ctr">
                    <a:solidFill>
                      <a:srgbClr val="EEF3FA"/>
                    </a:solidFill>
                  </a:tcPr>
                </a:tc>
                <a:tc>
                  <a:txBody>
                    <a:bodyPr/>
                    <a:lstStyle/>
                    <a:p>
                      <a:pPr algn="l" fontAlgn="ctr">
                        <a:buNone/>
                      </a:pPr>
                      <a:r>
                        <a:rPr lang="en-US" sz="1400" dirty="0">
                          <a:solidFill>
                            <a:srgbClr val="262626"/>
                          </a:solidFill>
                          <a:effectLst/>
                          <a:latin typeface="Helvetica" pitchFamily="2" charset="0"/>
                        </a:rPr>
                        <a:t>Oakland, California, 200 E</a:t>
                      </a:r>
                    </a:p>
                  </a:txBody>
                  <a:tcPr marL="130144" marR="130144" marT="104115" marB="104115" anchor="ctr">
                    <a:solidFill>
                      <a:srgbClr val="EEF3FA"/>
                    </a:solidFill>
                  </a:tcPr>
                </a:tc>
                <a:tc>
                  <a:txBody>
                    <a:bodyPr/>
                    <a:lstStyle/>
                    <a:p>
                      <a:pPr algn="l" fontAlgn="ctr">
                        <a:buNone/>
                      </a:pPr>
                      <a:r>
                        <a:rPr lang="en-US" sz="1400" dirty="0">
                          <a:solidFill>
                            <a:srgbClr val="262626"/>
                          </a:solidFill>
                          <a:effectLst/>
                          <a:latin typeface="Helvetica" pitchFamily="2" charset="0"/>
                        </a:rPr>
                        <a:t>A bar serving local catches and simple preparations.</a:t>
                      </a:r>
                    </a:p>
                  </a:txBody>
                  <a:tcPr marL="130144" marR="130144" marT="104115" marB="104115" anchor="ctr">
                    <a:solidFill>
                      <a:srgbClr val="EEF3FA"/>
                    </a:solidFill>
                  </a:tcPr>
                </a:tc>
                <a:extLst>
                  <a:ext uri="{0D108BD9-81ED-4DB2-BD59-A6C34878D82A}">
                    <a16:rowId xmlns:a16="http://schemas.microsoft.com/office/drawing/2014/main" val="975518686"/>
                  </a:ext>
                </a:extLst>
              </a:tr>
              <a:tr h="563321">
                <a:tc>
                  <a:txBody>
                    <a:bodyPr/>
                    <a:lstStyle/>
                    <a:p>
                      <a:pPr algn="l" fontAlgn="ctr">
                        <a:buNone/>
                      </a:pPr>
                      <a:r>
                        <a:rPr lang="en-US" sz="1400" dirty="0">
                          <a:solidFill>
                            <a:srgbClr val="262626"/>
                          </a:solidFill>
                          <a:effectLst/>
                          <a:latin typeface="Helvetica" pitchFamily="2" charset="0"/>
                        </a:rPr>
                        <a:t>Casa Oliva</a:t>
                      </a:r>
                    </a:p>
                  </a:txBody>
                  <a:tcPr marL="130144" marR="130144" marT="104115" marB="104115" anchor="ctr">
                    <a:solidFill>
                      <a:srgbClr val="FFFFFF"/>
                    </a:solidFill>
                  </a:tcPr>
                </a:tc>
                <a:tc>
                  <a:txBody>
                    <a:bodyPr/>
                    <a:lstStyle/>
                    <a:p>
                      <a:pPr algn="l" fontAlgn="ctr">
                        <a:buNone/>
                      </a:pPr>
                      <a:r>
                        <a:rPr lang="en-US" sz="1400" dirty="0">
                          <a:solidFill>
                            <a:srgbClr val="262626"/>
                          </a:solidFill>
                          <a:effectLst/>
                          <a:latin typeface="Helvetica" pitchFamily="2" charset="0"/>
                        </a:rPr>
                        <a:t>45 Hanover St -- Boston</a:t>
                      </a:r>
                    </a:p>
                  </a:txBody>
                  <a:tcPr marL="130144" marR="130144" marT="104115" marB="104115" anchor="ctr">
                    <a:solidFill>
                      <a:srgbClr val="FFFFFF"/>
                    </a:solidFill>
                  </a:tcPr>
                </a:tc>
                <a:tc>
                  <a:txBody>
                    <a:bodyPr/>
                    <a:lstStyle/>
                    <a:p>
                      <a:pPr algn="l" fontAlgn="ctr">
                        <a:buNone/>
                      </a:pPr>
                      <a:r>
                        <a:rPr lang="en-US" sz="1400" dirty="0">
                          <a:solidFill>
                            <a:srgbClr val="262626"/>
                          </a:solidFill>
                          <a:effectLst/>
                          <a:latin typeface="Helvetica" pitchFamily="2" charset="0"/>
                        </a:rPr>
                        <a:t>An Italian eatery serving classic comfort dishes.</a:t>
                      </a:r>
                    </a:p>
                  </a:txBody>
                  <a:tcPr marL="130144" marR="130144" marT="104115" marB="104115" anchor="ctr">
                    <a:solidFill>
                      <a:srgbClr val="FFFFFF"/>
                    </a:solidFill>
                  </a:tcPr>
                </a:tc>
                <a:extLst>
                  <a:ext uri="{0D108BD9-81ED-4DB2-BD59-A6C34878D82A}">
                    <a16:rowId xmlns:a16="http://schemas.microsoft.com/office/drawing/2014/main" val="3503794731"/>
                  </a:ext>
                </a:extLst>
              </a:tr>
            </a:tbl>
          </a:graphicData>
        </a:graphic>
      </p:graphicFrame>
      <p:sp>
        <p:nvSpPr>
          <p:cNvPr id="7" name="TextBox 6">
            <a:extLst>
              <a:ext uri="{FF2B5EF4-FFF2-40B4-BE49-F238E27FC236}">
                <a16:creationId xmlns:a16="http://schemas.microsoft.com/office/drawing/2014/main" id="{B3176116-E7A4-DE02-C933-54D04A161C53}"/>
              </a:ext>
            </a:extLst>
          </p:cNvPr>
          <p:cNvSpPr txBox="1"/>
          <p:nvPr/>
        </p:nvSpPr>
        <p:spPr>
          <a:xfrm>
            <a:off x="4117704" y="4064652"/>
            <a:ext cx="4201870" cy="369332"/>
          </a:xfrm>
          <a:prstGeom prst="rect">
            <a:avLst/>
          </a:prstGeom>
          <a:noFill/>
        </p:spPr>
        <p:txBody>
          <a:bodyPr wrap="square">
            <a:spAutoFit/>
          </a:bodyPr>
          <a:lstStyle/>
          <a:p>
            <a:pPr>
              <a:defRPr/>
            </a:pPr>
            <a:r>
              <a:rPr kumimoji="0" lang="en-US" b="1" u="none" strike="noStrike" kern="1200" cap="none" spc="0" normalizeH="0" baseline="0" noProof="0" dirty="0">
                <a:ln>
                  <a:noFill/>
                </a:ln>
                <a:effectLst/>
                <a:uLnTx/>
                <a:uFillTx/>
                <a:latin typeface="Helvetica" pitchFamily="2" charset="0"/>
                <a:ea typeface="+mn-ea"/>
                <a:cs typeface="+mn-cs"/>
              </a:rPr>
              <a:t>Task:</a:t>
            </a:r>
            <a:r>
              <a:rPr lang="en-US" b="1" dirty="0">
                <a:latin typeface="Helvetica" pitchFamily="2" charset="0"/>
              </a:rPr>
              <a:t> </a:t>
            </a:r>
            <a:r>
              <a:rPr lang="en-US" i="1" dirty="0">
                <a:solidFill>
                  <a:prstClr val="black"/>
                </a:solidFill>
                <a:latin typeface="Helvetica" pitchFamily="2" charset="0"/>
              </a:rPr>
              <a:t>Filter restaurants in Bay Area.</a:t>
            </a:r>
            <a:endParaRPr kumimoji="0" lang="en-US" b="0" i="1"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8" name="Rectangle 7">
            <a:extLst>
              <a:ext uri="{FF2B5EF4-FFF2-40B4-BE49-F238E27FC236}">
                <a16:creationId xmlns:a16="http://schemas.microsoft.com/office/drawing/2014/main" id="{AA34CF19-1DAF-C2D3-8843-03380281ACF9}"/>
              </a:ext>
            </a:extLst>
          </p:cNvPr>
          <p:cNvSpPr/>
          <p:nvPr/>
        </p:nvSpPr>
        <p:spPr>
          <a:xfrm>
            <a:off x="4591290" y="4494434"/>
            <a:ext cx="3029266" cy="1115292"/>
          </a:xfrm>
          <a:prstGeom prst="rect">
            <a:avLst/>
          </a:prstGeom>
          <a:solidFill>
            <a:schemeClr val="bg1">
              <a:lumMod val="9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nsolas" panose="020B0609020204030204" pitchFamily="49" charset="0"/>
                <a:cs typeface="Consolas" panose="020B0609020204030204" pitchFamily="49" charset="0"/>
              </a:rPr>
              <a:t>LLM_FILTER(Restaurants, </a:t>
            </a:r>
            <a:r>
              <a:rPr lang="en-US" dirty="0">
                <a:solidFill>
                  <a:srgbClr val="C00000"/>
                </a:solidFill>
                <a:latin typeface="Consolas" panose="020B0609020204030204" pitchFamily="49" charset="0"/>
                <a:cs typeface="Consolas" panose="020B0609020204030204" pitchFamily="49" charset="0"/>
              </a:rPr>
              <a:t>‘row’</a:t>
            </a:r>
            <a:r>
              <a:rPr lang="en-US" dirty="0">
                <a:solidFill>
                  <a:schemeClr val="tx1"/>
                </a:solidFill>
                <a:latin typeface="Consolas" panose="020B0609020204030204" pitchFamily="49" charset="0"/>
                <a:cs typeface="Consolas" panose="020B0609020204030204" pitchFamily="49" charset="0"/>
              </a:rPr>
              <a:t>, ‘It is in Bay Area.’)</a:t>
            </a:r>
            <a:endParaRPr lang="en-CN" dirty="0">
              <a:solidFill>
                <a:schemeClr val="tx1"/>
              </a:solidFill>
              <a:latin typeface="Consolas" panose="020B0609020204030204" pitchFamily="49" charset="0"/>
              <a:cs typeface="Consolas" panose="020B0609020204030204" pitchFamily="49" charset="0"/>
            </a:endParaRPr>
          </a:p>
        </p:txBody>
      </p:sp>
      <p:cxnSp>
        <p:nvCxnSpPr>
          <p:cNvPr id="9" name="Straight Arrow Connector 8">
            <a:extLst>
              <a:ext uri="{FF2B5EF4-FFF2-40B4-BE49-F238E27FC236}">
                <a16:creationId xmlns:a16="http://schemas.microsoft.com/office/drawing/2014/main" id="{4580E6D1-61A5-5639-A908-6A513336C452}"/>
              </a:ext>
            </a:extLst>
          </p:cNvPr>
          <p:cNvCxnSpPr>
            <a:cxnSpLocks/>
          </p:cNvCxnSpPr>
          <p:nvPr/>
        </p:nvCxnSpPr>
        <p:spPr>
          <a:xfrm>
            <a:off x="7643396" y="5043083"/>
            <a:ext cx="468000" cy="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DA910BA-854F-4CBA-C24C-22EDEAE540E9}"/>
              </a:ext>
            </a:extLst>
          </p:cNvPr>
          <p:cNvCxnSpPr>
            <a:cxnSpLocks/>
          </p:cNvCxnSpPr>
          <p:nvPr/>
        </p:nvCxnSpPr>
        <p:spPr>
          <a:xfrm>
            <a:off x="4073950" y="5050781"/>
            <a:ext cx="468000" cy="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4" name="Table 13">
            <a:extLst>
              <a:ext uri="{FF2B5EF4-FFF2-40B4-BE49-F238E27FC236}">
                <a16:creationId xmlns:a16="http://schemas.microsoft.com/office/drawing/2014/main" id="{7EBD5335-AA0A-5EEA-BBF4-2AF22C9C3D44}"/>
              </a:ext>
            </a:extLst>
          </p:cNvPr>
          <p:cNvGraphicFramePr>
            <a:graphicFrameLocks noGrp="1"/>
          </p:cNvGraphicFramePr>
          <p:nvPr>
            <p:extLst>
              <p:ext uri="{D42A27DB-BD31-4B8C-83A1-F6EECF244321}">
                <p14:modId xmlns:p14="http://schemas.microsoft.com/office/powerpoint/2010/main" val="3232263131"/>
              </p:ext>
            </p:extLst>
          </p:nvPr>
        </p:nvGraphicFramePr>
        <p:xfrm>
          <a:off x="8130788" y="3781112"/>
          <a:ext cx="3977640" cy="1269900"/>
        </p:xfrm>
        <a:graphic>
          <a:graphicData uri="http://schemas.openxmlformats.org/drawingml/2006/table">
            <a:tbl>
              <a:tblPr firstRow="1" bandRow="1">
                <a:tableStyleId>{7DF18680-E054-41AD-8BC1-D1AEF772440D}</a:tableStyleId>
              </a:tblPr>
              <a:tblGrid>
                <a:gridCol w="863524">
                  <a:extLst>
                    <a:ext uri="{9D8B030D-6E8A-4147-A177-3AD203B41FA5}">
                      <a16:colId xmlns:a16="http://schemas.microsoft.com/office/drawing/2014/main" val="1887585387"/>
                    </a:ext>
                  </a:extLst>
                </a:gridCol>
                <a:gridCol w="1221151">
                  <a:extLst>
                    <a:ext uri="{9D8B030D-6E8A-4147-A177-3AD203B41FA5}">
                      <a16:colId xmlns:a16="http://schemas.microsoft.com/office/drawing/2014/main" val="1331465973"/>
                    </a:ext>
                  </a:extLst>
                </a:gridCol>
                <a:gridCol w="1892965">
                  <a:extLst>
                    <a:ext uri="{9D8B030D-6E8A-4147-A177-3AD203B41FA5}">
                      <a16:colId xmlns:a16="http://schemas.microsoft.com/office/drawing/2014/main" val="3687704880"/>
                    </a:ext>
                  </a:extLst>
                </a:gridCol>
              </a:tblGrid>
              <a:tr h="365939">
                <a:tc>
                  <a:txBody>
                    <a:bodyPr/>
                    <a:lstStyle/>
                    <a:p>
                      <a:pPr algn="l" fontAlgn="ctr">
                        <a:buNone/>
                      </a:pPr>
                      <a:r>
                        <a:rPr lang="en-US" sz="1400" b="1" dirty="0">
                          <a:solidFill>
                            <a:srgbClr val="FFFFFF"/>
                          </a:solidFill>
                          <a:effectLst/>
                          <a:latin typeface="Helvetica" pitchFamily="2" charset="0"/>
                        </a:rPr>
                        <a:t>Name</a:t>
                      </a:r>
                    </a:p>
                  </a:txBody>
                  <a:tcPr marL="130144" marR="130144" marT="104115" marB="104115" anchor="ctr">
                    <a:solidFill>
                      <a:srgbClr val="1F3E6E"/>
                    </a:solidFill>
                  </a:tcPr>
                </a:tc>
                <a:tc>
                  <a:txBody>
                    <a:bodyPr/>
                    <a:lstStyle/>
                    <a:p>
                      <a:pPr algn="l" fontAlgn="ctr">
                        <a:buNone/>
                      </a:pPr>
                      <a:r>
                        <a:rPr lang="en-US" sz="1400" b="1" dirty="0">
                          <a:solidFill>
                            <a:srgbClr val="FFFFFF"/>
                          </a:solidFill>
                          <a:effectLst/>
                          <a:latin typeface="Helvetica" pitchFamily="2" charset="0"/>
                        </a:rPr>
                        <a:t>Location</a:t>
                      </a:r>
                    </a:p>
                  </a:txBody>
                  <a:tcPr marL="130144" marR="130144" marT="104115" marB="104115" anchor="ctr">
                    <a:solidFill>
                      <a:srgbClr val="1F3E6E"/>
                    </a:solidFill>
                  </a:tcPr>
                </a:tc>
                <a:tc>
                  <a:txBody>
                    <a:bodyPr/>
                    <a:lstStyle/>
                    <a:p>
                      <a:pPr algn="l" fontAlgn="ctr">
                        <a:buNone/>
                      </a:pPr>
                      <a:r>
                        <a:rPr lang="en-US" sz="1400" b="1" dirty="0">
                          <a:solidFill>
                            <a:srgbClr val="FFFFFF"/>
                          </a:solidFill>
                          <a:effectLst/>
                          <a:latin typeface="Helvetica" pitchFamily="2" charset="0"/>
                        </a:rPr>
                        <a:t>Description</a:t>
                      </a:r>
                    </a:p>
                  </a:txBody>
                  <a:tcPr marL="130144" marR="130144" marT="104115" marB="104115" anchor="ctr">
                    <a:solidFill>
                      <a:srgbClr val="1F3E6E"/>
                    </a:solidFill>
                  </a:tcPr>
                </a:tc>
                <a:extLst>
                  <a:ext uri="{0D108BD9-81ED-4DB2-BD59-A6C34878D82A}">
                    <a16:rowId xmlns:a16="http://schemas.microsoft.com/office/drawing/2014/main" val="3504916662"/>
                  </a:ext>
                </a:extLst>
              </a:tr>
              <a:tr h="563321">
                <a:tc>
                  <a:txBody>
                    <a:bodyPr/>
                    <a:lstStyle/>
                    <a:p>
                      <a:pPr algn="l" fontAlgn="ctr">
                        <a:buNone/>
                      </a:pPr>
                      <a:r>
                        <a:rPr lang="en-US" sz="1400" dirty="0">
                          <a:solidFill>
                            <a:srgbClr val="262626"/>
                          </a:solidFill>
                          <a:effectLst/>
                          <a:latin typeface="Helvetica" pitchFamily="2" charset="0"/>
                        </a:rPr>
                        <a:t>Harbor Bar</a:t>
                      </a:r>
                    </a:p>
                  </a:txBody>
                  <a:tcPr marL="130144" marR="130144" marT="104115" marB="104115" anchor="ctr">
                    <a:solidFill>
                      <a:srgbClr val="FFFFFF"/>
                    </a:solidFill>
                  </a:tcPr>
                </a:tc>
                <a:tc>
                  <a:txBody>
                    <a:bodyPr/>
                    <a:lstStyle/>
                    <a:p>
                      <a:pPr algn="l" fontAlgn="ctr">
                        <a:buNone/>
                      </a:pPr>
                      <a:r>
                        <a:rPr lang="en-US" sz="1400" dirty="0">
                          <a:solidFill>
                            <a:srgbClr val="262626"/>
                          </a:solidFill>
                          <a:effectLst/>
                          <a:latin typeface="Helvetica" pitchFamily="2" charset="0"/>
                        </a:rPr>
                        <a:t>Oakland, California, 200 E</a:t>
                      </a:r>
                    </a:p>
                  </a:txBody>
                  <a:tcPr marL="130144" marR="130144" marT="104115" marB="104115" anchor="ctr">
                    <a:solidFill>
                      <a:srgbClr val="FFFFFF"/>
                    </a:solidFill>
                  </a:tcPr>
                </a:tc>
                <a:tc>
                  <a:txBody>
                    <a:bodyPr/>
                    <a:lstStyle/>
                    <a:p>
                      <a:pPr algn="l" fontAlgn="ctr">
                        <a:buNone/>
                      </a:pPr>
                      <a:r>
                        <a:rPr lang="en-US" sz="1400" dirty="0">
                          <a:solidFill>
                            <a:srgbClr val="262626"/>
                          </a:solidFill>
                          <a:effectLst/>
                          <a:latin typeface="Helvetica" pitchFamily="2" charset="0"/>
                        </a:rPr>
                        <a:t>A bar serving local catches and simple preparations.</a:t>
                      </a:r>
                    </a:p>
                  </a:txBody>
                  <a:tcPr marL="130144" marR="130144" marT="104115" marB="104115" anchor="ctr">
                    <a:solidFill>
                      <a:srgbClr val="FFFFFF"/>
                    </a:solidFill>
                  </a:tcPr>
                </a:tc>
                <a:extLst>
                  <a:ext uri="{0D108BD9-81ED-4DB2-BD59-A6C34878D82A}">
                    <a16:rowId xmlns:a16="http://schemas.microsoft.com/office/drawing/2014/main" val="1268579066"/>
                  </a:ext>
                </a:extLst>
              </a:tr>
            </a:tbl>
          </a:graphicData>
        </a:graphic>
      </p:graphicFrame>
    </p:spTree>
    <p:extLst>
      <p:ext uri="{BB962C8B-B14F-4D97-AF65-F5344CB8AC3E}">
        <p14:creationId xmlns:p14="http://schemas.microsoft.com/office/powerpoint/2010/main" val="26557469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2B160-DE93-C9E5-CF11-A4A06F2A837C}"/>
              </a:ext>
            </a:extLst>
          </p:cNvPr>
          <p:cNvSpPr>
            <a:spLocks noGrp="1"/>
          </p:cNvSpPr>
          <p:nvPr>
            <p:ph type="title"/>
          </p:nvPr>
        </p:nvSpPr>
        <p:spPr/>
        <p:txBody>
          <a:bodyPr/>
          <a:lstStyle/>
          <a:p>
            <a:r>
              <a:rPr lang="en-CN" dirty="0"/>
              <a:t>Operand Granularities Matter</a:t>
            </a:r>
          </a:p>
        </p:txBody>
      </p:sp>
      <p:sp>
        <p:nvSpPr>
          <p:cNvPr id="3" name="Content Placeholder 2">
            <a:extLst>
              <a:ext uri="{FF2B5EF4-FFF2-40B4-BE49-F238E27FC236}">
                <a16:creationId xmlns:a16="http://schemas.microsoft.com/office/drawing/2014/main" id="{2EAE08B5-A579-D402-BE56-008DA0FFF8FA}"/>
              </a:ext>
            </a:extLst>
          </p:cNvPr>
          <p:cNvSpPr>
            <a:spLocks noGrp="1"/>
          </p:cNvSpPr>
          <p:nvPr>
            <p:ph idx="1"/>
          </p:nvPr>
        </p:nvSpPr>
        <p:spPr>
          <a:xfrm>
            <a:off x="455999" y="1440001"/>
            <a:ext cx="11490195" cy="2156705"/>
          </a:xfrm>
        </p:spPr>
        <p:txBody>
          <a:bodyPr>
            <a:normAutofit lnSpcReduction="10000"/>
          </a:bodyPr>
          <a:lstStyle/>
          <a:p>
            <a:r>
              <a:rPr lang="en-US" dirty="0">
                <a:cs typeface="Consolas" panose="020B0609020204030204" pitchFamily="49" charset="0"/>
              </a:rPr>
              <a:t>The LRO </a:t>
            </a:r>
            <a:r>
              <a:rPr lang="en-US" dirty="0">
                <a:latin typeface="Consolas" panose="020B0609020204030204" pitchFamily="49" charset="0"/>
                <a:cs typeface="Consolas" panose="020B0609020204030204" pitchFamily="49" charset="0"/>
              </a:rPr>
              <a:t>LLM_FILTER</a:t>
            </a:r>
            <a:r>
              <a:rPr lang="en-US" dirty="0">
                <a:cs typeface="Consolas" panose="020B0609020204030204" pitchFamily="49" charset="0"/>
              </a:rPr>
              <a:t> </a:t>
            </a:r>
            <a:r>
              <a:rPr lang="en-US" dirty="0"/>
              <a:t>can also perform filtering </a:t>
            </a:r>
            <a:r>
              <a:rPr lang="en-US" b="1" dirty="0">
                <a:solidFill>
                  <a:srgbClr val="C00000"/>
                </a:solidFill>
              </a:rPr>
              <a:t>on columns</a:t>
            </a:r>
            <a:r>
              <a:rPr lang="en-US" dirty="0"/>
              <a:t>, that is, semantic schema linking, and outputs a relation whose schema is narrowed to include only the “Description” column.</a:t>
            </a:r>
          </a:p>
          <a:p>
            <a:r>
              <a:rPr lang="en-US" dirty="0">
                <a:solidFill>
                  <a:srgbClr val="C00000"/>
                </a:solidFill>
              </a:rPr>
              <a:t>Note that traditional SQL falls short because “which column is related to atmosphere” requires </a:t>
            </a:r>
            <a:r>
              <a:rPr lang="en-US" b="1" dirty="0">
                <a:solidFill>
                  <a:srgbClr val="C00000"/>
                </a:solidFill>
              </a:rPr>
              <a:t>semantic reasoning</a:t>
            </a:r>
            <a:r>
              <a:rPr lang="en-US" dirty="0">
                <a:solidFill>
                  <a:srgbClr val="C00000"/>
                </a:solidFill>
              </a:rPr>
              <a:t>.</a:t>
            </a:r>
          </a:p>
          <a:p>
            <a:endParaRPr lang="en-US" dirty="0"/>
          </a:p>
          <a:p>
            <a:endParaRPr lang="en-CN" dirty="0"/>
          </a:p>
        </p:txBody>
      </p:sp>
      <p:sp>
        <p:nvSpPr>
          <p:cNvPr id="4" name="Slide Number Placeholder 3">
            <a:extLst>
              <a:ext uri="{FF2B5EF4-FFF2-40B4-BE49-F238E27FC236}">
                <a16:creationId xmlns:a16="http://schemas.microsoft.com/office/drawing/2014/main" id="{041575ED-7F95-3C3B-ADD0-432A13BF31F7}"/>
              </a:ext>
            </a:extLst>
          </p:cNvPr>
          <p:cNvSpPr>
            <a:spLocks noGrp="1"/>
          </p:cNvSpPr>
          <p:nvPr>
            <p:ph type="sldNum" sz="quarter" idx="12"/>
          </p:nvPr>
        </p:nvSpPr>
        <p:spPr/>
        <p:txBody>
          <a:bodyPr/>
          <a:lstStyle/>
          <a:p>
            <a:fld id="{BCFAA6ED-95C3-9546-BFD5-25AB245E25B8}" type="slidenum">
              <a:rPr lang="en-CN" smtClean="0"/>
              <a:t>25</a:t>
            </a:fld>
            <a:endParaRPr lang="en-CN"/>
          </a:p>
        </p:txBody>
      </p:sp>
      <p:graphicFrame>
        <p:nvGraphicFramePr>
          <p:cNvPr id="6" name="Table 5">
            <a:extLst>
              <a:ext uri="{FF2B5EF4-FFF2-40B4-BE49-F238E27FC236}">
                <a16:creationId xmlns:a16="http://schemas.microsoft.com/office/drawing/2014/main" id="{BCB60FE5-8B1F-69EA-7A76-8AAC50F4D4F8}"/>
              </a:ext>
            </a:extLst>
          </p:cNvPr>
          <p:cNvGraphicFramePr>
            <a:graphicFrameLocks noGrp="1"/>
          </p:cNvGraphicFramePr>
          <p:nvPr>
            <p:extLst>
              <p:ext uri="{D42A27DB-BD31-4B8C-83A1-F6EECF244321}">
                <p14:modId xmlns:p14="http://schemas.microsoft.com/office/powerpoint/2010/main" val="4255023931"/>
              </p:ext>
            </p:extLst>
          </p:nvPr>
        </p:nvGraphicFramePr>
        <p:xfrm>
          <a:off x="705909" y="3680693"/>
          <a:ext cx="3977640" cy="2966520"/>
        </p:xfrm>
        <a:graphic>
          <a:graphicData uri="http://schemas.openxmlformats.org/drawingml/2006/table">
            <a:tbl>
              <a:tblPr firstRow="1" bandRow="1">
                <a:tableStyleId>{7DF18680-E054-41AD-8BC1-D1AEF772440D}</a:tableStyleId>
              </a:tblPr>
              <a:tblGrid>
                <a:gridCol w="863524">
                  <a:extLst>
                    <a:ext uri="{9D8B030D-6E8A-4147-A177-3AD203B41FA5}">
                      <a16:colId xmlns:a16="http://schemas.microsoft.com/office/drawing/2014/main" val="119753306"/>
                    </a:ext>
                  </a:extLst>
                </a:gridCol>
                <a:gridCol w="1221151">
                  <a:extLst>
                    <a:ext uri="{9D8B030D-6E8A-4147-A177-3AD203B41FA5}">
                      <a16:colId xmlns:a16="http://schemas.microsoft.com/office/drawing/2014/main" val="4276630759"/>
                    </a:ext>
                  </a:extLst>
                </a:gridCol>
                <a:gridCol w="1892965">
                  <a:extLst>
                    <a:ext uri="{9D8B030D-6E8A-4147-A177-3AD203B41FA5}">
                      <a16:colId xmlns:a16="http://schemas.microsoft.com/office/drawing/2014/main" val="2096458579"/>
                    </a:ext>
                  </a:extLst>
                </a:gridCol>
              </a:tblGrid>
              <a:tr h="365939">
                <a:tc>
                  <a:txBody>
                    <a:bodyPr/>
                    <a:lstStyle/>
                    <a:p>
                      <a:pPr algn="l" fontAlgn="ctr">
                        <a:buNone/>
                      </a:pPr>
                      <a:r>
                        <a:rPr lang="en-US" sz="1400" b="1" dirty="0">
                          <a:solidFill>
                            <a:srgbClr val="FFFFFF"/>
                          </a:solidFill>
                          <a:effectLst/>
                          <a:latin typeface="Helvetica" pitchFamily="2" charset="0"/>
                        </a:rPr>
                        <a:t>Name</a:t>
                      </a:r>
                    </a:p>
                  </a:txBody>
                  <a:tcPr marL="130144" marR="130144" marT="104115" marB="104115" anchor="ctr">
                    <a:solidFill>
                      <a:srgbClr val="1F3E6E"/>
                    </a:solidFill>
                  </a:tcPr>
                </a:tc>
                <a:tc>
                  <a:txBody>
                    <a:bodyPr/>
                    <a:lstStyle/>
                    <a:p>
                      <a:pPr algn="l" fontAlgn="ctr">
                        <a:buNone/>
                      </a:pPr>
                      <a:r>
                        <a:rPr lang="en-US" sz="1400" b="1" dirty="0">
                          <a:solidFill>
                            <a:srgbClr val="FFFFFF"/>
                          </a:solidFill>
                          <a:effectLst/>
                          <a:latin typeface="Helvetica" pitchFamily="2" charset="0"/>
                        </a:rPr>
                        <a:t>Location</a:t>
                      </a:r>
                    </a:p>
                  </a:txBody>
                  <a:tcPr marL="130144" marR="130144" marT="104115" marB="104115" anchor="ctr">
                    <a:solidFill>
                      <a:srgbClr val="1F3E6E"/>
                    </a:solidFill>
                  </a:tcPr>
                </a:tc>
                <a:tc>
                  <a:txBody>
                    <a:bodyPr/>
                    <a:lstStyle/>
                    <a:p>
                      <a:pPr algn="l" fontAlgn="ctr">
                        <a:buNone/>
                      </a:pPr>
                      <a:r>
                        <a:rPr lang="en-US" sz="1400" b="1" dirty="0">
                          <a:solidFill>
                            <a:srgbClr val="FFFFFF"/>
                          </a:solidFill>
                          <a:effectLst/>
                          <a:latin typeface="Helvetica" pitchFamily="2" charset="0"/>
                        </a:rPr>
                        <a:t>Description</a:t>
                      </a:r>
                    </a:p>
                  </a:txBody>
                  <a:tcPr marL="130144" marR="130144" marT="104115" marB="104115" anchor="ctr">
                    <a:solidFill>
                      <a:srgbClr val="1F3E6E"/>
                    </a:solidFill>
                  </a:tcPr>
                </a:tc>
                <a:extLst>
                  <a:ext uri="{0D108BD9-81ED-4DB2-BD59-A6C34878D82A}">
                    <a16:rowId xmlns:a16="http://schemas.microsoft.com/office/drawing/2014/main" val="4268924618"/>
                  </a:ext>
                </a:extLst>
              </a:tr>
              <a:tr h="563321">
                <a:tc>
                  <a:txBody>
                    <a:bodyPr/>
                    <a:lstStyle/>
                    <a:p>
                      <a:pPr algn="l" fontAlgn="ctr">
                        <a:buNone/>
                      </a:pPr>
                      <a:r>
                        <a:rPr lang="en-US" sz="1400" dirty="0">
                          <a:solidFill>
                            <a:srgbClr val="262626"/>
                          </a:solidFill>
                          <a:effectLst/>
                          <a:latin typeface="Helvetica" pitchFamily="2" charset="0"/>
                        </a:rPr>
                        <a:t>Alley Wok</a:t>
                      </a:r>
                    </a:p>
                  </a:txBody>
                  <a:tcPr marL="130144" marR="130144" marT="104115" marB="104115" anchor="ctr">
                    <a:solidFill>
                      <a:srgbClr val="FFFFFF"/>
                    </a:solidFill>
                  </a:tcPr>
                </a:tc>
                <a:tc>
                  <a:txBody>
                    <a:bodyPr/>
                    <a:lstStyle/>
                    <a:p>
                      <a:pPr algn="l" fontAlgn="ctr">
                        <a:buNone/>
                      </a:pPr>
                      <a:r>
                        <a:rPr lang="en-US" sz="1400" dirty="0">
                          <a:solidFill>
                            <a:srgbClr val="262626"/>
                          </a:solidFill>
                          <a:effectLst/>
                          <a:latin typeface="Helvetica" pitchFamily="2" charset="0"/>
                        </a:rPr>
                        <a:t>10 Market St, Long Beach, CA</a:t>
                      </a:r>
                    </a:p>
                  </a:txBody>
                  <a:tcPr marL="130144" marR="130144" marT="104115" marB="104115" anchor="ctr">
                    <a:solidFill>
                      <a:srgbClr val="FFFFFF"/>
                    </a:solidFill>
                  </a:tcPr>
                </a:tc>
                <a:tc>
                  <a:txBody>
                    <a:bodyPr/>
                    <a:lstStyle/>
                    <a:p>
                      <a:pPr algn="l" fontAlgn="ctr">
                        <a:buNone/>
                      </a:pPr>
                      <a:r>
                        <a:rPr lang="en-US" sz="1400" dirty="0">
                          <a:solidFill>
                            <a:srgbClr val="262626"/>
                          </a:solidFill>
                          <a:effectLst/>
                          <a:latin typeface="Helvetica" pitchFamily="2" charset="0"/>
                        </a:rPr>
                        <a:t>A cozy home-style Chinese eatery with light seasoning.</a:t>
                      </a:r>
                    </a:p>
                  </a:txBody>
                  <a:tcPr marL="130144" marR="130144" marT="104115" marB="104115" anchor="ctr">
                    <a:solidFill>
                      <a:srgbClr val="FFFFFF"/>
                    </a:solidFill>
                  </a:tcPr>
                </a:tc>
                <a:extLst>
                  <a:ext uri="{0D108BD9-81ED-4DB2-BD59-A6C34878D82A}">
                    <a16:rowId xmlns:a16="http://schemas.microsoft.com/office/drawing/2014/main" val="2538850919"/>
                  </a:ext>
                </a:extLst>
              </a:tr>
              <a:tr h="563321">
                <a:tc>
                  <a:txBody>
                    <a:bodyPr/>
                    <a:lstStyle/>
                    <a:p>
                      <a:pPr algn="l" fontAlgn="ctr">
                        <a:buNone/>
                      </a:pPr>
                      <a:r>
                        <a:rPr lang="en-US" sz="1400" dirty="0">
                          <a:solidFill>
                            <a:srgbClr val="262626"/>
                          </a:solidFill>
                          <a:effectLst/>
                          <a:latin typeface="Helvetica" pitchFamily="2" charset="0"/>
                        </a:rPr>
                        <a:t>Harbor Bar</a:t>
                      </a:r>
                    </a:p>
                  </a:txBody>
                  <a:tcPr marL="130144" marR="130144" marT="104115" marB="104115" anchor="ctr">
                    <a:solidFill>
                      <a:srgbClr val="EEF3FA"/>
                    </a:solidFill>
                  </a:tcPr>
                </a:tc>
                <a:tc>
                  <a:txBody>
                    <a:bodyPr/>
                    <a:lstStyle/>
                    <a:p>
                      <a:pPr algn="l" fontAlgn="ctr">
                        <a:buNone/>
                      </a:pPr>
                      <a:r>
                        <a:rPr lang="en-US" sz="1400" dirty="0">
                          <a:solidFill>
                            <a:srgbClr val="262626"/>
                          </a:solidFill>
                          <a:effectLst/>
                          <a:latin typeface="Helvetica" pitchFamily="2" charset="0"/>
                        </a:rPr>
                        <a:t>Oakland, California, 200 E</a:t>
                      </a:r>
                    </a:p>
                  </a:txBody>
                  <a:tcPr marL="130144" marR="130144" marT="104115" marB="104115" anchor="ctr">
                    <a:solidFill>
                      <a:srgbClr val="EEF3FA"/>
                    </a:solidFill>
                  </a:tcPr>
                </a:tc>
                <a:tc>
                  <a:txBody>
                    <a:bodyPr/>
                    <a:lstStyle/>
                    <a:p>
                      <a:pPr algn="l" fontAlgn="ctr">
                        <a:buNone/>
                      </a:pPr>
                      <a:r>
                        <a:rPr lang="en-US" sz="1400" dirty="0">
                          <a:solidFill>
                            <a:srgbClr val="262626"/>
                          </a:solidFill>
                          <a:effectLst/>
                          <a:latin typeface="Helvetica" pitchFamily="2" charset="0"/>
                        </a:rPr>
                        <a:t>A bar serving local catches and simple preparations.</a:t>
                      </a:r>
                    </a:p>
                  </a:txBody>
                  <a:tcPr marL="130144" marR="130144" marT="104115" marB="104115" anchor="ctr">
                    <a:solidFill>
                      <a:srgbClr val="EEF3FA"/>
                    </a:solidFill>
                  </a:tcPr>
                </a:tc>
                <a:extLst>
                  <a:ext uri="{0D108BD9-81ED-4DB2-BD59-A6C34878D82A}">
                    <a16:rowId xmlns:a16="http://schemas.microsoft.com/office/drawing/2014/main" val="975518686"/>
                  </a:ext>
                </a:extLst>
              </a:tr>
              <a:tr h="563321">
                <a:tc>
                  <a:txBody>
                    <a:bodyPr/>
                    <a:lstStyle/>
                    <a:p>
                      <a:pPr algn="l" fontAlgn="ctr">
                        <a:buNone/>
                      </a:pPr>
                      <a:r>
                        <a:rPr lang="en-US" sz="1400" dirty="0">
                          <a:solidFill>
                            <a:srgbClr val="262626"/>
                          </a:solidFill>
                          <a:effectLst/>
                          <a:latin typeface="Helvetica" pitchFamily="2" charset="0"/>
                        </a:rPr>
                        <a:t>Casa Oliva</a:t>
                      </a:r>
                    </a:p>
                  </a:txBody>
                  <a:tcPr marL="130144" marR="130144" marT="104115" marB="104115" anchor="ctr">
                    <a:solidFill>
                      <a:srgbClr val="FFFFFF"/>
                    </a:solidFill>
                  </a:tcPr>
                </a:tc>
                <a:tc>
                  <a:txBody>
                    <a:bodyPr/>
                    <a:lstStyle/>
                    <a:p>
                      <a:pPr algn="l" fontAlgn="ctr">
                        <a:buNone/>
                      </a:pPr>
                      <a:r>
                        <a:rPr lang="en-US" sz="1400" dirty="0">
                          <a:solidFill>
                            <a:srgbClr val="262626"/>
                          </a:solidFill>
                          <a:effectLst/>
                          <a:latin typeface="Helvetica" pitchFamily="2" charset="0"/>
                        </a:rPr>
                        <a:t>45 Hanover St -- Boston</a:t>
                      </a:r>
                    </a:p>
                  </a:txBody>
                  <a:tcPr marL="130144" marR="130144" marT="104115" marB="104115" anchor="ctr">
                    <a:solidFill>
                      <a:srgbClr val="FFFFFF"/>
                    </a:solidFill>
                  </a:tcPr>
                </a:tc>
                <a:tc>
                  <a:txBody>
                    <a:bodyPr/>
                    <a:lstStyle/>
                    <a:p>
                      <a:pPr algn="l" fontAlgn="ctr">
                        <a:buNone/>
                      </a:pPr>
                      <a:r>
                        <a:rPr lang="en-US" sz="1400" dirty="0">
                          <a:solidFill>
                            <a:srgbClr val="262626"/>
                          </a:solidFill>
                          <a:effectLst/>
                          <a:latin typeface="Helvetica" pitchFamily="2" charset="0"/>
                        </a:rPr>
                        <a:t>An Italian eatery serving classic comfort dishes.</a:t>
                      </a:r>
                    </a:p>
                  </a:txBody>
                  <a:tcPr marL="130144" marR="130144" marT="104115" marB="104115" anchor="ctr">
                    <a:solidFill>
                      <a:srgbClr val="FFFFFF"/>
                    </a:solidFill>
                  </a:tcPr>
                </a:tc>
                <a:extLst>
                  <a:ext uri="{0D108BD9-81ED-4DB2-BD59-A6C34878D82A}">
                    <a16:rowId xmlns:a16="http://schemas.microsoft.com/office/drawing/2014/main" val="3503794731"/>
                  </a:ext>
                </a:extLst>
              </a:tr>
            </a:tbl>
          </a:graphicData>
        </a:graphic>
      </p:graphicFrame>
      <p:sp>
        <p:nvSpPr>
          <p:cNvPr id="7" name="TextBox 6">
            <a:extLst>
              <a:ext uri="{FF2B5EF4-FFF2-40B4-BE49-F238E27FC236}">
                <a16:creationId xmlns:a16="http://schemas.microsoft.com/office/drawing/2014/main" id="{AA58C550-1169-BDE6-3977-705EB083EA28}"/>
              </a:ext>
            </a:extLst>
          </p:cNvPr>
          <p:cNvSpPr txBox="1"/>
          <p:nvPr/>
        </p:nvSpPr>
        <p:spPr>
          <a:xfrm>
            <a:off x="4850101" y="3812038"/>
            <a:ext cx="6462764" cy="646331"/>
          </a:xfrm>
          <a:prstGeom prst="rect">
            <a:avLst/>
          </a:prstGeom>
          <a:noFill/>
        </p:spPr>
        <p:txBody>
          <a:bodyPr wrap="square">
            <a:spAutoFit/>
          </a:bodyPr>
          <a:lstStyle/>
          <a:p>
            <a:pPr>
              <a:defRPr/>
            </a:pPr>
            <a:r>
              <a:rPr kumimoji="0" lang="en-US" b="1" u="none" strike="noStrike" kern="1200" cap="none" spc="0" normalizeH="0" baseline="0" noProof="0" dirty="0">
                <a:ln>
                  <a:noFill/>
                </a:ln>
                <a:effectLst/>
                <a:uLnTx/>
                <a:uFillTx/>
                <a:latin typeface="Helvetica" pitchFamily="2" charset="0"/>
                <a:ea typeface="+mn-ea"/>
                <a:cs typeface="+mn-cs"/>
              </a:rPr>
              <a:t>Task:</a:t>
            </a:r>
            <a:r>
              <a:rPr lang="en-US" b="1" dirty="0">
                <a:latin typeface="Helvetica" pitchFamily="2" charset="0"/>
              </a:rPr>
              <a:t> </a:t>
            </a:r>
            <a:r>
              <a:rPr lang="en-US" i="1" dirty="0">
                <a:solidFill>
                  <a:prstClr val="black"/>
                </a:solidFill>
                <a:latin typeface="Helvetica" pitchFamily="2" charset="0"/>
              </a:rPr>
              <a:t>Identify and select the columns relevant to the restaurant atmosphere.</a:t>
            </a:r>
            <a:endParaRPr kumimoji="0" lang="en-US" b="0" i="1"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8" name="Rectangle 7">
            <a:extLst>
              <a:ext uri="{FF2B5EF4-FFF2-40B4-BE49-F238E27FC236}">
                <a16:creationId xmlns:a16="http://schemas.microsoft.com/office/drawing/2014/main" id="{717700FD-AB2B-ED08-966C-23FED5010060}"/>
              </a:ext>
            </a:extLst>
          </p:cNvPr>
          <p:cNvSpPr/>
          <p:nvPr/>
        </p:nvSpPr>
        <p:spPr>
          <a:xfrm>
            <a:off x="5243119" y="4624698"/>
            <a:ext cx="4391463" cy="1036301"/>
          </a:xfrm>
          <a:prstGeom prst="rect">
            <a:avLst/>
          </a:prstGeom>
          <a:solidFill>
            <a:schemeClr val="bg1">
              <a:lumMod val="9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nsolas" panose="020B0609020204030204" pitchFamily="49" charset="0"/>
                <a:cs typeface="Consolas" panose="020B0609020204030204" pitchFamily="49" charset="0"/>
              </a:rPr>
              <a:t>LLM_FILTER(Restaurants, </a:t>
            </a:r>
            <a:r>
              <a:rPr lang="en-US" dirty="0">
                <a:solidFill>
                  <a:srgbClr val="C00000"/>
                </a:solidFill>
                <a:latin typeface="Consolas" panose="020B0609020204030204" pitchFamily="49" charset="0"/>
                <a:cs typeface="Consolas" panose="020B0609020204030204" pitchFamily="49" charset="0"/>
              </a:rPr>
              <a:t>‘column’</a:t>
            </a:r>
            <a:r>
              <a:rPr lang="en-US" dirty="0">
                <a:solidFill>
                  <a:schemeClr val="tx1"/>
                </a:solidFill>
                <a:latin typeface="Consolas" panose="020B0609020204030204" pitchFamily="49" charset="0"/>
                <a:cs typeface="Consolas" panose="020B0609020204030204" pitchFamily="49" charset="0"/>
              </a:rPr>
              <a:t>, ‘It is related to the restaurant atmosphere.’)</a:t>
            </a:r>
            <a:endParaRPr lang="en-CN" dirty="0">
              <a:solidFill>
                <a:schemeClr val="tx1"/>
              </a:solidFill>
              <a:latin typeface="Consolas" panose="020B0609020204030204" pitchFamily="49" charset="0"/>
              <a:cs typeface="Consolas" panose="020B0609020204030204" pitchFamily="49" charset="0"/>
            </a:endParaRPr>
          </a:p>
        </p:txBody>
      </p:sp>
      <p:cxnSp>
        <p:nvCxnSpPr>
          <p:cNvPr id="9" name="Straight Arrow Connector 8">
            <a:extLst>
              <a:ext uri="{FF2B5EF4-FFF2-40B4-BE49-F238E27FC236}">
                <a16:creationId xmlns:a16="http://schemas.microsoft.com/office/drawing/2014/main" id="{A7C00B82-6842-4CE3-1552-05C616ADD010}"/>
              </a:ext>
            </a:extLst>
          </p:cNvPr>
          <p:cNvCxnSpPr>
            <a:cxnSpLocks/>
          </p:cNvCxnSpPr>
          <p:nvPr/>
        </p:nvCxnSpPr>
        <p:spPr>
          <a:xfrm>
            <a:off x="9705508" y="5202666"/>
            <a:ext cx="468000" cy="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FE4028B0-13BF-6843-AE46-82448C6571E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21350" y="4902626"/>
            <a:ext cx="587475" cy="587475"/>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455D9BF-875A-1564-D28D-24AD0AA9C01C}"/>
                  </a:ext>
                </a:extLst>
              </p:cNvPr>
              <p:cNvSpPr txBox="1"/>
              <p:nvPr/>
            </p:nvSpPr>
            <p:spPr>
              <a:xfrm>
                <a:off x="9731956" y="5417999"/>
                <a:ext cx="1784159" cy="523220"/>
              </a:xfrm>
              <a:prstGeom prst="rect">
                <a:avLst/>
              </a:prstGeom>
              <a:noFill/>
            </p:spPr>
            <p:txBody>
              <a:bodyPr wrap="square">
                <a:spAutoFit/>
              </a:bodyPr>
              <a:lstStyle/>
              <a:p>
                <a:pPr algn="ctr"/>
                <a14:m>
                  <m:oMath xmlns:m="http://schemas.openxmlformats.org/officeDocument/2006/math">
                    <m:r>
                      <a:rPr kumimoji="0" lang="en-US" sz="1400" b="0" i="1" u="none" strike="noStrike" kern="1200" cap="none" spc="0" normalizeH="0" baseline="0" noProof="0" smtClean="0">
                        <a:ln>
                          <a:noFill/>
                        </a:ln>
                        <a:effectLst/>
                        <a:uLnTx/>
                        <a:uFillTx/>
                        <a:latin typeface="Cambria Math" panose="02040503050406030204" pitchFamily="18" charset="0"/>
                        <a:ea typeface="+mn-ea"/>
                        <a:cs typeface="+mn-cs"/>
                      </a:rPr>
                      <m:t>𝑅</m:t>
                    </m:r>
                    <m:r>
                      <a:rPr kumimoji="0" lang="en-US" sz="1400" b="0" i="1" u="none" strike="noStrike" kern="1200" cap="none" spc="0" normalizeH="0" baseline="0" noProof="0" smtClean="0">
                        <a:ln>
                          <a:noFill/>
                        </a:ln>
                        <a:effectLst/>
                        <a:uLnTx/>
                        <a:uFillTx/>
                        <a:latin typeface="Cambria Math" panose="02040503050406030204" pitchFamily="18" charset="0"/>
                        <a:ea typeface="+mn-ea"/>
                        <a:cs typeface="+mn-cs"/>
                      </a:rPr>
                      <m:t>′</m:t>
                    </m:r>
                  </m:oMath>
                </a14:m>
                <a:r>
                  <a:rPr kumimoji="0" lang="en-US" sz="1400" i="1" u="none" strike="noStrike" kern="1200" cap="none" spc="0" normalizeH="0" baseline="0" noProof="0" dirty="0">
                    <a:ln>
                      <a:noFill/>
                    </a:ln>
                    <a:effectLst/>
                    <a:uLnTx/>
                    <a:uFillTx/>
                    <a:latin typeface="Helvetica" pitchFamily="2" charset="0"/>
                    <a:ea typeface="+mn-ea"/>
                    <a:cs typeface="+mn-cs"/>
                  </a:rPr>
                  <a:t> </a:t>
                </a:r>
                <a:r>
                  <a:rPr lang="en-CN" sz="1400" dirty="0">
                    <a:latin typeface="Helvetica" pitchFamily="2" charset="0"/>
                  </a:rPr>
                  <a:t>with a single column ‘</a:t>
                </a:r>
                <a:r>
                  <a:rPr lang="en-CN" sz="1400" i="1" dirty="0">
                    <a:latin typeface="Helvetica" pitchFamily="2" charset="0"/>
                  </a:rPr>
                  <a:t>Description’</a:t>
                </a:r>
              </a:p>
            </p:txBody>
          </p:sp>
        </mc:Choice>
        <mc:Fallback xmlns="">
          <p:sp>
            <p:nvSpPr>
              <p:cNvPr id="12" name="TextBox 11">
                <a:extLst>
                  <a:ext uri="{FF2B5EF4-FFF2-40B4-BE49-F238E27FC236}">
                    <a16:creationId xmlns:a16="http://schemas.microsoft.com/office/drawing/2014/main" id="{7455D9BF-875A-1564-D28D-24AD0AA9C01C}"/>
                  </a:ext>
                </a:extLst>
              </p:cNvPr>
              <p:cNvSpPr txBox="1">
                <a:spLocks noRot="1" noChangeAspect="1" noMove="1" noResize="1" noEditPoints="1" noAdjustHandles="1" noChangeArrowheads="1" noChangeShapeType="1" noTextEdit="1"/>
              </p:cNvSpPr>
              <p:nvPr/>
            </p:nvSpPr>
            <p:spPr>
              <a:xfrm>
                <a:off x="9731956" y="5417999"/>
                <a:ext cx="1784159" cy="523220"/>
              </a:xfrm>
              <a:prstGeom prst="rect">
                <a:avLst/>
              </a:prstGeom>
              <a:blipFill>
                <a:blip r:embed="rId5"/>
                <a:stretch>
                  <a:fillRect l="-709" t="-2326" r="-709" b="-9302"/>
                </a:stretch>
              </a:blipFill>
            </p:spPr>
            <p:txBody>
              <a:bodyPr/>
              <a:lstStyle/>
              <a:p>
                <a:r>
                  <a:rPr lang="en-CN">
                    <a:noFill/>
                  </a:rPr>
                  <a:t> </a:t>
                </a:r>
              </a:p>
            </p:txBody>
          </p:sp>
        </mc:Fallback>
      </mc:AlternateContent>
      <p:cxnSp>
        <p:nvCxnSpPr>
          <p:cNvPr id="13" name="Straight Arrow Connector 12">
            <a:extLst>
              <a:ext uri="{FF2B5EF4-FFF2-40B4-BE49-F238E27FC236}">
                <a16:creationId xmlns:a16="http://schemas.microsoft.com/office/drawing/2014/main" id="{11A97EF0-64CA-47BD-3B1C-6E12CB8025FA}"/>
              </a:ext>
            </a:extLst>
          </p:cNvPr>
          <p:cNvCxnSpPr>
            <a:cxnSpLocks/>
          </p:cNvCxnSpPr>
          <p:nvPr/>
        </p:nvCxnSpPr>
        <p:spPr>
          <a:xfrm>
            <a:off x="4725781" y="5149914"/>
            <a:ext cx="468000" cy="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17438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AE0E4-E1A4-8A48-64F2-8C1D9697EFE1}"/>
              </a:ext>
            </a:extLst>
          </p:cNvPr>
          <p:cNvSpPr>
            <a:spLocks noGrp="1"/>
          </p:cNvSpPr>
          <p:nvPr>
            <p:ph type="title"/>
          </p:nvPr>
        </p:nvSpPr>
        <p:spPr/>
        <p:txBody>
          <a:bodyPr/>
          <a:lstStyle/>
          <a:p>
            <a:r>
              <a:rPr lang="en-CN" dirty="0"/>
              <a:t>Operand Granularities Matter</a:t>
            </a:r>
          </a:p>
        </p:txBody>
      </p:sp>
      <p:sp>
        <p:nvSpPr>
          <p:cNvPr id="3" name="Slide Number Placeholder 2">
            <a:extLst>
              <a:ext uri="{FF2B5EF4-FFF2-40B4-BE49-F238E27FC236}">
                <a16:creationId xmlns:a16="http://schemas.microsoft.com/office/drawing/2014/main" id="{EA82EF7F-E769-0875-37FC-437BA97805D3}"/>
              </a:ext>
            </a:extLst>
          </p:cNvPr>
          <p:cNvSpPr>
            <a:spLocks noGrp="1"/>
          </p:cNvSpPr>
          <p:nvPr>
            <p:ph type="sldNum" sz="quarter" idx="12"/>
          </p:nvPr>
        </p:nvSpPr>
        <p:spPr/>
        <p:txBody>
          <a:bodyPr/>
          <a:lstStyle/>
          <a:p>
            <a:fld id="{BCFAA6ED-95C3-9546-BFD5-25AB245E25B8}" type="slidenum">
              <a:rPr lang="en-CN" smtClean="0"/>
              <a:t>26</a:t>
            </a:fld>
            <a:endParaRPr lang="en-CN"/>
          </a:p>
        </p:txBody>
      </p:sp>
      <p:sp>
        <p:nvSpPr>
          <p:cNvPr id="4" name="Content Placeholder 3">
            <a:extLst>
              <a:ext uri="{FF2B5EF4-FFF2-40B4-BE49-F238E27FC236}">
                <a16:creationId xmlns:a16="http://schemas.microsoft.com/office/drawing/2014/main" id="{C371E861-A87A-3545-CC1E-145F854977EF}"/>
              </a:ext>
            </a:extLst>
          </p:cNvPr>
          <p:cNvSpPr>
            <a:spLocks noGrp="1"/>
          </p:cNvSpPr>
          <p:nvPr>
            <p:ph idx="1"/>
          </p:nvPr>
        </p:nvSpPr>
        <p:spPr/>
        <p:txBody>
          <a:bodyPr>
            <a:normAutofit lnSpcReduction="10000"/>
          </a:bodyPr>
          <a:lstStyle/>
          <a:p>
            <a:r>
              <a:rPr lang="en-CN" b="1" dirty="0">
                <a:solidFill>
                  <a:srgbClr val="C00000"/>
                </a:solidFill>
              </a:rPr>
              <a:t>These two LROs target different operand granularities, but have the same </a:t>
            </a:r>
            <a:r>
              <a:rPr lang="en-US" b="1" dirty="0">
                <a:solidFill>
                  <a:srgbClr val="C00000"/>
                </a:solidFill>
              </a:rPr>
              <a:t>processing</a:t>
            </a:r>
            <a:r>
              <a:rPr lang="en-CN" b="1" dirty="0">
                <a:solidFill>
                  <a:srgbClr val="C00000"/>
                </a:solidFill>
              </a:rPr>
              <a:t> logic: to filter a subset. </a:t>
            </a:r>
          </a:p>
        </p:txBody>
      </p:sp>
      <p:sp>
        <p:nvSpPr>
          <p:cNvPr id="5" name="Rectangle 4">
            <a:extLst>
              <a:ext uri="{FF2B5EF4-FFF2-40B4-BE49-F238E27FC236}">
                <a16:creationId xmlns:a16="http://schemas.microsoft.com/office/drawing/2014/main" id="{5F376C94-C451-04B7-A88B-B71E447F4330}"/>
              </a:ext>
            </a:extLst>
          </p:cNvPr>
          <p:cNvSpPr/>
          <p:nvPr/>
        </p:nvSpPr>
        <p:spPr>
          <a:xfrm>
            <a:off x="950403" y="2793636"/>
            <a:ext cx="4391463" cy="853741"/>
          </a:xfrm>
          <a:prstGeom prst="rect">
            <a:avLst/>
          </a:prstGeom>
          <a:solidFill>
            <a:schemeClr val="bg1">
              <a:lumMod val="9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nsolas" panose="020B0609020204030204" pitchFamily="49" charset="0"/>
                <a:cs typeface="Consolas" panose="020B0609020204030204" pitchFamily="49" charset="0"/>
              </a:rPr>
              <a:t>LLM_FILTER(Restaurants, </a:t>
            </a:r>
            <a:r>
              <a:rPr lang="en-US" dirty="0">
                <a:solidFill>
                  <a:srgbClr val="C00000"/>
                </a:solidFill>
                <a:latin typeface="Consolas" panose="020B0609020204030204" pitchFamily="49" charset="0"/>
                <a:cs typeface="Consolas" panose="020B0609020204030204" pitchFamily="49" charset="0"/>
              </a:rPr>
              <a:t>‘row’</a:t>
            </a:r>
            <a:r>
              <a:rPr lang="en-US" dirty="0">
                <a:solidFill>
                  <a:schemeClr val="tx1"/>
                </a:solidFill>
                <a:latin typeface="Consolas" panose="020B0609020204030204" pitchFamily="49" charset="0"/>
                <a:cs typeface="Consolas" panose="020B0609020204030204" pitchFamily="49" charset="0"/>
              </a:rPr>
              <a:t>, ‘It is in Bay Area.’)</a:t>
            </a:r>
            <a:endParaRPr lang="en-CN" dirty="0">
              <a:solidFill>
                <a:schemeClr val="tx1"/>
              </a:solidFill>
              <a:latin typeface="Consolas" panose="020B0609020204030204" pitchFamily="49" charset="0"/>
              <a:cs typeface="Consolas" panose="020B0609020204030204" pitchFamily="49" charset="0"/>
            </a:endParaRPr>
          </a:p>
        </p:txBody>
      </p:sp>
      <p:sp>
        <p:nvSpPr>
          <p:cNvPr id="6" name="Rectangle 5">
            <a:extLst>
              <a:ext uri="{FF2B5EF4-FFF2-40B4-BE49-F238E27FC236}">
                <a16:creationId xmlns:a16="http://schemas.microsoft.com/office/drawing/2014/main" id="{8E4D8434-00E7-BF30-1917-C91037F103FC}"/>
              </a:ext>
            </a:extLst>
          </p:cNvPr>
          <p:cNvSpPr/>
          <p:nvPr/>
        </p:nvSpPr>
        <p:spPr>
          <a:xfrm>
            <a:off x="950403" y="4097190"/>
            <a:ext cx="4391463" cy="1036301"/>
          </a:xfrm>
          <a:prstGeom prst="rect">
            <a:avLst/>
          </a:prstGeom>
          <a:solidFill>
            <a:schemeClr val="bg1">
              <a:lumMod val="9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onsolas" panose="020B0609020204030204" pitchFamily="49" charset="0"/>
                <a:cs typeface="Consolas" panose="020B0609020204030204" pitchFamily="49" charset="0"/>
              </a:rPr>
              <a:t>LLM_FILTER(Restaurants, </a:t>
            </a:r>
            <a:r>
              <a:rPr lang="en-US" dirty="0">
                <a:solidFill>
                  <a:srgbClr val="C00000"/>
                </a:solidFill>
                <a:latin typeface="Consolas" panose="020B0609020204030204" pitchFamily="49" charset="0"/>
                <a:cs typeface="Consolas" panose="020B0609020204030204" pitchFamily="49" charset="0"/>
              </a:rPr>
              <a:t>‘column’</a:t>
            </a:r>
            <a:r>
              <a:rPr lang="en-US" dirty="0">
                <a:solidFill>
                  <a:schemeClr val="tx1"/>
                </a:solidFill>
                <a:latin typeface="Consolas" panose="020B0609020204030204" pitchFamily="49" charset="0"/>
                <a:cs typeface="Consolas" panose="020B0609020204030204" pitchFamily="49" charset="0"/>
              </a:rPr>
              <a:t>, ‘It is related to the restaurant atmosphere.’)</a:t>
            </a:r>
            <a:endParaRPr lang="en-CN" dirty="0">
              <a:solidFill>
                <a:schemeClr val="tx1"/>
              </a:solidFill>
              <a:latin typeface="Consolas" panose="020B0609020204030204" pitchFamily="49" charset="0"/>
              <a:cs typeface="Consolas" panose="020B0609020204030204" pitchFamily="49" charset="0"/>
            </a:endParaRPr>
          </a:p>
        </p:txBody>
      </p:sp>
      <p:sp>
        <p:nvSpPr>
          <p:cNvPr id="7" name="TextBox 6">
            <a:extLst>
              <a:ext uri="{FF2B5EF4-FFF2-40B4-BE49-F238E27FC236}">
                <a16:creationId xmlns:a16="http://schemas.microsoft.com/office/drawing/2014/main" id="{302CAD90-2E6D-EE0D-30D7-EE748C3EDB05}"/>
              </a:ext>
            </a:extLst>
          </p:cNvPr>
          <p:cNvSpPr txBox="1"/>
          <p:nvPr/>
        </p:nvSpPr>
        <p:spPr>
          <a:xfrm>
            <a:off x="5679424" y="3025091"/>
            <a:ext cx="3008720" cy="390832"/>
          </a:xfrm>
          <a:prstGeom prst="rect">
            <a:avLst/>
          </a:prstGeom>
        </p:spPr>
        <p:txBody>
          <a:bodyPr vert="horz" wrap="square" lIns="91440" tIns="45720" rIns="91440" bIns="45720" rtlCol="0">
            <a:normAutofit/>
          </a:bodyPr>
          <a:lstStyle/>
          <a:p>
            <a:pPr marL="0" algn="l"/>
            <a:r>
              <a:rPr lang="en-US" sz="1800" dirty="0">
                <a:solidFill>
                  <a:schemeClr val="tx1"/>
                </a:solidFill>
              </a:rPr>
              <a:t>R</a:t>
            </a:r>
            <a:r>
              <a:rPr lang="en-CN" sz="1800" dirty="0">
                <a:solidFill>
                  <a:schemeClr val="tx1"/>
                </a:solidFill>
              </a:rPr>
              <a:t>ow-level LLM Filtering</a:t>
            </a:r>
          </a:p>
        </p:txBody>
      </p:sp>
      <p:sp>
        <p:nvSpPr>
          <p:cNvPr id="9" name="TextBox 8">
            <a:extLst>
              <a:ext uri="{FF2B5EF4-FFF2-40B4-BE49-F238E27FC236}">
                <a16:creationId xmlns:a16="http://schemas.microsoft.com/office/drawing/2014/main" id="{0AB36AA7-248F-AAB1-2B06-63F65FF02A94}"/>
              </a:ext>
            </a:extLst>
          </p:cNvPr>
          <p:cNvSpPr txBox="1"/>
          <p:nvPr/>
        </p:nvSpPr>
        <p:spPr>
          <a:xfrm>
            <a:off x="5679424" y="4378155"/>
            <a:ext cx="3582563" cy="482218"/>
          </a:xfrm>
          <a:prstGeom prst="rect">
            <a:avLst/>
          </a:prstGeom>
        </p:spPr>
        <p:txBody>
          <a:bodyPr vert="horz" wrap="square" lIns="91440" tIns="45720" rIns="91440" bIns="45720" rtlCol="0">
            <a:normAutofit/>
          </a:bodyPr>
          <a:lstStyle/>
          <a:p>
            <a:pPr marL="0" algn="l"/>
            <a:r>
              <a:rPr lang="en-US" sz="1800" dirty="0">
                <a:solidFill>
                  <a:schemeClr val="tx1"/>
                </a:solidFill>
              </a:rPr>
              <a:t>Column-level </a:t>
            </a:r>
            <a:r>
              <a:rPr lang="en-CN" sz="1800" dirty="0">
                <a:solidFill>
                  <a:schemeClr val="tx1"/>
                </a:solidFill>
              </a:rPr>
              <a:t>LLM Projection</a:t>
            </a:r>
          </a:p>
        </p:txBody>
      </p:sp>
      <p:sp>
        <p:nvSpPr>
          <p:cNvPr id="12" name="Right Bracket 11">
            <a:extLst>
              <a:ext uri="{FF2B5EF4-FFF2-40B4-BE49-F238E27FC236}">
                <a16:creationId xmlns:a16="http://schemas.microsoft.com/office/drawing/2014/main" id="{124CBF34-2903-735C-465F-9D0B18026904}"/>
              </a:ext>
            </a:extLst>
          </p:cNvPr>
          <p:cNvSpPr/>
          <p:nvPr/>
        </p:nvSpPr>
        <p:spPr>
          <a:xfrm>
            <a:off x="9261987" y="3025091"/>
            <a:ext cx="221225" cy="1664290"/>
          </a:xfrm>
          <a:prstGeom prst="rightBracket">
            <a:avLst/>
          </a:prstGeom>
          <a:ln w="285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N"/>
          </a:p>
        </p:txBody>
      </p:sp>
      <p:sp>
        <p:nvSpPr>
          <p:cNvPr id="13" name="TextBox 12">
            <a:extLst>
              <a:ext uri="{FF2B5EF4-FFF2-40B4-BE49-F238E27FC236}">
                <a16:creationId xmlns:a16="http://schemas.microsoft.com/office/drawing/2014/main" id="{E935694C-47B3-781B-5CE6-DF3137F7A872}"/>
              </a:ext>
            </a:extLst>
          </p:cNvPr>
          <p:cNvSpPr txBox="1"/>
          <p:nvPr/>
        </p:nvSpPr>
        <p:spPr>
          <a:xfrm>
            <a:off x="9822425" y="3516602"/>
            <a:ext cx="1253613" cy="681267"/>
          </a:xfrm>
          <a:prstGeom prst="rect">
            <a:avLst/>
          </a:prstGeom>
        </p:spPr>
        <p:txBody>
          <a:bodyPr vert="horz" wrap="square" lIns="91440" tIns="45720" rIns="91440" bIns="45720" rtlCol="0">
            <a:normAutofit/>
          </a:bodyPr>
          <a:lstStyle/>
          <a:p>
            <a:pPr marL="0" algn="l"/>
            <a:r>
              <a:rPr lang="en-CN" sz="1800" dirty="0">
                <a:solidFill>
                  <a:srgbClr val="C00000"/>
                </a:solidFill>
              </a:rPr>
              <a:t>Subset filtering</a:t>
            </a:r>
          </a:p>
        </p:txBody>
      </p:sp>
      <p:sp>
        <p:nvSpPr>
          <p:cNvPr id="14" name="Content Placeholder 3">
            <a:extLst>
              <a:ext uri="{FF2B5EF4-FFF2-40B4-BE49-F238E27FC236}">
                <a16:creationId xmlns:a16="http://schemas.microsoft.com/office/drawing/2014/main" id="{8FC83769-199F-2311-6094-170C6B027755}"/>
              </a:ext>
            </a:extLst>
          </p:cNvPr>
          <p:cNvSpPr txBox="1">
            <a:spLocks/>
          </p:cNvSpPr>
          <p:nvPr/>
        </p:nvSpPr>
        <p:spPr>
          <a:xfrm>
            <a:off x="455999" y="5454956"/>
            <a:ext cx="11279999" cy="1072388"/>
          </a:xfrm>
          <a:prstGeom prst="rect">
            <a:avLst/>
          </a:prstGeom>
        </p:spPr>
        <p:txBody>
          <a:bodyPr vert="horz" lIns="91440" tIns="45720" rIns="91440" bIns="45720" rtlCol="0">
            <a:normAutofit/>
          </a:bodyPr>
          <a:lstStyle>
            <a:lvl1pPr marL="0" indent="-360000" algn="l" defTabSz="685800" rtl="0" eaLnBrk="1" latinLnBrk="0" hangingPunct="1">
              <a:lnSpc>
                <a:spcPct val="120000"/>
              </a:lnSpc>
              <a:spcBef>
                <a:spcPts val="2000"/>
              </a:spcBef>
              <a:buFont typeface="Wingdings" pitchFamily="2" charset="2"/>
              <a:buNone/>
              <a:defRPr sz="2000" kern="1200">
                <a:solidFill>
                  <a:srgbClr val="002060"/>
                </a:solidFill>
                <a:latin typeface="+mn-lt"/>
                <a:ea typeface="+mn-ea"/>
                <a:cs typeface="+mn-cs"/>
              </a:defRPr>
            </a:lvl1pPr>
            <a:lvl2pPr marL="720000" indent="-360000" algn="l" defTabSz="685800" rtl="0" eaLnBrk="1" latinLnBrk="0" hangingPunct="1">
              <a:lnSpc>
                <a:spcPct val="120000"/>
              </a:lnSpc>
              <a:spcBef>
                <a:spcPts val="375"/>
              </a:spcBef>
              <a:buFont typeface="Wingdings" pitchFamily="2" charset="2"/>
              <a:buChar char="p"/>
              <a:defRPr sz="2000" kern="1200">
                <a:solidFill>
                  <a:srgbClr val="002060"/>
                </a:solidFill>
                <a:latin typeface="+mn-lt"/>
                <a:ea typeface="+mn-ea"/>
                <a:cs typeface="+mn-cs"/>
              </a:defRPr>
            </a:lvl2pPr>
            <a:lvl3pPr marL="8572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3pPr>
            <a:lvl4pPr marL="12001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4pPr>
            <a:lvl5pPr marL="15430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Operand granularity should be treated as a dimension orthogonal to the operator’s processing logic. So, we mention the operand granularity in LRO definitions. </a:t>
            </a:r>
          </a:p>
        </p:txBody>
      </p:sp>
    </p:spTree>
    <p:extLst>
      <p:ext uri="{BB962C8B-B14F-4D97-AF65-F5344CB8AC3E}">
        <p14:creationId xmlns:p14="http://schemas.microsoft.com/office/powerpoint/2010/main" val="39734088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FE71D-2497-9D60-509F-0BC2E7BDDC27}"/>
              </a:ext>
            </a:extLst>
          </p:cNvPr>
          <p:cNvSpPr>
            <a:spLocks noGrp="1"/>
          </p:cNvSpPr>
          <p:nvPr>
            <p:ph type="title"/>
          </p:nvPr>
        </p:nvSpPr>
        <p:spPr/>
        <p:txBody>
          <a:bodyPr/>
          <a:lstStyle/>
          <a:p>
            <a:r>
              <a:rPr lang="en-CN" dirty="0"/>
              <a:t>What LROs Are Not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1E81C92-68E7-DDAB-EA92-120D966F04DD}"/>
                  </a:ext>
                </a:extLst>
              </p:cNvPr>
              <p:cNvSpPr>
                <a:spLocks noGrp="1"/>
              </p:cNvSpPr>
              <p:nvPr>
                <p:ph idx="1"/>
              </p:nvPr>
            </p:nvSpPr>
            <p:spPr/>
            <p:txBody>
              <a:bodyPr/>
              <a:lstStyle/>
              <a:p>
                <a:r>
                  <a:rPr lang="en-CN" b="1" dirty="0"/>
                  <a:t>LROs </a:t>
                </a:r>
                <a14:m>
                  <m:oMath xmlns:m="http://schemas.openxmlformats.org/officeDocument/2006/math">
                    <m:r>
                      <a:rPr lang="en-US" b="1" i="1" smtClean="0">
                        <a:latin typeface="Cambria Math" panose="02040503050406030204" pitchFamily="18" charset="0"/>
                      </a:rPr>
                      <m:t>≠</m:t>
                    </m:r>
                  </m:oMath>
                </a14:m>
                <a:r>
                  <a:rPr lang="en-CN" b="1" dirty="0"/>
                  <a:t> Text-to-SQL</a:t>
                </a:r>
              </a:p>
              <a:p>
                <a:pPr lvl="1"/>
                <a:r>
                  <a:rPr lang="en-US" dirty="0"/>
                  <a:t>Text-to-SQL uses LLMs to translate user intent into SQL without modifying the underlying operators, whereas LROs invoke LLMs during operator execution.</a:t>
                </a:r>
              </a:p>
              <a:p>
                <a:r>
                  <a:rPr lang="en-CN" b="1" dirty="0"/>
                  <a:t>LROs </a:t>
                </a:r>
                <a14:m>
                  <m:oMath xmlns:m="http://schemas.openxmlformats.org/officeDocument/2006/math">
                    <m:r>
                      <a:rPr lang="en-US" b="1" i="1">
                        <a:latin typeface="Cambria Math" panose="02040503050406030204" pitchFamily="18" charset="0"/>
                      </a:rPr>
                      <m:t>≠ </m:t>
                    </m:r>
                  </m:oMath>
                </a14:m>
                <a:r>
                  <a:rPr lang="zh-CN" altLang="en-US" b="1" dirty="0"/>
                  <a:t> </a:t>
                </a:r>
                <a:r>
                  <a:rPr lang="en-CN" b="1" dirty="0"/>
                  <a:t>embedding-based RAG</a:t>
                </a:r>
              </a:p>
              <a:p>
                <a:pPr lvl="1"/>
                <a:r>
                  <a:rPr lang="en-US" dirty="0"/>
                  <a:t>Embedding-based RAG relies on vector similarity during retrieval, rather than LLM-based semantic manipulation.</a:t>
                </a:r>
              </a:p>
              <a:p>
                <a:r>
                  <a:rPr lang="en-CN" b="1" dirty="0"/>
                  <a:t>LROs </a:t>
                </a:r>
                <a14:m>
                  <m:oMath xmlns:m="http://schemas.openxmlformats.org/officeDocument/2006/math">
                    <m:r>
                      <a:rPr lang="en-US" b="1" i="1">
                        <a:latin typeface="Cambria Math" panose="02040503050406030204" pitchFamily="18" charset="0"/>
                      </a:rPr>
                      <m:t>≠</m:t>
                    </m:r>
                  </m:oMath>
                </a14:m>
                <a:r>
                  <a:rPr lang="en-CN" b="1" dirty="0"/>
                  <a:t> General NLP tasks</a:t>
                </a:r>
              </a:p>
              <a:p>
                <a:pPr lvl="1"/>
                <a:r>
                  <a:rPr lang="en-US" dirty="0"/>
                  <a:t>We exclude general NLP tasks that consume relational data but produce unstructured outputs, such as answers or summaries.</a:t>
                </a:r>
              </a:p>
              <a:p>
                <a:pPr lvl="1"/>
                <a:endParaRPr lang="en-CN" dirty="0"/>
              </a:p>
            </p:txBody>
          </p:sp>
        </mc:Choice>
        <mc:Fallback xmlns="">
          <p:sp>
            <p:nvSpPr>
              <p:cNvPr id="3" name="Content Placeholder 2">
                <a:extLst>
                  <a:ext uri="{FF2B5EF4-FFF2-40B4-BE49-F238E27FC236}">
                    <a16:creationId xmlns:a16="http://schemas.microsoft.com/office/drawing/2014/main" id="{31E81C92-68E7-DDAB-EA92-120D966F04DD}"/>
                  </a:ext>
                </a:extLst>
              </p:cNvPr>
              <p:cNvSpPr>
                <a:spLocks noGrp="1" noRot="1" noChangeAspect="1" noMove="1" noResize="1" noEditPoints="1" noAdjustHandles="1" noChangeArrowheads="1" noChangeShapeType="1" noTextEdit="1"/>
              </p:cNvSpPr>
              <p:nvPr>
                <p:ph idx="1"/>
              </p:nvPr>
            </p:nvSpPr>
            <p:spPr>
              <a:blipFill>
                <a:blip r:embed="rId3"/>
                <a:stretch>
                  <a:fillRect l="-562" t="-258"/>
                </a:stretch>
              </a:blipFill>
            </p:spPr>
            <p:txBody>
              <a:bodyPr/>
              <a:lstStyle/>
              <a:p>
                <a:r>
                  <a:rPr lang="en-CN">
                    <a:noFill/>
                  </a:rPr>
                  <a:t> </a:t>
                </a:r>
              </a:p>
            </p:txBody>
          </p:sp>
        </mc:Fallback>
      </mc:AlternateContent>
      <p:sp>
        <p:nvSpPr>
          <p:cNvPr id="4" name="Slide Number Placeholder 3">
            <a:extLst>
              <a:ext uri="{FF2B5EF4-FFF2-40B4-BE49-F238E27FC236}">
                <a16:creationId xmlns:a16="http://schemas.microsoft.com/office/drawing/2014/main" id="{C3B2EAA1-FBE2-591E-E573-DE74FE1C8FC8}"/>
              </a:ext>
            </a:extLst>
          </p:cNvPr>
          <p:cNvSpPr>
            <a:spLocks noGrp="1"/>
          </p:cNvSpPr>
          <p:nvPr>
            <p:ph type="sldNum" sz="quarter" idx="12"/>
          </p:nvPr>
        </p:nvSpPr>
        <p:spPr/>
        <p:txBody>
          <a:bodyPr/>
          <a:lstStyle/>
          <a:p>
            <a:fld id="{BCFAA6ED-95C3-9546-BFD5-25AB245E25B8}" type="slidenum">
              <a:rPr lang="en-CN" smtClean="0"/>
              <a:t>27</a:t>
            </a:fld>
            <a:endParaRPr lang="en-CN"/>
          </a:p>
        </p:txBody>
      </p:sp>
    </p:spTree>
    <p:extLst>
      <p:ext uri="{BB962C8B-B14F-4D97-AF65-F5344CB8AC3E}">
        <p14:creationId xmlns:p14="http://schemas.microsoft.com/office/powerpoint/2010/main" val="23959494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D521A-CC99-0236-02B9-F4A9C3E69F32}"/>
              </a:ext>
            </a:extLst>
          </p:cNvPr>
          <p:cNvSpPr>
            <a:spLocks noGrp="1"/>
          </p:cNvSpPr>
          <p:nvPr>
            <p:ph type="title"/>
          </p:nvPr>
        </p:nvSpPr>
        <p:spPr>
          <a:xfrm>
            <a:off x="838201" y="1709740"/>
            <a:ext cx="10515600" cy="1719261"/>
          </a:xfrm>
        </p:spPr>
        <p:txBody>
          <a:bodyPr/>
          <a:lstStyle/>
          <a:p>
            <a:r>
              <a:rPr lang="en-CN" dirty="0"/>
              <a:t>Current States &amp; Taxonomy</a:t>
            </a:r>
          </a:p>
        </p:txBody>
      </p:sp>
      <p:sp>
        <p:nvSpPr>
          <p:cNvPr id="7" name="Text Placeholder 6">
            <a:extLst>
              <a:ext uri="{FF2B5EF4-FFF2-40B4-BE49-F238E27FC236}">
                <a16:creationId xmlns:a16="http://schemas.microsoft.com/office/drawing/2014/main" id="{EBC64F12-15F3-9F68-840B-8FE6A55820A5}"/>
              </a:ext>
            </a:extLst>
          </p:cNvPr>
          <p:cNvSpPr>
            <a:spLocks noGrp="1"/>
          </p:cNvSpPr>
          <p:nvPr>
            <p:ph type="body" idx="1"/>
          </p:nvPr>
        </p:nvSpPr>
        <p:spPr/>
        <p:txBody>
          <a:bodyPr/>
          <a:lstStyle/>
          <a:p>
            <a:endParaRPr lang="en-CN"/>
          </a:p>
        </p:txBody>
      </p:sp>
      <p:sp>
        <p:nvSpPr>
          <p:cNvPr id="4" name="Slide Number Placeholder 3">
            <a:extLst>
              <a:ext uri="{FF2B5EF4-FFF2-40B4-BE49-F238E27FC236}">
                <a16:creationId xmlns:a16="http://schemas.microsoft.com/office/drawing/2014/main" id="{E83F8E94-A760-0C2A-F36D-9CBB7054FD91}"/>
              </a:ext>
            </a:extLst>
          </p:cNvPr>
          <p:cNvSpPr>
            <a:spLocks noGrp="1"/>
          </p:cNvSpPr>
          <p:nvPr>
            <p:ph type="sldNum" sz="quarter" idx="12"/>
          </p:nvPr>
        </p:nvSpPr>
        <p:spPr>
          <a:xfrm>
            <a:off x="8643899" y="6356352"/>
            <a:ext cx="3092100" cy="365125"/>
          </a:xfrm>
        </p:spPr>
        <p:txBody>
          <a:bodyPr/>
          <a:lstStyle/>
          <a:p>
            <a:fld id="{BCFAA6ED-95C3-9546-BFD5-25AB245E25B8}" type="slidenum">
              <a:rPr lang="en-CN" smtClean="0"/>
              <a:pPr/>
              <a:t>28</a:t>
            </a:fld>
            <a:endParaRPr lang="en-CN"/>
          </a:p>
        </p:txBody>
      </p:sp>
    </p:spTree>
    <p:extLst>
      <p:ext uri="{BB962C8B-B14F-4D97-AF65-F5344CB8AC3E}">
        <p14:creationId xmlns:p14="http://schemas.microsoft.com/office/powerpoint/2010/main" val="35178127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39914-BBEB-54D5-318F-E3114348432D}"/>
            </a:ext>
          </a:extLst>
        </p:cNvPr>
        <p:cNvGrpSpPr/>
        <p:nvPr/>
      </p:nvGrpSpPr>
      <p:grpSpPr>
        <a:xfrm>
          <a:off x="0" y="0"/>
          <a:ext cx="0" cy="0"/>
          <a:chOff x="0" y="0"/>
          <a:chExt cx="0" cy="0"/>
        </a:xfrm>
      </p:grpSpPr>
      <p:cxnSp>
        <p:nvCxnSpPr>
          <p:cNvPr id="29" name="Straight Connector 28" title="callout lines">
            <a:extLst>
              <a:ext uri="{FF2B5EF4-FFF2-40B4-BE49-F238E27FC236}">
                <a16:creationId xmlns:a16="http://schemas.microsoft.com/office/drawing/2014/main" id="{E909E4A9-3F78-9FCC-2EDA-731FC01FC9AA}"/>
              </a:ext>
            </a:extLst>
          </p:cNvPr>
          <p:cNvCxnSpPr>
            <a:cxnSpLocks/>
          </p:cNvCxnSpPr>
          <p:nvPr/>
        </p:nvCxnSpPr>
        <p:spPr>
          <a:xfrm>
            <a:off x="8199576" y="4195050"/>
            <a:ext cx="0" cy="108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cxnSp>
        <p:nvCxnSpPr>
          <p:cNvPr id="47" name="Straight Connector 46" title="callout lines">
            <a:extLst>
              <a:ext uri="{FF2B5EF4-FFF2-40B4-BE49-F238E27FC236}">
                <a16:creationId xmlns:a16="http://schemas.microsoft.com/office/drawing/2014/main" id="{55D6E915-C2EA-AF41-592B-4B64AD22232A}"/>
              </a:ext>
            </a:extLst>
          </p:cNvPr>
          <p:cNvCxnSpPr>
            <a:cxnSpLocks/>
          </p:cNvCxnSpPr>
          <p:nvPr/>
        </p:nvCxnSpPr>
        <p:spPr>
          <a:xfrm>
            <a:off x="6164847" y="4203285"/>
            <a:ext cx="0" cy="108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pic>
        <p:nvPicPr>
          <p:cNvPr id="11" name="Picture 10">
            <a:extLst>
              <a:ext uri="{FF2B5EF4-FFF2-40B4-BE49-F238E27FC236}">
                <a16:creationId xmlns:a16="http://schemas.microsoft.com/office/drawing/2014/main" id="{D5CF2025-6BCC-92A0-8943-92B66D8C8ADC}"/>
              </a:ext>
            </a:extLst>
          </p:cNvPr>
          <p:cNvPicPr>
            <a:picLocks noChangeAspect="1"/>
          </p:cNvPicPr>
          <p:nvPr/>
        </p:nvPicPr>
        <p:blipFill>
          <a:blip r:embed="rId3"/>
          <a:stretch>
            <a:fillRect/>
          </a:stretch>
        </p:blipFill>
        <p:spPr>
          <a:xfrm>
            <a:off x="4356441" y="5434406"/>
            <a:ext cx="279309" cy="279309"/>
          </a:xfrm>
          <a:prstGeom prst="rect">
            <a:avLst/>
          </a:prstGeom>
        </p:spPr>
      </p:pic>
      <p:pic>
        <p:nvPicPr>
          <p:cNvPr id="419" name="Picture 418">
            <a:extLst>
              <a:ext uri="{FF2B5EF4-FFF2-40B4-BE49-F238E27FC236}">
                <a16:creationId xmlns:a16="http://schemas.microsoft.com/office/drawing/2014/main" id="{7F77CF7A-347A-5CC9-649C-2485DAA042FA}"/>
              </a:ext>
            </a:extLst>
          </p:cNvPr>
          <p:cNvPicPr>
            <a:picLocks noChangeAspect="1"/>
          </p:cNvPicPr>
          <p:nvPr/>
        </p:nvPicPr>
        <p:blipFill>
          <a:blip r:embed="rId4"/>
          <a:srcRect t="59604"/>
          <a:stretch>
            <a:fillRect/>
          </a:stretch>
        </p:blipFill>
        <p:spPr>
          <a:xfrm>
            <a:off x="7913207" y="2545787"/>
            <a:ext cx="1005310" cy="267174"/>
          </a:xfrm>
          <a:prstGeom prst="rect">
            <a:avLst/>
          </a:prstGeom>
        </p:spPr>
      </p:pic>
      <p:pic>
        <p:nvPicPr>
          <p:cNvPr id="415" name="Picture 414">
            <a:extLst>
              <a:ext uri="{FF2B5EF4-FFF2-40B4-BE49-F238E27FC236}">
                <a16:creationId xmlns:a16="http://schemas.microsoft.com/office/drawing/2014/main" id="{AB2677F7-875C-29D7-C4AA-A891F8C587FA}"/>
              </a:ext>
            </a:extLst>
          </p:cNvPr>
          <p:cNvPicPr>
            <a:picLocks noChangeAspect="1"/>
          </p:cNvPicPr>
          <p:nvPr/>
        </p:nvPicPr>
        <p:blipFill>
          <a:blip r:embed="rId5"/>
          <a:srcRect l="10040" t="38591" r="8090" b="37309"/>
          <a:stretch>
            <a:fillRect/>
          </a:stretch>
        </p:blipFill>
        <p:spPr>
          <a:xfrm>
            <a:off x="6728315" y="3311896"/>
            <a:ext cx="1022957" cy="234000"/>
          </a:xfrm>
          <a:prstGeom prst="rect">
            <a:avLst/>
          </a:prstGeom>
        </p:spPr>
      </p:pic>
      <p:pic>
        <p:nvPicPr>
          <p:cNvPr id="410" name="Picture 409">
            <a:extLst>
              <a:ext uri="{FF2B5EF4-FFF2-40B4-BE49-F238E27FC236}">
                <a16:creationId xmlns:a16="http://schemas.microsoft.com/office/drawing/2014/main" id="{D726A864-ABF7-A0EA-4BAA-A286BEB41A6E}"/>
              </a:ext>
            </a:extLst>
          </p:cNvPr>
          <p:cNvPicPr>
            <a:picLocks noChangeAspect="1"/>
          </p:cNvPicPr>
          <p:nvPr/>
        </p:nvPicPr>
        <p:blipFill>
          <a:blip r:embed="rId6"/>
          <a:srcRect l="15727" t="35115" r="15057" b="33236"/>
          <a:stretch>
            <a:fillRect/>
          </a:stretch>
        </p:blipFill>
        <p:spPr>
          <a:xfrm>
            <a:off x="6179386" y="2519177"/>
            <a:ext cx="941977" cy="288000"/>
          </a:xfrm>
          <a:prstGeom prst="rect">
            <a:avLst/>
          </a:prstGeom>
        </p:spPr>
      </p:pic>
      <p:cxnSp>
        <p:nvCxnSpPr>
          <p:cNvPr id="48" name="Straight Connector 47" title="callout lines">
            <a:extLst>
              <a:ext uri="{FF2B5EF4-FFF2-40B4-BE49-F238E27FC236}">
                <a16:creationId xmlns:a16="http://schemas.microsoft.com/office/drawing/2014/main" id="{847556E3-CB50-D0E6-02E5-306DF5808265}"/>
              </a:ext>
            </a:extLst>
          </p:cNvPr>
          <p:cNvCxnSpPr>
            <a:cxnSpLocks/>
          </p:cNvCxnSpPr>
          <p:nvPr/>
        </p:nvCxnSpPr>
        <p:spPr>
          <a:xfrm>
            <a:off x="2820449" y="4190278"/>
            <a:ext cx="0" cy="108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369" name="Rounded Rectangle 368">
            <a:extLst>
              <a:ext uri="{FF2B5EF4-FFF2-40B4-BE49-F238E27FC236}">
                <a16:creationId xmlns:a16="http://schemas.microsoft.com/office/drawing/2014/main" id="{81EB08B0-AC03-D005-77EB-DE3875599461}"/>
              </a:ext>
            </a:extLst>
          </p:cNvPr>
          <p:cNvSpPr/>
          <p:nvPr/>
        </p:nvSpPr>
        <p:spPr>
          <a:xfrm>
            <a:off x="372750" y="2880291"/>
            <a:ext cx="1455724" cy="449683"/>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dirty="0">
                <a:solidFill>
                  <a:srgbClr val="7030A0"/>
                </a:solidFill>
                <a:latin typeface="Trebuchet MS" panose="020B0703020202090204" pitchFamily="34" charset="0"/>
              </a:rPr>
              <a:t>Commodity</a:t>
            </a:r>
          </a:p>
        </p:txBody>
      </p:sp>
      <p:cxnSp>
        <p:nvCxnSpPr>
          <p:cNvPr id="344" name="Straight Connector 343" title="callout lines">
            <a:extLst>
              <a:ext uri="{FF2B5EF4-FFF2-40B4-BE49-F238E27FC236}">
                <a16:creationId xmlns:a16="http://schemas.microsoft.com/office/drawing/2014/main" id="{AA3BEAA4-3F36-C286-3A9A-5A8B68925F0A}"/>
              </a:ext>
            </a:extLst>
          </p:cNvPr>
          <p:cNvCxnSpPr>
            <a:cxnSpLocks/>
          </p:cNvCxnSpPr>
          <p:nvPr/>
        </p:nvCxnSpPr>
        <p:spPr>
          <a:xfrm>
            <a:off x="6711013" y="2968597"/>
            <a:ext cx="0" cy="1081377"/>
          </a:xfrm>
          <a:prstGeom prst="line">
            <a:avLst/>
          </a:prstGeom>
          <a:noFill/>
          <a:ln w="12700" cap="flat" cmpd="sng" algn="ctr">
            <a:solidFill>
              <a:schemeClr val="bg1">
                <a:lumMod val="65000"/>
              </a:schemeClr>
            </a:solidFill>
            <a:prstDash val="sysDash"/>
            <a:miter lim="800000"/>
            <a:headEnd type="none" w="sm" len="sm"/>
            <a:tailEnd type="none" w="sm" len="sm"/>
          </a:ln>
          <a:effectLst/>
        </p:spPr>
      </p:cxnSp>
      <p:cxnSp>
        <p:nvCxnSpPr>
          <p:cNvPr id="477" name="Straight Connector 476" title="callout lines">
            <a:extLst>
              <a:ext uri="{FF2B5EF4-FFF2-40B4-BE49-F238E27FC236}">
                <a16:creationId xmlns:a16="http://schemas.microsoft.com/office/drawing/2014/main" id="{43FA246F-1405-0A38-E13A-20E24601D7B0}"/>
              </a:ext>
            </a:extLst>
          </p:cNvPr>
          <p:cNvCxnSpPr>
            <a:cxnSpLocks/>
          </p:cNvCxnSpPr>
          <p:nvPr/>
        </p:nvCxnSpPr>
        <p:spPr>
          <a:xfrm>
            <a:off x="6163875" y="3680691"/>
            <a:ext cx="0" cy="360003"/>
          </a:xfrm>
          <a:prstGeom prst="line">
            <a:avLst/>
          </a:prstGeom>
          <a:noFill/>
          <a:ln w="12700" cap="flat" cmpd="sng" algn="ctr">
            <a:solidFill>
              <a:schemeClr val="bg1">
                <a:lumMod val="65000"/>
              </a:schemeClr>
            </a:solidFill>
            <a:prstDash val="sysDash"/>
            <a:miter lim="800000"/>
            <a:headEnd type="none" w="sm" len="sm"/>
            <a:tailEnd type="none" w="sm" len="sm"/>
          </a:ln>
          <a:effectLst/>
        </p:spPr>
      </p:cxnSp>
      <p:cxnSp>
        <p:nvCxnSpPr>
          <p:cNvPr id="498" name="Straight Connector 497" title="callout lines">
            <a:extLst>
              <a:ext uri="{FF2B5EF4-FFF2-40B4-BE49-F238E27FC236}">
                <a16:creationId xmlns:a16="http://schemas.microsoft.com/office/drawing/2014/main" id="{D31CA247-9B0F-568A-66AE-AF1BE0FF67EA}"/>
              </a:ext>
            </a:extLst>
          </p:cNvPr>
          <p:cNvCxnSpPr>
            <a:cxnSpLocks/>
          </p:cNvCxnSpPr>
          <p:nvPr/>
        </p:nvCxnSpPr>
        <p:spPr>
          <a:xfrm flipH="1">
            <a:off x="8202081" y="2948912"/>
            <a:ext cx="2164" cy="108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cxnSp>
        <p:nvCxnSpPr>
          <p:cNvPr id="323" name="Straight Connector 322" title="callout lines">
            <a:extLst>
              <a:ext uri="{FF2B5EF4-FFF2-40B4-BE49-F238E27FC236}">
                <a16:creationId xmlns:a16="http://schemas.microsoft.com/office/drawing/2014/main" id="{6C8C9B40-4949-D263-D9D1-2DCF1A305A33}"/>
              </a:ext>
            </a:extLst>
          </p:cNvPr>
          <p:cNvCxnSpPr>
            <a:cxnSpLocks/>
          </p:cNvCxnSpPr>
          <p:nvPr/>
        </p:nvCxnSpPr>
        <p:spPr>
          <a:xfrm>
            <a:off x="7271408" y="3689974"/>
            <a:ext cx="0" cy="358623"/>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2" name="Title 1">
            <a:extLst>
              <a:ext uri="{FF2B5EF4-FFF2-40B4-BE49-F238E27FC236}">
                <a16:creationId xmlns:a16="http://schemas.microsoft.com/office/drawing/2014/main" id="{8CE51DCE-CA7B-DD98-55B4-D089CC18B9F9}"/>
              </a:ext>
            </a:extLst>
          </p:cNvPr>
          <p:cNvSpPr>
            <a:spLocks noGrp="1"/>
          </p:cNvSpPr>
          <p:nvPr>
            <p:ph type="title"/>
          </p:nvPr>
        </p:nvSpPr>
        <p:spPr/>
        <p:txBody>
          <a:bodyPr/>
          <a:lstStyle/>
          <a:p>
            <a:r>
              <a:rPr lang="en-CN" dirty="0"/>
              <a:t>An Emerging Trend of LLM Operators</a:t>
            </a:r>
          </a:p>
        </p:txBody>
      </p:sp>
      <p:sp>
        <p:nvSpPr>
          <p:cNvPr id="3" name="Slide Number Placeholder 2">
            <a:extLst>
              <a:ext uri="{FF2B5EF4-FFF2-40B4-BE49-F238E27FC236}">
                <a16:creationId xmlns:a16="http://schemas.microsoft.com/office/drawing/2014/main" id="{DB622B40-DE25-665C-DD59-522D2FA65EFD}"/>
              </a:ext>
            </a:extLst>
          </p:cNvPr>
          <p:cNvSpPr>
            <a:spLocks noGrp="1"/>
          </p:cNvSpPr>
          <p:nvPr>
            <p:ph type="sldNum" sz="quarter" idx="12"/>
          </p:nvPr>
        </p:nvSpPr>
        <p:spPr/>
        <p:txBody>
          <a:bodyPr/>
          <a:lstStyle/>
          <a:p>
            <a:fld id="{BCFAA6ED-95C3-9546-BFD5-25AB245E25B8}" type="slidenum">
              <a:rPr lang="en-CN" smtClean="0"/>
              <a:t>29</a:t>
            </a:fld>
            <a:endParaRPr lang="en-CN" dirty="0"/>
          </a:p>
        </p:txBody>
      </p:sp>
      <p:sp>
        <p:nvSpPr>
          <p:cNvPr id="4" name="Content Placeholder 3">
            <a:extLst>
              <a:ext uri="{FF2B5EF4-FFF2-40B4-BE49-F238E27FC236}">
                <a16:creationId xmlns:a16="http://schemas.microsoft.com/office/drawing/2014/main" id="{75A3D87F-04F2-A849-33D3-CEC8D904656A}"/>
              </a:ext>
            </a:extLst>
          </p:cNvPr>
          <p:cNvSpPr>
            <a:spLocks noGrp="1"/>
          </p:cNvSpPr>
          <p:nvPr>
            <p:ph idx="1"/>
          </p:nvPr>
        </p:nvSpPr>
        <p:spPr/>
        <p:txBody>
          <a:bodyPr>
            <a:normAutofit/>
          </a:bodyPr>
          <a:lstStyle/>
          <a:p>
            <a:r>
              <a:rPr lang="en-CN" dirty="0"/>
              <a:t>Numerous commodity databases and researches design LLM operators.</a:t>
            </a:r>
          </a:p>
        </p:txBody>
      </p:sp>
      <p:sp>
        <p:nvSpPr>
          <p:cNvPr id="388" name="TextBox 387">
            <a:extLst>
              <a:ext uri="{FF2B5EF4-FFF2-40B4-BE49-F238E27FC236}">
                <a16:creationId xmlns:a16="http://schemas.microsoft.com/office/drawing/2014/main" id="{D016A07D-C712-174A-ABA2-A4AD167BED4E}"/>
              </a:ext>
            </a:extLst>
          </p:cNvPr>
          <p:cNvSpPr txBox="1"/>
          <p:nvPr/>
        </p:nvSpPr>
        <p:spPr>
          <a:xfrm>
            <a:off x="1109211" y="4285065"/>
            <a:ext cx="744748" cy="294082"/>
          </a:xfrm>
          <a:prstGeom prst="rect">
            <a:avLst/>
          </a:prstGeom>
          <a:noFill/>
        </p:spPr>
        <p:txBody>
          <a:bodyPr wrap="square" lIns="0" tIns="0" rIns="0" bIns="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lumMod val="75000"/>
                    <a:lumOff val="25000"/>
                  </a:prstClr>
                </a:solidFill>
                <a:effectLst/>
                <a:uLnTx/>
                <a:uFillTx/>
              </a:rPr>
              <a:t>2024</a:t>
            </a:r>
          </a:p>
        </p:txBody>
      </p:sp>
      <p:sp>
        <p:nvSpPr>
          <p:cNvPr id="427" name="TextBox 426">
            <a:extLst>
              <a:ext uri="{FF2B5EF4-FFF2-40B4-BE49-F238E27FC236}">
                <a16:creationId xmlns:a16="http://schemas.microsoft.com/office/drawing/2014/main" id="{FA40C3EC-1EB0-0094-132D-3DBE80E31A18}"/>
              </a:ext>
            </a:extLst>
          </p:cNvPr>
          <p:cNvSpPr txBox="1"/>
          <p:nvPr/>
        </p:nvSpPr>
        <p:spPr>
          <a:xfrm>
            <a:off x="4726855" y="4285065"/>
            <a:ext cx="744748" cy="253059"/>
          </a:xfrm>
          <a:prstGeom prst="rect">
            <a:avLst/>
          </a:prstGeom>
          <a:noFill/>
        </p:spPr>
        <p:txBody>
          <a:bodyPr wrap="square" lIns="0" tIns="0" rIns="0" bIns="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lumMod val="75000"/>
                    <a:lumOff val="25000"/>
                  </a:prstClr>
                </a:solidFill>
                <a:effectLst/>
                <a:uLnTx/>
                <a:uFillTx/>
              </a:rPr>
              <a:t>2025</a:t>
            </a:r>
          </a:p>
        </p:txBody>
      </p:sp>
      <p:sp>
        <p:nvSpPr>
          <p:cNvPr id="450" name="TextBox 449">
            <a:extLst>
              <a:ext uri="{FF2B5EF4-FFF2-40B4-BE49-F238E27FC236}">
                <a16:creationId xmlns:a16="http://schemas.microsoft.com/office/drawing/2014/main" id="{69245FF0-2CE3-28DB-416C-17F27DAD1B49}"/>
              </a:ext>
            </a:extLst>
          </p:cNvPr>
          <p:cNvSpPr txBox="1"/>
          <p:nvPr/>
        </p:nvSpPr>
        <p:spPr>
          <a:xfrm>
            <a:off x="8358141" y="4285065"/>
            <a:ext cx="744748" cy="253059"/>
          </a:xfrm>
          <a:prstGeom prst="rect">
            <a:avLst/>
          </a:prstGeom>
          <a:noFill/>
        </p:spPr>
        <p:txBody>
          <a:bodyPr wrap="square" lIns="0" tIns="0" rIns="0" bIns="0" rtlCol="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lumMod val="75000"/>
                    <a:lumOff val="25000"/>
                  </a:prstClr>
                </a:solidFill>
                <a:effectLst/>
                <a:uLnTx/>
                <a:uFillTx/>
              </a:rPr>
              <a:t>2026</a:t>
            </a:r>
          </a:p>
        </p:txBody>
      </p:sp>
      <p:cxnSp>
        <p:nvCxnSpPr>
          <p:cNvPr id="23" name="Straight Connector 22" title="callout lines">
            <a:extLst>
              <a:ext uri="{FF2B5EF4-FFF2-40B4-BE49-F238E27FC236}">
                <a16:creationId xmlns:a16="http://schemas.microsoft.com/office/drawing/2014/main" id="{E1231596-2C66-156D-5531-DAD3E06E6797}"/>
              </a:ext>
            </a:extLst>
          </p:cNvPr>
          <p:cNvCxnSpPr>
            <a:cxnSpLocks/>
          </p:cNvCxnSpPr>
          <p:nvPr/>
        </p:nvCxnSpPr>
        <p:spPr>
          <a:xfrm>
            <a:off x="1888568" y="4190278"/>
            <a:ext cx="0" cy="36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cxnSp>
        <p:nvCxnSpPr>
          <p:cNvPr id="31" name="Straight Connector 30" title="callout lines">
            <a:extLst>
              <a:ext uri="{FF2B5EF4-FFF2-40B4-BE49-F238E27FC236}">
                <a16:creationId xmlns:a16="http://schemas.microsoft.com/office/drawing/2014/main" id="{90D0DEE2-F07C-B497-917C-54E8A0FD9F98}"/>
              </a:ext>
            </a:extLst>
          </p:cNvPr>
          <p:cNvCxnSpPr>
            <a:cxnSpLocks/>
          </p:cNvCxnSpPr>
          <p:nvPr/>
        </p:nvCxnSpPr>
        <p:spPr>
          <a:xfrm>
            <a:off x="2820448" y="3689974"/>
            <a:ext cx="0" cy="36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42" name="TextBox 41">
            <a:extLst>
              <a:ext uri="{FF2B5EF4-FFF2-40B4-BE49-F238E27FC236}">
                <a16:creationId xmlns:a16="http://schemas.microsoft.com/office/drawing/2014/main" id="{FF6CAFFE-D7E6-388A-D5DB-923C10A59717}"/>
              </a:ext>
            </a:extLst>
          </p:cNvPr>
          <p:cNvSpPr txBox="1"/>
          <p:nvPr/>
        </p:nvSpPr>
        <p:spPr>
          <a:xfrm>
            <a:off x="1427383" y="4662212"/>
            <a:ext cx="917731" cy="24622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err="1">
                <a:ln>
                  <a:noFill/>
                </a:ln>
                <a:solidFill>
                  <a:prstClr val="black">
                    <a:lumMod val="75000"/>
                    <a:lumOff val="25000"/>
                  </a:prstClr>
                </a:solidFill>
                <a:effectLst/>
                <a:uLnTx/>
                <a:uFillTx/>
                <a:latin typeface="Trebuchet MS"/>
              </a:rPr>
              <a:t>BlendSQL</a:t>
            </a:r>
            <a:endParaRPr kumimoji="0" lang="en-US" sz="1600" b="0" i="0" u="none" strike="noStrike" kern="0" cap="none" spc="0" normalizeH="0" baseline="0" noProof="0" dirty="0">
              <a:ln>
                <a:noFill/>
              </a:ln>
              <a:solidFill>
                <a:prstClr val="black">
                  <a:lumMod val="75000"/>
                  <a:lumOff val="25000"/>
                </a:prstClr>
              </a:solidFill>
              <a:effectLst/>
              <a:uLnTx/>
              <a:uFillTx/>
              <a:latin typeface="Trebuchet MS"/>
            </a:endParaRPr>
          </a:p>
        </p:txBody>
      </p:sp>
      <p:sp>
        <p:nvSpPr>
          <p:cNvPr id="41" name="Rectangle: Rounded Corners 112" title="Milestone Graphic">
            <a:extLst>
              <a:ext uri="{FF2B5EF4-FFF2-40B4-BE49-F238E27FC236}">
                <a16:creationId xmlns:a16="http://schemas.microsoft.com/office/drawing/2014/main" id="{B7F16F1D-BD7A-C5AC-18D2-48816489A856}"/>
              </a:ext>
            </a:extLst>
          </p:cNvPr>
          <p:cNvSpPr/>
          <p:nvPr/>
        </p:nvSpPr>
        <p:spPr>
          <a:xfrm>
            <a:off x="1718262" y="4516665"/>
            <a:ext cx="360000" cy="151121"/>
          </a:xfrm>
          <a:prstGeom prst="roundRect">
            <a:avLst>
              <a:gd name="adj" fmla="val 50000"/>
            </a:avLst>
          </a:prstGeom>
          <a:solidFill>
            <a:srgbClr val="2A4E7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58" name="TextBox 57">
            <a:extLst>
              <a:ext uri="{FF2B5EF4-FFF2-40B4-BE49-F238E27FC236}">
                <a16:creationId xmlns:a16="http://schemas.microsoft.com/office/drawing/2014/main" id="{18A0572C-8373-A8F4-CC5C-6FD92A772094}"/>
              </a:ext>
            </a:extLst>
          </p:cNvPr>
          <p:cNvSpPr txBox="1"/>
          <p:nvPr/>
        </p:nvSpPr>
        <p:spPr>
          <a:xfrm>
            <a:off x="2391512" y="4678976"/>
            <a:ext cx="790618" cy="492443"/>
          </a:xfrm>
          <a:prstGeom prst="rect">
            <a:avLst/>
          </a:prstGeom>
          <a:solidFill>
            <a:schemeClr val="bg1"/>
          </a:solid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kern="0" dirty="0">
                <a:solidFill>
                  <a:prstClr val="black">
                    <a:lumMod val="75000"/>
                    <a:lumOff val="25000"/>
                  </a:prstClr>
                </a:solidFill>
                <a:latin typeface="Trebuchet MS"/>
              </a:rPr>
              <a:t>Pali-</a:t>
            </a:r>
          </a:p>
          <a:p>
            <a:pPr marL="0" marR="0" lvl="0" indent="0" algn="ctr" defTabSz="914400" eaLnBrk="1" fontAlgn="auto" latinLnBrk="0" hangingPunct="1">
              <a:lnSpc>
                <a:spcPct val="100000"/>
              </a:lnSpc>
              <a:spcBef>
                <a:spcPts val="0"/>
              </a:spcBef>
              <a:spcAft>
                <a:spcPts val="0"/>
              </a:spcAft>
              <a:buClrTx/>
              <a:buSzTx/>
              <a:buFontTx/>
              <a:buNone/>
              <a:tabLst/>
              <a:defRPr/>
            </a:pPr>
            <a:r>
              <a:rPr lang="en-US" sz="1600" kern="0" dirty="0" err="1">
                <a:solidFill>
                  <a:prstClr val="black">
                    <a:lumMod val="75000"/>
                    <a:lumOff val="25000"/>
                  </a:prstClr>
                </a:solidFill>
                <a:latin typeface="Trebuchet MS"/>
              </a:rPr>
              <a:t>mpzest</a:t>
            </a:r>
            <a:endParaRPr kumimoji="0" lang="en-US" sz="1600" b="0" i="0" u="none" strike="noStrike" kern="0" cap="none" spc="0" normalizeH="0" baseline="0" noProof="0" dirty="0">
              <a:ln>
                <a:noFill/>
              </a:ln>
              <a:solidFill>
                <a:prstClr val="black">
                  <a:lumMod val="75000"/>
                  <a:lumOff val="25000"/>
                </a:prstClr>
              </a:solidFill>
              <a:effectLst/>
              <a:uLnTx/>
              <a:uFillTx/>
              <a:latin typeface="Trebuchet MS"/>
            </a:endParaRPr>
          </a:p>
        </p:txBody>
      </p:sp>
      <p:sp>
        <p:nvSpPr>
          <p:cNvPr id="57" name="Rectangle: Rounded Corners 112" title="Milestone Graphic">
            <a:extLst>
              <a:ext uri="{FF2B5EF4-FFF2-40B4-BE49-F238E27FC236}">
                <a16:creationId xmlns:a16="http://schemas.microsoft.com/office/drawing/2014/main" id="{555FA3CB-59B4-DD04-4727-571E21437005}"/>
              </a:ext>
            </a:extLst>
          </p:cNvPr>
          <p:cNvSpPr/>
          <p:nvPr/>
        </p:nvSpPr>
        <p:spPr>
          <a:xfrm>
            <a:off x="2649483" y="4516665"/>
            <a:ext cx="360000" cy="151121"/>
          </a:xfrm>
          <a:prstGeom prst="roundRect">
            <a:avLst>
              <a:gd name="adj" fmla="val 50000"/>
            </a:avLst>
          </a:prstGeom>
          <a:solidFill>
            <a:srgbClr val="2A4E7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cxnSp>
        <p:nvCxnSpPr>
          <p:cNvPr id="60" name="Straight Connector 59" title="callout lines">
            <a:extLst>
              <a:ext uri="{FF2B5EF4-FFF2-40B4-BE49-F238E27FC236}">
                <a16:creationId xmlns:a16="http://schemas.microsoft.com/office/drawing/2014/main" id="{E84971BC-DC67-525D-55B6-F1CE376C96BC}"/>
              </a:ext>
            </a:extLst>
          </p:cNvPr>
          <p:cNvCxnSpPr>
            <a:cxnSpLocks/>
          </p:cNvCxnSpPr>
          <p:nvPr/>
        </p:nvCxnSpPr>
        <p:spPr>
          <a:xfrm>
            <a:off x="3517667" y="4190278"/>
            <a:ext cx="0" cy="36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cxnSp>
        <p:nvCxnSpPr>
          <p:cNvPr id="5" name="Straight Connector 4" title="callout lines">
            <a:extLst>
              <a:ext uri="{FF2B5EF4-FFF2-40B4-BE49-F238E27FC236}">
                <a16:creationId xmlns:a16="http://schemas.microsoft.com/office/drawing/2014/main" id="{4BAAD7D3-8603-469F-F16B-A85F0C41ACFE}"/>
              </a:ext>
            </a:extLst>
          </p:cNvPr>
          <p:cNvCxnSpPr>
            <a:cxnSpLocks/>
          </p:cNvCxnSpPr>
          <p:nvPr/>
        </p:nvCxnSpPr>
        <p:spPr>
          <a:xfrm>
            <a:off x="500650" y="4190278"/>
            <a:ext cx="0" cy="36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cxnSp>
        <p:nvCxnSpPr>
          <p:cNvPr id="6" name="Straight Connector 5" title="callout lines">
            <a:extLst>
              <a:ext uri="{FF2B5EF4-FFF2-40B4-BE49-F238E27FC236}">
                <a16:creationId xmlns:a16="http://schemas.microsoft.com/office/drawing/2014/main" id="{BEBFB406-D697-72D8-6C86-86D1AF408C34}"/>
              </a:ext>
            </a:extLst>
          </p:cNvPr>
          <p:cNvCxnSpPr>
            <a:cxnSpLocks/>
          </p:cNvCxnSpPr>
          <p:nvPr/>
        </p:nvCxnSpPr>
        <p:spPr>
          <a:xfrm>
            <a:off x="1088673" y="4190278"/>
            <a:ext cx="0" cy="108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10" name="TextBox 9">
            <a:extLst>
              <a:ext uri="{FF2B5EF4-FFF2-40B4-BE49-F238E27FC236}">
                <a16:creationId xmlns:a16="http://schemas.microsoft.com/office/drawing/2014/main" id="{B842D604-E2BE-6711-C92C-499453FD0135}"/>
              </a:ext>
            </a:extLst>
          </p:cNvPr>
          <p:cNvSpPr txBox="1"/>
          <p:nvPr/>
        </p:nvSpPr>
        <p:spPr>
          <a:xfrm>
            <a:off x="184093" y="4662212"/>
            <a:ext cx="624299" cy="24622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600" kern="0" dirty="0">
                <a:solidFill>
                  <a:prstClr val="black">
                    <a:lumMod val="75000"/>
                    <a:lumOff val="25000"/>
                  </a:prstClr>
                </a:solidFill>
                <a:latin typeface="Trebuchet MS"/>
              </a:rPr>
              <a:t>Binder</a:t>
            </a:r>
            <a:endParaRPr kumimoji="0" lang="en-US" sz="1600" b="0" i="0" u="none" strike="noStrike" kern="0" cap="none" spc="0" normalizeH="0" baseline="0" noProof="0" dirty="0">
              <a:ln>
                <a:noFill/>
              </a:ln>
              <a:solidFill>
                <a:prstClr val="black">
                  <a:lumMod val="75000"/>
                  <a:lumOff val="25000"/>
                </a:prstClr>
              </a:solidFill>
              <a:effectLst/>
              <a:uLnTx/>
              <a:uFillTx/>
              <a:latin typeface="Trebuchet MS"/>
            </a:endParaRPr>
          </a:p>
        </p:txBody>
      </p:sp>
      <p:sp>
        <p:nvSpPr>
          <p:cNvPr id="9" name="Rectangle: Rounded Corners 112" title="Milestone Graphic">
            <a:extLst>
              <a:ext uri="{FF2B5EF4-FFF2-40B4-BE49-F238E27FC236}">
                <a16:creationId xmlns:a16="http://schemas.microsoft.com/office/drawing/2014/main" id="{F4A4E85F-FC0C-EEBC-4957-C917866F37E6}"/>
              </a:ext>
            </a:extLst>
          </p:cNvPr>
          <p:cNvSpPr/>
          <p:nvPr/>
        </p:nvSpPr>
        <p:spPr>
          <a:xfrm>
            <a:off x="331874" y="4516665"/>
            <a:ext cx="360000" cy="151121"/>
          </a:xfrm>
          <a:prstGeom prst="roundRect">
            <a:avLst>
              <a:gd name="adj" fmla="val 50000"/>
            </a:avLst>
          </a:prstGeom>
          <a:solidFill>
            <a:srgbClr val="16A2B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21" name="TextBox 20">
            <a:extLst>
              <a:ext uri="{FF2B5EF4-FFF2-40B4-BE49-F238E27FC236}">
                <a16:creationId xmlns:a16="http://schemas.microsoft.com/office/drawing/2014/main" id="{E8CAA9A3-455D-3564-08D5-37DB3BC58CAC}"/>
              </a:ext>
            </a:extLst>
          </p:cNvPr>
          <p:cNvSpPr txBox="1"/>
          <p:nvPr/>
        </p:nvSpPr>
        <p:spPr>
          <a:xfrm>
            <a:off x="859734" y="5434406"/>
            <a:ext cx="496466" cy="246221"/>
          </a:xfrm>
          <a:prstGeom prst="rect">
            <a:avLst/>
          </a:prstGeom>
          <a:noFill/>
        </p:spPr>
        <p:txBody>
          <a:bodyPr wrap="squar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600" kern="0" dirty="0">
                <a:solidFill>
                  <a:prstClr val="black">
                    <a:lumMod val="75000"/>
                    <a:lumOff val="25000"/>
                  </a:prstClr>
                </a:solidFill>
                <a:latin typeface="Trebuchet MS"/>
              </a:rPr>
              <a:t>SUQL</a:t>
            </a:r>
            <a:endParaRPr kumimoji="0" lang="en-US" sz="1600" b="0" i="0" u="none" strike="noStrike" kern="0" cap="none" spc="0" normalizeH="0" baseline="0" noProof="0" dirty="0">
              <a:ln>
                <a:noFill/>
              </a:ln>
              <a:solidFill>
                <a:prstClr val="black">
                  <a:lumMod val="75000"/>
                  <a:lumOff val="25000"/>
                </a:prstClr>
              </a:solidFill>
              <a:effectLst/>
              <a:uLnTx/>
              <a:uFillTx/>
              <a:latin typeface="Trebuchet MS"/>
            </a:endParaRPr>
          </a:p>
        </p:txBody>
      </p:sp>
      <p:sp>
        <p:nvSpPr>
          <p:cNvPr id="20" name="Rectangle: Rounded Corners 112" title="Milestone Graphic">
            <a:extLst>
              <a:ext uri="{FF2B5EF4-FFF2-40B4-BE49-F238E27FC236}">
                <a16:creationId xmlns:a16="http://schemas.microsoft.com/office/drawing/2014/main" id="{E694569D-6F4A-C23F-6B34-543459E4A6F2}"/>
              </a:ext>
            </a:extLst>
          </p:cNvPr>
          <p:cNvSpPr/>
          <p:nvPr/>
        </p:nvSpPr>
        <p:spPr>
          <a:xfrm>
            <a:off x="915150" y="5283285"/>
            <a:ext cx="360000" cy="151121"/>
          </a:xfrm>
          <a:prstGeom prst="roundRect">
            <a:avLst>
              <a:gd name="adj" fmla="val 50000"/>
            </a:avLst>
          </a:prstGeom>
          <a:solidFill>
            <a:srgbClr val="16A2B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35" name="TextBox 34">
            <a:extLst>
              <a:ext uri="{FF2B5EF4-FFF2-40B4-BE49-F238E27FC236}">
                <a16:creationId xmlns:a16="http://schemas.microsoft.com/office/drawing/2014/main" id="{2E9D569D-37CE-A156-A928-470C48E81BBB}"/>
              </a:ext>
            </a:extLst>
          </p:cNvPr>
          <p:cNvSpPr txBox="1"/>
          <p:nvPr/>
        </p:nvSpPr>
        <p:spPr>
          <a:xfrm>
            <a:off x="2269200" y="5434406"/>
            <a:ext cx="1138824" cy="246221"/>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err="1">
                <a:ln>
                  <a:noFill/>
                </a:ln>
                <a:solidFill>
                  <a:prstClr val="black">
                    <a:lumMod val="75000"/>
                    <a:lumOff val="25000"/>
                  </a:prstClr>
                </a:solidFill>
                <a:effectLst/>
                <a:uLnTx/>
                <a:uFillTx/>
                <a:latin typeface="Trebuchet MS"/>
              </a:rPr>
              <a:t>ThalamusDB</a:t>
            </a:r>
            <a:endParaRPr kumimoji="0" lang="en-US" sz="1600" b="0" i="0" u="none" strike="noStrike" kern="0" cap="none" spc="0" normalizeH="0" baseline="0" noProof="0" dirty="0">
              <a:ln>
                <a:noFill/>
              </a:ln>
              <a:solidFill>
                <a:prstClr val="black">
                  <a:lumMod val="75000"/>
                  <a:lumOff val="25000"/>
                </a:prstClr>
              </a:solidFill>
              <a:effectLst/>
              <a:uLnTx/>
              <a:uFillTx/>
              <a:latin typeface="Trebuchet MS"/>
            </a:endParaRPr>
          </a:p>
        </p:txBody>
      </p:sp>
      <p:sp>
        <p:nvSpPr>
          <p:cNvPr id="34" name="Rectangle: Rounded Corners 112" title="Milestone Graphic">
            <a:extLst>
              <a:ext uri="{FF2B5EF4-FFF2-40B4-BE49-F238E27FC236}">
                <a16:creationId xmlns:a16="http://schemas.microsoft.com/office/drawing/2014/main" id="{C715D2BA-6E53-A207-533A-649659B381F9}"/>
              </a:ext>
            </a:extLst>
          </p:cNvPr>
          <p:cNvSpPr/>
          <p:nvPr/>
        </p:nvSpPr>
        <p:spPr>
          <a:xfrm>
            <a:off x="2665161" y="5283285"/>
            <a:ext cx="360000" cy="151121"/>
          </a:xfrm>
          <a:prstGeom prst="roundRect">
            <a:avLst>
              <a:gd name="adj" fmla="val 50000"/>
            </a:avLst>
          </a:prstGeom>
          <a:solidFill>
            <a:srgbClr val="2A4E7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451" name="Rectangle: Rounded Corners 112" title="Milestone Graphic">
            <a:extLst>
              <a:ext uri="{FF2B5EF4-FFF2-40B4-BE49-F238E27FC236}">
                <a16:creationId xmlns:a16="http://schemas.microsoft.com/office/drawing/2014/main" id="{4C46D9A5-95F4-AF55-ABA5-5052A0A31552}"/>
              </a:ext>
            </a:extLst>
          </p:cNvPr>
          <p:cNvSpPr/>
          <p:nvPr/>
        </p:nvSpPr>
        <p:spPr>
          <a:xfrm>
            <a:off x="3337506" y="4516665"/>
            <a:ext cx="360000" cy="151121"/>
          </a:xfrm>
          <a:prstGeom prst="roundRect">
            <a:avLst>
              <a:gd name="adj" fmla="val 50000"/>
            </a:avLst>
          </a:prstGeom>
          <a:solidFill>
            <a:srgbClr val="2A4E7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cxnSp>
        <p:nvCxnSpPr>
          <p:cNvPr id="455" name="Straight Connector 454" title="callout lines">
            <a:extLst>
              <a:ext uri="{FF2B5EF4-FFF2-40B4-BE49-F238E27FC236}">
                <a16:creationId xmlns:a16="http://schemas.microsoft.com/office/drawing/2014/main" id="{73B899CA-EF13-AAC7-3C66-12E119EB91A8}"/>
              </a:ext>
            </a:extLst>
          </p:cNvPr>
          <p:cNvCxnSpPr>
            <a:cxnSpLocks/>
          </p:cNvCxnSpPr>
          <p:nvPr/>
        </p:nvCxnSpPr>
        <p:spPr>
          <a:xfrm>
            <a:off x="4675717" y="4190278"/>
            <a:ext cx="0" cy="108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458" name="Rectangle: Rounded Corners 112" title="Milestone Graphic">
            <a:extLst>
              <a:ext uri="{FF2B5EF4-FFF2-40B4-BE49-F238E27FC236}">
                <a16:creationId xmlns:a16="http://schemas.microsoft.com/office/drawing/2014/main" id="{E82590C0-D513-1C4B-93ED-2189EF87E6C0}"/>
              </a:ext>
            </a:extLst>
          </p:cNvPr>
          <p:cNvSpPr/>
          <p:nvPr/>
        </p:nvSpPr>
        <p:spPr>
          <a:xfrm>
            <a:off x="4502478" y="4516665"/>
            <a:ext cx="360000" cy="151121"/>
          </a:xfrm>
          <a:prstGeom prst="roundRect">
            <a:avLst>
              <a:gd name="adj" fmla="val 50000"/>
            </a:avLst>
          </a:prstGeom>
          <a:solidFill>
            <a:srgbClr val="2A4E7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466" name="TextBox 465">
            <a:extLst>
              <a:ext uri="{FF2B5EF4-FFF2-40B4-BE49-F238E27FC236}">
                <a16:creationId xmlns:a16="http://schemas.microsoft.com/office/drawing/2014/main" id="{9C6FBE2E-AD8A-C968-70AB-400E10E3F103}"/>
              </a:ext>
            </a:extLst>
          </p:cNvPr>
          <p:cNvSpPr txBox="1"/>
          <p:nvPr/>
        </p:nvSpPr>
        <p:spPr>
          <a:xfrm>
            <a:off x="4572660" y="5434406"/>
            <a:ext cx="744748" cy="246221"/>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err="1">
                <a:ln>
                  <a:noFill/>
                </a:ln>
                <a:solidFill>
                  <a:prstClr val="black">
                    <a:lumMod val="75000"/>
                    <a:lumOff val="25000"/>
                  </a:prstClr>
                </a:solidFill>
                <a:effectLst/>
                <a:uLnTx/>
                <a:uFillTx/>
                <a:latin typeface="Trebuchet MS"/>
              </a:rPr>
              <a:t>DocETL</a:t>
            </a:r>
            <a:endParaRPr kumimoji="0" lang="en-US" sz="1600" b="0" i="0" u="none" strike="noStrike" kern="0" cap="none" spc="0" normalizeH="0" baseline="0" noProof="0" dirty="0">
              <a:ln>
                <a:noFill/>
              </a:ln>
              <a:solidFill>
                <a:prstClr val="black">
                  <a:lumMod val="75000"/>
                  <a:lumOff val="25000"/>
                </a:prstClr>
              </a:solidFill>
              <a:effectLst/>
              <a:uLnTx/>
              <a:uFillTx/>
              <a:latin typeface="Trebuchet MS"/>
            </a:endParaRPr>
          </a:p>
        </p:txBody>
      </p:sp>
      <p:sp>
        <p:nvSpPr>
          <p:cNvPr id="465" name="Rectangle: Rounded Corners 112" title="Milestone Graphic">
            <a:extLst>
              <a:ext uri="{FF2B5EF4-FFF2-40B4-BE49-F238E27FC236}">
                <a16:creationId xmlns:a16="http://schemas.microsoft.com/office/drawing/2014/main" id="{4465A7B0-E1BA-F9DB-0339-4C5811738695}"/>
              </a:ext>
            </a:extLst>
          </p:cNvPr>
          <p:cNvSpPr/>
          <p:nvPr/>
        </p:nvSpPr>
        <p:spPr>
          <a:xfrm>
            <a:off x="4521341" y="5283285"/>
            <a:ext cx="360000" cy="151121"/>
          </a:xfrm>
          <a:prstGeom prst="roundRect">
            <a:avLst>
              <a:gd name="adj" fmla="val 50000"/>
            </a:avLst>
          </a:prstGeom>
          <a:solidFill>
            <a:srgbClr val="2A4E7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cxnSp>
        <p:nvCxnSpPr>
          <p:cNvPr id="468" name="Straight Connector 467" title="callout lines">
            <a:extLst>
              <a:ext uri="{FF2B5EF4-FFF2-40B4-BE49-F238E27FC236}">
                <a16:creationId xmlns:a16="http://schemas.microsoft.com/office/drawing/2014/main" id="{5BEE67D2-2F18-95CA-3BCF-CA79D20CDBDF}"/>
              </a:ext>
            </a:extLst>
          </p:cNvPr>
          <p:cNvCxnSpPr>
            <a:cxnSpLocks/>
          </p:cNvCxnSpPr>
          <p:nvPr/>
        </p:nvCxnSpPr>
        <p:spPr>
          <a:xfrm>
            <a:off x="4030264" y="4190278"/>
            <a:ext cx="0" cy="108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472" name="TextBox 471">
            <a:extLst>
              <a:ext uri="{FF2B5EF4-FFF2-40B4-BE49-F238E27FC236}">
                <a16:creationId xmlns:a16="http://schemas.microsoft.com/office/drawing/2014/main" id="{FA8A7F68-CB82-975A-0D2C-7426EB5E61C2}"/>
              </a:ext>
            </a:extLst>
          </p:cNvPr>
          <p:cNvSpPr txBox="1"/>
          <p:nvPr/>
        </p:nvSpPr>
        <p:spPr>
          <a:xfrm>
            <a:off x="3728238" y="5434406"/>
            <a:ext cx="645255" cy="246221"/>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lumMod val="75000"/>
                    <a:lumOff val="25000"/>
                  </a:prstClr>
                </a:solidFill>
                <a:effectLst/>
                <a:uLnTx/>
                <a:uFillTx/>
                <a:latin typeface="Trebuchet MS"/>
              </a:rPr>
              <a:t>HQDL</a:t>
            </a:r>
          </a:p>
        </p:txBody>
      </p:sp>
      <p:sp>
        <p:nvSpPr>
          <p:cNvPr id="471" name="Rectangle: Rounded Corners 112" title="Milestone Graphic">
            <a:extLst>
              <a:ext uri="{FF2B5EF4-FFF2-40B4-BE49-F238E27FC236}">
                <a16:creationId xmlns:a16="http://schemas.microsoft.com/office/drawing/2014/main" id="{062A2867-312E-A40C-8DC0-B71DE4C75A03}"/>
              </a:ext>
            </a:extLst>
          </p:cNvPr>
          <p:cNvSpPr/>
          <p:nvPr/>
        </p:nvSpPr>
        <p:spPr>
          <a:xfrm>
            <a:off x="3847112" y="5283285"/>
            <a:ext cx="360000" cy="151121"/>
          </a:xfrm>
          <a:prstGeom prst="roundRect">
            <a:avLst>
              <a:gd name="adj" fmla="val 50000"/>
            </a:avLst>
          </a:prstGeom>
          <a:solidFill>
            <a:srgbClr val="2A4E7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480" name="Rectangle: Rounded Corners 112" title="Milestone Graphic">
            <a:extLst>
              <a:ext uri="{FF2B5EF4-FFF2-40B4-BE49-F238E27FC236}">
                <a16:creationId xmlns:a16="http://schemas.microsoft.com/office/drawing/2014/main" id="{F0DC809E-A4D5-218C-5391-8982F86D73F9}"/>
              </a:ext>
            </a:extLst>
          </p:cNvPr>
          <p:cNvSpPr/>
          <p:nvPr/>
        </p:nvSpPr>
        <p:spPr>
          <a:xfrm>
            <a:off x="5986353" y="3534275"/>
            <a:ext cx="360000" cy="151121"/>
          </a:xfrm>
          <a:prstGeom prst="roundRect">
            <a:avLst>
              <a:gd name="adj" fmla="val 50000"/>
            </a:avLst>
          </a:prstGeom>
          <a:solidFill>
            <a:srgbClr val="D030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485" name="Rectangle: Rounded Corners 112" title="Milestone Graphic">
            <a:extLst>
              <a:ext uri="{FF2B5EF4-FFF2-40B4-BE49-F238E27FC236}">
                <a16:creationId xmlns:a16="http://schemas.microsoft.com/office/drawing/2014/main" id="{351449D4-1A49-C5CA-6D63-674533BD6B2D}"/>
              </a:ext>
            </a:extLst>
          </p:cNvPr>
          <p:cNvSpPr/>
          <p:nvPr/>
        </p:nvSpPr>
        <p:spPr>
          <a:xfrm>
            <a:off x="5454788" y="2806087"/>
            <a:ext cx="360000" cy="151121"/>
          </a:xfrm>
          <a:prstGeom prst="roundRect">
            <a:avLst>
              <a:gd name="adj" fmla="val 50000"/>
            </a:avLst>
          </a:prstGeom>
          <a:solidFill>
            <a:srgbClr val="D030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cxnSp>
        <p:nvCxnSpPr>
          <p:cNvPr id="493" name="Straight Connector 492" title="callout lines">
            <a:extLst>
              <a:ext uri="{FF2B5EF4-FFF2-40B4-BE49-F238E27FC236}">
                <a16:creationId xmlns:a16="http://schemas.microsoft.com/office/drawing/2014/main" id="{93209112-4889-C92F-B485-ED4880ED3C5B}"/>
              </a:ext>
            </a:extLst>
          </p:cNvPr>
          <p:cNvCxnSpPr>
            <a:cxnSpLocks/>
          </p:cNvCxnSpPr>
          <p:nvPr/>
        </p:nvCxnSpPr>
        <p:spPr>
          <a:xfrm>
            <a:off x="9210189" y="3689974"/>
            <a:ext cx="0" cy="358623"/>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496" name="Rectangle: Rounded Corners 112" title="Milestone Graphic">
            <a:extLst>
              <a:ext uri="{FF2B5EF4-FFF2-40B4-BE49-F238E27FC236}">
                <a16:creationId xmlns:a16="http://schemas.microsoft.com/office/drawing/2014/main" id="{55743F37-6E06-BAA2-8AD8-19F382ED8EDF}"/>
              </a:ext>
            </a:extLst>
          </p:cNvPr>
          <p:cNvSpPr/>
          <p:nvPr/>
        </p:nvSpPr>
        <p:spPr>
          <a:xfrm>
            <a:off x="9034472" y="3534275"/>
            <a:ext cx="360000" cy="151121"/>
          </a:xfrm>
          <a:prstGeom prst="roundRect">
            <a:avLst>
              <a:gd name="adj" fmla="val 50000"/>
            </a:avLst>
          </a:prstGeom>
          <a:solidFill>
            <a:srgbClr val="9EC4E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cxnSp>
        <p:nvCxnSpPr>
          <p:cNvPr id="504" name="Straight Connector 503" title="callout lines">
            <a:extLst>
              <a:ext uri="{FF2B5EF4-FFF2-40B4-BE49-F238E27FC236}">
                <a16:creationId xmlns:a16="http://schemas.microsoft.com/office/drawing/2014/main" id="{9EB75247-1B7A-8524-91D6-5A8D41C73E58}"/>
              </a:ext>
            </a:extLst>
          </p:cNvPr>
          <p:cNvCxnSpPr>
            <a:cxnSpLocks/>
            <a:stCxn id="507" idx="2"/>
          </p:cNvCxnSpPr>
          <p:nvPr/>
        </p:nvCxnSpPr>
        <p:spPr>
          <a:xfrm>
            <a:off x="11206717" y="2957208"/>
            <a:ext cx="9527" cy="1092766"/>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507" name="Rectangle: Rounded Corners 112" title="Milestone Graphic">
            <a:extLst>
              <a:ext uri="{FF2B5EF4-FFF2-40B4-BE49-F238E27FC236}">
                <a16:creationId xmlns:a16="http://schemas.microsoft.com/office/drawing/2014/main" id="{B88758D1-DF17-CCEF-355F-DB9A1917F2AB}"/>
              </a:ext>
            </a:extLst>
          </p:cNvPr>
          <p:cNvSpPr/>
          <p:nvPr/>
        </p:nvSpPr>
        <p:spPr>
          <a:xfrm>
            <a:off x="11026717" y="2806087"/>
            <a:ext cx="360000" cy="151121"/>
          </a:xfrm>
          <a:prstGeom prst="roundRect">
            <a:avLst>
              <a:gd name="adj" fmla="val 50000"/>
            </a:avLst>
          </a:prstGeom>
          <a:solidFill>
            <a:srgbClr val="9EC4E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326" name="Rectangle: Rounded Corners 112" title="Milestone Graphic">
            <a:extLst>
              <a:ext uri="{FF2B5EF4-FFF2-40B4-BE49-F238E27FC236}">
                <a16:creationId xmlns:a16="http://schemas.microsoft.com/office/drawing/2014/main" id="{F8630058-B869-72B3-FD4B-A79BE11CF710}"/>
              </a:ext>
            </a:extLst>
          </p:cNvPr>
          <p:cNvSpPr/>
          <p:nvPr/>
        </p:nvSpPr>
        <p:spPr>
          <a:xfrm>
            <a:off x="7097804" y="3534275"/>
            <a:ext cx="360000" cy="151121"/>
          </a:xfrm>
          <a:prstGeom prst="roundRect">
            <a:avLst>
              <a:gd name="adj" fmla="val 50000"/>
            </a:avLst>
          </a:prstGeom>
          <a:solidFill>
            <a:srgbClr val="D030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cxnSp>
        <p:nvCxnSpPr>
          <p:cNvPr id="328" name="Straight Connector 327" title="callout lines">
            <a:extLst>
              <a:ext uri="{FF2B5EF4-FFF2-40B4-BE49-F238E27FC236}">
                <a16:creationId xmlns:a16="http://schemas.microsoft.com/office/drawing/2014/main" id="{3F43581C-8014-2BC9-DC91-9E026D720039}"/>
              </a:ext>
            </a:extLst>
          </p:cNvPr>
          <p:cNvCxnSpPr>
            <a:cxnSpLocks/>
          </p:cNvCxnSpPr>
          <p:nvPr/>
        </p:nvCxnSpPr>
        <p:spPr>
          <a:xfrm>
            <a:off x="4784828" y="3689974"/>
            <a:ext cx="2858" cy="36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335" name="Rectangle: Rounded Corners 112" title="Milestone Graphic">
            <a:extLst>
              <a:ext uri="{FF2B5EF4-FFF2-40B4-BE49-F238E27FC236}">
                <a16:creationId xmlns:a16="http://schemas.microsoft.com/office/drawing/2014/main" id="{6B9FDBE2-3D9E-F8B8-452E-16075954D420}"/>
              </a:ext>
            </a:extLst>
          </p:cNvPr>
          <p:cNvSpPr/>
          <p:nvPr/>
        </p:nvSpPr>
        <p:spPr>
          <a:xfrm>
            <a:off x="8046268" y="2806087"/>
            <a:ext cx="360000" cy="151121"/>
          </a:xfrm>
          <a:prstGeom prst="roundRect">
            <a:avLst>
              <a:gd name="adj" fmla="val 50000"/>
            </a:avLst>
          </a:prstGeom>
          <a:solidFill>
            <a:srgbClr val="D030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cxnSp>
        <p:nvCxnSpPr>
          <p:cNvPr id="337" name="Straight Connector 336" title="callout lines">
            <a:extLst>
              <a:ext uri="{FF2B5EF4-FFF2-40B4-BE49-F238E27FC236}">
                <a16:creationId xmlns:a16="http://schemas.microsoft.com/office/drawing/2014/main" id="{E69ED6EB-177F-D669-1113-9EBB768FBBBA}"/>
              </a:ext>
            </a:extLst>
          </p:cNvPr>
          <p:cNvCxnSpPr>
            <a:cxnSpLocks/>
            <a:stCxn id="491" idx="2"/>
          </p:cNvCxnSpPr>
          <p:nvPr/>
        </p:nvCxnSpPr>
        <p:spPr>
          <a:xfrm>
            <a:off x="9836662" y="2957208"/>
            <a:ext cx="4371" cy="1092766"/>
          </a:xfrm>
          <a:prstGeom prst="line">
            <a:avLst/>
          </a:prstGeom>
          <a:noFill/>
          <a:ln w="12700" cap="flat" cmpd="sng" algn="ctr">
            <a:solidFill>
              <a:schemeClr val="bg1">
                <a:lumMod val="65000"/>
              </a:schemeClr>
            </a:solidFill>
            <a:prstDash val="sysDash"/>
            <a:miter lim="800000"/>
            <a:headEnd type="none" w="sm" len="sm"/>
            <a:tailEnd type="none" w="sm" len="sm"/>
          </a:ln>
          <a:effectLst/>
        </p:spPr>
      </p:cxnSp>
      <p:cxnSp>
        <p:nvCxnSpPr>
          <p:cNvPr id="338" name="Straight Connector 337" title="callout lines">
            <a:extLst>
              <a:ext uri="{FF2B5EF4-FFF2-40B4-BE49-F238E27FC236}">
                <a16:creationId xmlns:a16="http://schemas.microsoft.com/office/drawing/2014/main" id="{D44A5E3A-851B-D2C4-BE77-2CABFEFC28A3}"/>
              </a:ext>
            </a:extLst>
          </p:cNvPr>
          <p:cNvCxnSpPr>
            <a:cxnSpLocks/>
          </p:cNvCxnSpPr>
          <p:nvPr/>
        </p:nvCxnSpPr>
        <p:spPr>
          <a:xfrm>
            <a:off x="10547529" y="3689974"/>
            <a:ext cx="2858" cy="36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341" name="Rectangle: Rounded Corners 112" title="Milestone Graphic">
            <a:extLst>
              <a:ext uri="{FF2B5EF4-FFF2-40B4-BE49-F238E27FC236}">
                <a16:creationId xmlns:a16="http://schemas.microsoft.com/office/drawing/2014/main" id="{E0D21031-FC8C-3932-F9C0-F614213599BA}"/>
              </a:ext>
            </a:extLst>
          </p:cNvPr>
          <p:cNvSpPr/>
          <p:nvPr/>
        </p:nvSpPr>
        <p:spPr>
          <a:xfrm>
            <a:off x="10366663" y="3534275"/>
            <a:ext cx="360000" cy="151121"/>
          </a:xfrm>
          <a:prstGeom prst="roundRect">
            <a:avLst>
              <a:gd name="adj" fmla="val 50000"/>
            </a:avLst>
          </a:prstGeom>
          <a:solidFill>
            <a:srgbClr val="9EC4E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353" name="Rectangle: Rounded Corners 112" title="Milestone Graphic">
            <a:extLst>
              <a:ext uri="{FF2B5EF4-FFF2-40B4-BE49-F238E27FC236}">
                <a16:creationId xmlns:a16="http://schemas.microsoft.com/office/drawing/2014/main" id="{C9481213-8344-5CBF-CE89-527DE0F2ECE0}"/>
              </a:ext>
            </a:extLst>
          </p:cNvPr>
          <p:cNvSpPr/>
          <p:nvPr/>
        </p:nvSpPr>
        <p:spPr>
          <a:xfrm>
            <a:off x="6536088" y="2806087"/>
            <a:ext cx="360000" cy="151121"/>
          </a:xfrm>
          <a:prstGeom prst="roundRect">
            <a:avLst>
              <a:gd name="adj" fmla="val 50000"/>
            </a:avLst>
          </a:prstGeom>
          <a:solidFill>
            <a:srgbClr val="D030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cxnSp>
        <p:nvCxnSpPr>
          <p:cNvPr id="357" name="Straight Connector 356" title="callout lines">
            <a:extLst>
              <a:ext uri="{FF2B5EF4-FFF2-40B4-BE49-F238E27FC236}">
                <a16:creationId xmlns:a16="http://schemas.microsoft.com/office/drawing/2014/main" id="{1D3D3400-E17D-738C-5CC1-354114875A3D}"/>
              </a:ext>
            </a:extLst>
          </p:cNvPr>
          <p:cNvCxnSpPr>
            <a:cxnSpLocks/>
          </p:cNvCxnSpPr>
          <p:nvPr/>
        </p:nvCxnSpPr>
        <p:spPr>
          <a:xfrm>
            <a:off x="8199741" y="4190278"/>
            <a:ext cx="0" cy="36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360" name="TextBox 359">
            <a:extLst>
              <a:ext uri="{FF2B5EF4-FFF2-40B4-BE49-F238E27FC236}">
                <a16:creationId xmlns:a16="http://schemas.microsoft.com/office/drawing/2014/main" id="{E3835B10-A7A9-FD91-06A8-65C6FDBB94C1}"/>
              </a:ext>
            </a:extLst>
          </p:cNvPr>
          <p:cNvSpPr txBox="1"/>
          <p:nvPr/>
        </p:nvSpPr>
        <p:spPr>
          <a:xfrm>
            <a:off x="7865008" y="4662212"/>
            <a:ext cx="689740" cy="246221"/>
          </a:xfrm>
          <a:prstGeom prst="rect">
            <a:avLst/>
          </a:prstGeom>
          <a:solidFill>
            <a:schemeClr val="bg1"/>
          </a:solid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lumMod val="75000"/>
                    <a:lumOff val="25000"/>
                  </a:prstClr>
                </a:solidFill>
                <a:effectLst/>
                <a:uLnTx/>
                <a:uFillTx/>
                <a:latin typeface="Trebuchet MS"/>
              </a:rPr>
              <a:t>KathDB</a:t>
            </a:r>
          </a:p>
        </p:txBody>
      </p:sp>
      <p:sp>
        <p:nvSpPr>
          <p:cNvPr id="361" name="Rectangle: Rounded Corners 112" title="Milestone Graphic">
            <a:extLst>
              <a:ext uri="{FF2B5EF4-FFF2-40B4-BE49-F238E27FC236}">
                <a16:creationId xmlns:a16="http://schemas.microsoft.com/office/drawing/2014/main" id="{3F4EFB9F-0963-2691-C53E-19877F212AA3}"/>
              </a:ext>
            </a:extLst>
          </p:cNvPr>
          <p:cNvSpPr/>
          <p:nvPr/>
        </p:nvSpPr>
        <p:spPr>
          <a:xfrm>
            <a:off x="8026843" y="4516665"/>
            <a:ext cx="360000" cy="151121"/>
          </a:xfrm>
          <a:prstGeom prst="roundRect">
            <a:avLst>
              <a:gd name="adj" fmla="val 50000"/>
            </a:avLst>
          </a:prstGeom>
          <a:solidFill>
            <a:srgbClr val="D0318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370" name="Rounded Rectangle 369">
            <a:extLst>
              <a:ext uri="{FF2B5EF4-FFF2-40B4-BE49-F238E27FC236}">
                <a16:creationId xmlns:a16="http://schemas.microsoft.com/office/drawing/2014/main" id="{86338ADB-05D0-DEDE-E8DB-48DE2B311EE7}"/>
              </a:ext>
            </a:extLst>
          </p:cNvPr>
          <p:cNvSpPr/>
          <p:nvPr/>
        </p:nvSpPr>
        <p:spPr>
          <a:xfrm>
            <a:off x="398235" y="5869630"/>
            <a:ext cx="1455724" cy="449683"/>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7030A0"/>
                </a:solidFill>
                <a:latin typeface="Trebuchet MS" panose="020B0703020202090204" pitchFamily="34" charset="0"/>
              </a:rPr>
              <a:t>Research</a:t>
            </a:r>
          </a:p>
        </p:txBody>
      </p:sp>
      <p:sp>
        <p:nvSpPr>
          <p:cNvPr id="373" name="TextBox 372">
            <a:extLst>
              <a:ext uri="{FF2B5EF4-FFF2-40B4-BE49-F238E27FC236}">
                <a16:creationId xmlns:a16="http://schemas.microsoft.com/office/drawing/2014/main" id="{400418EC-1070-AC09-E2BB-EDC02103116A}"/>
              </a:ext>
            </a:extLst>
          </p:cNvPr>
          <p:cNvSpPr txBox="1"/>
          <p:nvPr/>
        </p:nvSpPr>
        <p:spPr>
          <a:xfrm>
            <a:off x="4502478" y="5865981"/>
            <a:ext cx="4644458" cy="646331"/>
          </a:xfrm>
          <a:prstGeom prst="rect">
            <a:avLst/>
          </a:prstGeom>
          <a:noFill/>
        </p:spPr>
        <p:txBody>
          <a:bodyPr wrap="square">
            <a:spAutoFit/>
          </a:bodyPr>
          <a:lstStyle/>
          <a:p>
            <a:r>
              <a:rPr lang="en-US" b="1" dirty="0">
                <a:solidFill>
                  <a:srgbClr val="FF0000"/>
                </a:solidFill>
              </a:rPr>
              <a:t>Commercial adoption accelerates after the research wave</a:t>
            </a:r>
            <a:endParaRPr lang="en-CN" b="1" dirty="0">
              <a:solidFill>
                <a:srgbClr val="FF0000"/>
              </a:solidFill>
            </a:endParaRPr>
          </a:p>
        </p:txBody>
      </p:sp>
      <p:sp>
        <p:nvSpPr>
          <p:cNvPr id="387" name="TextBox 386">
            <a:extLst>
              <a:ext uri="{FF2B5EF4-FFF2-40B4-BE49-F238E27FC236}">
                <a16:creationId xmlns:a16="http://schemas.microsoft.com/office/drawing/2014/main" id="{34B7832A-9BCB-0D3A-7CBD-2738C5B8EC39}"/>
              </a:ext>
            </a:extLst>
          </p:cNvPr>
          <p:cNvSpPr txBox="1"/>
          <p:nvPr/>
        </p:nvSpPr>
        <p:spPr>
          <a:xfrm>
            <a:off x="4507345" y="2809709"/>
            <a:ext cx="0" cy="0"/>
          </a:xfrm>
          <a:prstGeom prst="rect">
            <a:avLst/>
          </a:prstGeom>
        </p:spPr>
        <p:txBody>
          <a:bodyPr vert="horz" wrap="none" lIns="91440" tIns="45720" rIns="91440" bIns="45720" rtlCol="0">
            <a:normAutofit fontScale="25000" lnSpcReduction="20000"/>
          </a:bodyPr>
          <a:lstStyle/>
          <a:p>
            <a:pPr marL="0" algn="l"/>
            <a:endParaRPr lang="en-CN" sz="1800" dirty="0">
              <a:solidFill>
                <a:schemeClr val="tx1"/>
              </a:solidFill>
            </a:endParaRPr>
          </a:p>
        </p:txBody>
      </p:sp>
      <p:pic>
        <p:nvPicPr>
          <p:cNvPr id="396" name="Picture 395">
            <a:extLst>
              <a:ext uri="{FF2B5EF4-FFF2-40B4-BE49-F238E27FC236}">
                <a16:creationId xmlns:a16="http://schemas.microsoft.com/office/drawing/2014/main" id="{50EB58FE-BBB0-1C20-A0DE-9A9F2E3397D8}"/>
              </a:ext>
            </a:extLst>
          </p:cNvPr>
          <p:cNvPicPr>
            <a:picLocks noChangeAspect="1"/>
          </p:cNvPicPr>
          <p:nvPr/>
        </p:nvPicPr>
        <p:blipFill>
          <a:blip r:embed="rId7"/>
          <a:srcRect l="11143" t="36826" r="11337" b="36925"/>
          <a:stretch>
            <a:fillRect/>
          </a:stretch>
        </p:blipFill>
        <p:spPr>
          <a:xfrm>
            <a:off x="4025404" y="3274726"/>
            <a:ext cx="1517764" cy="288000"/>
          </a:xfrm>
          <a:prstGeom prst="rect">
            <a:avLst/>
          </a:prstGeom>
        </p:spPr>
      </p:pic>
      <p:sp>
        <p:nvSpPr>
          <p:cNvPr id="51" name="Rectangle: Rounded Corners 112" title="Milestone Graphic">
            <a:extLst>
              <a:ext uri="{FF2B5EF4-FFF2-40B4-BE49-F238E27FC236}">
                <a16:creationId xmlns:a16="http://schemas.microsoft.com/office/drawing/2014/main" id="{B27725AE-CC12-B972-3435-D7FD0D5B1311}"/>
              </a:ext>
            </a:extLst>
          </p:cNvPr>
          <p:cNvSpPr/>
          <p:nvPr/>
        </p:nvSpPr>
        <p:spPr>
          <a:xfrm>
            <a:off x="2650036" y="3534275"/>
            <a:ext cx="360000" cy="151121"/>
          </a:xfrm>
          <a:prstGeom prst="roundRect">
            <a:avLst>
              <a:gd name="adj" fmla="val 50000"/>
            </a:avLst>
          </a:prstGeom>
          <a:solidFill>
            <a:srgbClr val="2A4E7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pic>
        <p:nvPicPr>
          <p:cNvPr id="398" name="Picture 397">
            <a:extLst>
              <a:ext uri="{FF2B5EF4-FFF2-40B4-BE49-F238E27FC236}">
                <a16:creationId xmlns:a16="http://schemas.microsoft.com/office/drawing/2014/main" id="{FC1FD9B0-06CA-BBA3-8697-AC3F29C52E16}"/>
              </a:ext>
            </a:extLst>
          </p:cNvPr>
          <p:cNvPicPr>
            <a:picLocks noChangeAspect="1"/>
          </p:cNvPicPr>
          <p:nvPr/>
        </p:nvPicPr>
        <p:blipFill>
          <a:blip r:embed="rId8"/>
          <a:stretch>
            <a:fillRect/>
          </a:stretch>
        </p:blipFill>
        <p:spPr>
          <a:xfrm>
            <a:off x="2119597" y="3028197"/>
            <a:ext cx="1408000" cy="792000"/>
          </a:xfrm>
          <a:prstGeom prst="rect">
            <a:avLst/>
          </a:prstGeom>
        </p:spPr>
      </p:pic>
      <p:cxnSp>
        <p:nvCxnSpPr>
          <p:cNvPr id="399" name="Straight Connector 398" title="callout lines">
            <a:extLst>
              <a:ext uri="{FF2B5EF4-FFF2-40B4-BE49-F238E27FC236}">
                <a16:creationId xmlns:a16="http://schemas.microsoft.com/office/drawing/2014/main" id="{F8887FDD-A706-3C7B-873E-A3B264358C1B}"/>
              </a:ext>
            </a:extLst>
          </p:cNvPr>
          <p:cNvCxnSpPr>
            <a:cxnSpLocks/>
          </p:cNvCxnSpPr>
          <p:nvPr/>
        </p:nvCxnSpPr>
        <p:spPr>
          <a:xfrm>
            <a:off x="5628821" y="2948948"/>
            <a:ext cx="0" cy="108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pic>
        <p:nvPicPr>
          <p:cNvPr id="401" name="Picture 400">
            <a:extLst>
              <a:ext uri="{FF2B5EF4-FFF2-40B4-BE49-F238E27FC236}">
                <a16:creationId xmlns:a16="http://schemas.microsoft.com/office/drawing/2014/main" id="{209D5F16-AD25-ED9D-4FCF-A394AFEA3895}"/>
              </a:ext>
            </a:extLst>
          </p:cNvPr>
          <p:cNvPicPr>
            <a:picLocks noChangeAspect="1"/>
          </p:cNvPicPr>
          <p:nvPr/>
        </p:nvPicPr>
        <p:blipFill>
          <a:blip r:embed="rId9"/>
          <a:stretch>
            <a:fillRect/>
          </a:stretch>
        </p:blipFill>
        <p:spPr>
          <a:xfrm>
            <a:off x="5154464" y="2425988"/>
            <a:ext cx="764706" cy="360000"/>
          </a:xfrm>
          <a:prstGeom prst="rect">
            <a:avLst/>
          </a:prstGeom>
        </p:spPr>
      </p:pic>
      <p:pic>
        <p:nvPicPr>
          <p:cNvPr id="404" name="Picture 403">
            <a:extLst>
              <a:ext uri="{FF2B5EF4-FFF2-40B4-BE49-F238E27FC236}">
                <a16:creationId xmlns:a16="http://schemas.microsoft.com/office/drawing/2014/main" id="{8B092D6A-03CF-AE5F-2E52-3C564F87AE3A}"/>
              </a:ext>
            </a:extLst>
          </p:cNvPr>
          <p:cNvPicPr>
            <a:picLocks noChangeAspect="1"/>
          </p:cNvPicPr>
          <p:nvPr/>
        </p:nvPicPr>
        <p:blipFill>
          <a:blip r:embed="rId10"/>
          <a:srcRect l="19893" t="38871" r="20756" b="36737"/>
          <a:stretch>
            <a:fillRect/>
          </a:stretch>
        </p:blipFill>
        <p:spPr>
          <a:xfrm>
            <a:off x="5695283" y="3304370"/>
            <a:ext cx="1001084" cy="216000"/>
          </a:xfrm>
          <a:prstGeom prst="rect">
            <a:avLst/>
          </a:prstGeom>
        </p:spPr>
      </p:pic>
      <p:sp>
        <p:nvSpPr>
          <p:cNvPr id="331" name="Rectangle: Rounded Corners 112" title="Milestone Graphic">
            <a:extLst>
              <a:ext uri="{FF2B5EF4-FFF2-40B4-BE49-F238E27FC236}">
                <a16:creationId xmlns:a16="http://schemas.microsoft.com/office/drawing/2014/main" id="{03FF3A6E-EE47-12A2-5E05-19CAB54323FC}"/>
              </a:ext>
            </a:extLst>
          </p:cNvPr>
          <p:cNvSpPr/>
          <p:nvPr/>
        </p:nvSpPr>
        <p:spPr>
          <a:xfrm>
            <a:off x="4625305" y="3534275"/>
            <a:ext cx="360000" cy="151121"/>
          </a:xfrm>
          <a:prstGeom prst="roundRect">
            <a:avLst>
              <a:gd name="adj" fmla="val 50000"/>
            </a:avLst>
          </a:prstGeom>
          <a:solidFill>
            <a:srgbClr val="2A4E7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pic>
        <p:nvPicPr>
          <p:cNvPr id="413" name="Picture 412">
            <a:extLst>
              <a:ext uri="{FF2B5EF4-FFF2-40B4-BE49-F238E27FC236}">
                <a16:creationId xmlns:a16="http://schemas.microsoft.com/office/drawing/2014/main" id="{96FF85F2-1B16-EE7A-E29F-989F2C263E44}"/>
              </a:ext>
            </a:extLst>
          </p:cNvPr>
          <p:cNvPicPr>
            <a:picLocks noChangeAspect="1"/>
          </p:cNvPicPr>
          <p:nvPr/>
        </p:nvPicPr>
        <p:blipFill>
          <a:blip r:embed="rId11"/>
          <a:stretch>
            <a:fillRect/>
          </a:stretch>
        </p:blipFill>
        <p:spPr>
          <a:xfrm>
            <a:off x="3810000" y="1143000"/>
            <a:ext cx="0" cy="0"/>
          </a:xfrm>
          <a:prstGeom prst="rect">
            <a:avLst/>
          </a:prstGeom>
        </p:spPr>
      </p:pic>
      <p:pic>
        <p:nvPicPr>
          <p:cNvPr id="422" name="Picture 421">
            <a:extLst>
              <a:ext uri="{FF2B5EF4-FFF2-40B4-BE49-F238E27FC236}">
                <a16:creationId xmlns:a16="http://schemas.microsoft.com/office/drawing/2014/main" id="{394259BD-69BE-A7E0-5130-7A90AC0A2ACD}"/>
              </a:ext>
            </a:extLst>
          </p:cNvPr>
          <p:cNvPicPr>
            <a:picLocks noChangeAspect="1"/>
          </p:cNvPicPr>
          <p:nvPr/>
        </p:nvPicPr>
        <p:blipFill>
          <a:blip r:embed="rId12"/>
          <a:stretch>
            <a:fillRect/>
          </a:stretch>
        </p:blipFill>
        <p:spPr>
          <a:xfrm>
            <a:off x="7560243" y="2545787"/>
            <a:ext cx="288000" cy="288000"/>
          </a:xfrm>
          <a:prstGeom prst="rect">
            <a:avLst/>
          </a:prstGeom>
        </p:spPr>
      </p:pic>
      <p:grpSp>
        <p:nvGrpSpPr>
          <p:cNvPr id="12" name="Group 11">
            <a:extLst>
              <a:ext uri="{FF2B5EF4-FFF2-40B4-BE49-F238E27FC236}">
                <a16:creationId xmlns:a16="http://schemas.microsoft.com/office/drawing/2014/main" id="{DD7491E4-2A3A-2D7B-7B27-2765845C8D75}"/>
              </a:ext>
            </a:extLst>
          </p:cNvPr>
          <p:cNvGrpSpPr/>
          <p:nvPr/>
        </p:nvGrpSpPr>
        <p:grpSpPr>
          <a:xfrm>
            <a:off x="7784028" y="3280631"/>
            <a:ext cx="866579" cy="249389"/>
            <a:chOff x="7784028" y="3280631"/>
            <a:chExt cx="866579" cy="249389"/>
          </a:xfrm>
        </p:grpSpPr>
        <p:pic>
          <p:nvPicPr>
            <p:cNvPr id="417" name="Picture 416">
              <a:extLst>
                <a:ext uri="{FF2B5EF4-FFF2-40B4-BE49-F238E27FC236}">
                  <a16:creationId xmlns:a16="http://schemas.microsoft.com/office/drawing/2014/main" id="{ED44572E-C4B9-658E-FC23-6A0083F4FBB9}"/>
                </a:ext>
              </a:extLst>
            </p:cNvPr>
            <p:cNvPicPr>
              <a:picLocks noChangeAspect="1"/>
            </p:cNvPicPr>
            <p:nvPr/>
          </p:nvPicPr>
          <p:blipFill>
            <a:blip r:embed="rId13"/>
            <a:srcRect l="33112" t="18732" b="20442"/>
            <a:stretch>
              <a:fillRect/>
            </a:stretch>
          </p:blipFill>
          <p:spPr>
            <a:xfrm>
              <a:off x="7959791" y="3295459"/>
              <a:ext cx="690816" cy="216000"/>
            </a:xfrm>
            <a:prstGeom prst="rect">
              <a:avLst/>
            </a:prstGeom>
          </p:spPr>
        </p:pic>
        <p:pic>
          <p:nvPicPr>
            <p:cNvPr id="423" name="Picture 422">
              <a:extLst>
                <a:ext uri="{FF2B5EF4-FFF2-40B4-BE49-F238E27FC236}">
                  <a16:creationId xmlns:a16="http://schemas.microsoft.com/office/drawing/2014/main" id="{CD8281D2-6DC6-5805-2BF0-FBF7DA46CA0A}"/>
                </a:ext>
              </a:extLst>
            </p:cNvPr>
            <p:cNvPicPr>
              <a:picLocks noChangeAspect="1"/>
            </p:cNvPicPr>
            <p:nvPr/>
          </p:nvPicPr>
          <p:blipFill>
            <a:blip r:embed="rId13"/>
            <a:srcRect r="71578" b="-2600"/>
            <a:stretch>
              <a:fillRect/>
            </a:stretch>
          </p:blipFill>
          <p:spPr>
            <a:xfrm>
              <a:off x="7784028" y="3280631"/>
              <a:ext cx="200926" cy="249389"/>
            </a:xfrm>
            <a:prstGeom prst="rect">
              <a:avLst/>
            </a:prstGeom>
          </p:spPr>
        </p:pic>
      </p:grpSp>
      <p:sp>
        <p:nvSpPr>
          <p:cNvPr id="501" name="Rectangle: Rounded Corners 112" title="Milestone Graphic">
            <a:extLst>
              <a:ext uri="{FF2B5EF4-FFF2-40B4-BE49-F238E27FC236}">
                <a16:creationId xmlns:a16="http://schemas.microsoft.com/office/drawing/2014/main" id="{36507607-0167-052B-81BB-6F4DD4742AEA}"/>
              </a:ext>
            </a:extLst>
          </p:cNvPr>
          <p:cNvSpPr/>
          <p:nvPr/>
        </p:nvSpPr>
        <p:spPr>
          <a:xfrm>
            <a:off x="8018578" y="3534383"/>
            <a:ext cx="360000" cy="151121"/>
          </a:xfrm>
          <a:prstGeom prst="roundRect">
            <a:avLst>
              <a:gd name="adj" fmla="val 50000"/>
            </a:avLst>
          </a:prstGeom>
          <a:solidFill>
            <a:srgbClr val="D0308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pic>
        <p:nvPicPr>
          <p:cNvPr id="430" name="Picture 429">
            <a:extLst>
              <a:ext uri="{FF2B5EF4-FFF2-40B4-BE49-F238E27FC236}">
                <a16:creationId xmlns:a16="http://schemas.microsoft.com/office/drawing/2014/main" id="{70D73AA4-B77B-817D-EBC6-D03309575B55}"/>
              </a:ext>
            </a:extLst>
          </p:cNvPr>
          <p:cNvPicPr>
            <a:picLocks noChangeAspect="1"/>
          </p:cNvPicPr>
          <p:nvPr/>
        </p:nvPicPr>
        <p:blipFill>
          <a:blip r:embed="rId14"/>
          <a:srcRect l="20414" t="36410" r="20018" b="39010"/>
          <a:stretch>
            <a:fillRect/>
          </a:stretch>
        </p:blipFill>
        <p:spPr>
          <a:xfrm>
            <a:off x="8778661" y="3289246"/>
            <a:ext cx="979873" cy="237600"/>
          </a:xfrm>
          <a:prstGeom prst="rect">
            <a:avLst/>
          </a:prstGeom>
        </p:spPr>
      </p:pic>
      <p:pic>
        <p:nvPicPr>
          <p:cNvPr id="434" name="Picture 433">
            <a:extLst>
              <a:ext uri="{FF2B5EF4-FFF2-40B4-BE49-F238E27FC236}">
                <a16:creationId xmlns:a16="http://schemas.microsoft.com/office/drawing/2014/main" id="{DE71F5CE-C3C2-D26B-6637-D7153AF21A00}"/>
              </a:ext>
            </a:extLst>
          </p:cNvPr>
          <p:cNvPicPr>
            <a:picLocks noChangeAspect="1"/>
          </p:cNvPicPr>
          <p:nvPr/>
        </p:nvPicPr>
        <p:blipFill>
          <a:blip r:embed="rId15"/>
          <a:srcRect t="21580" b="17087"/>
          <a:stretch>
            <a:fillRect/>
          </a:stretch>
        </p:blipFill>
        <p:spPr>
          <a:xfrm>
            <a:off x="9193339" y="2447279"/>
            <a:ext cx="1097402" cy="377578"/>
          </a:xfrm>
          <a:prstGeom prst="rect">
            <a:avLst/>
          </a:prstGeom>
        </p:spPr>
      </p:pic>
      <p:grpSp>
        <p:nvGrpSpPr>
          <p:cNvPr id="13" name="Group 12">
            <a:extLst>
              <a:ext uri="{FF2B5EF4-FFF2-40B4-BE49-F238E27FC236}">
                <a16:creationId xmlns:a16="http://schemas.microsoft.com/office/drawing/2014/main" id="{5CD770FF-B814-E067-F8ED-3409C1F98FB1}"/>
              </a:ext>
            </a:extLst>
          </p:cNvPr>
          <p:cNvGrpSpPr/>
          <p:nvPr/>
        </p:nvGrpSpPr>
        <p:grpSpPr>
          <a:xfrm>
            <a:off x="9893763" y="3274726"/>
            <a:ext cx="1305645" cy="238117"/>
            <a:chOff x="9893763" y="3274726"/>
            <a:chExt cx="1305645" cy="238117"/>
          </a:xfrm>
        </p:grpSpPr>
        <p:pic>
          <p:nvPicPr>
            <p:cNvPr id="437" name="Picture 436">
              <a:extLst>
                <a:ext uri="{FF2B5EF4-FFF2-40B4-BE49-F238E27FC236}">
                  <a16:creationId xmlns:a16="http://schemas.microsoft.com/office/drawing/2014/main" id="{E2D2A4B4-E702-87A3-0A97-F82E21C2FB16}"/>
                </a:ext>
              </a:extLst>
            </p:cNvPr>
            <p:cNvPicPr>
              <a:picLocks noChangeAspect="1"/>
            </p:cNvPicPr>
            <p:nvPr/>
          </p:nvPicPr>
          <p:blipFill>
            <a:blip r:embed="rId16"/>
            <a:srcRect l="26037" t="23573" r="5369" b="25296"/>
            <a:stretch>
              <a:fillRect/>
            </a:stretch>
          </p:blipFill>
          <p:spPr>
            <a:xfrm>
              <a:off x="10171902" y="3282443"/>
              <a:ext cx="1027506" cy="230400"/>
            </a:xfrm>
            <a:prstGeom prst="rect">
              <a:avLst/>
            </a:prstGeom>
          </p:spPr>
        </p:pic>
        <p:pic>
          <p:nvPicPr>
            <p:cNvPr id="438" name="Picture 437">
              <a:extLst>
                <a:ext uri="{FF2B5EF4-FFF2-40B4-BE49-F238E27FC236}">
                  <a16:creationId xmlns:a16="http://schemas.microsoft.com/office/drawing/2014/main" id="{8C4F203F-B7CD-8B59-00AE-ECD0EBCCDB5C}"/>
                </a:ext>
              </a:extLst>
            </p:cNvPr>
            <p:cNvPicPr>
              <a:picLocks noChangeAspect="1"/>
            </p:cNvPicPr>
            <p:nvPr/>
          </p:nvPicPr>
          <p:blipFill>
            <a:blip r:embed="rId16"/>
            <a:srcRect l="4410" t="27969" r="77496" b="25397"/>
            <a:stretch>
              <a:fillRect/>
            </a:stretch>
          </p:blipFill>
          <p:spPr>
            <a:xfrm>
              <a:off x="9893763" y="3274726"/>
              <a:ext cx="294275" cy="228142"/>
            </a:xfrm>
            <a:prstGeom prst="rect">
              <a:avLst/>
            </a:prstGeom>
          </p:spPr>
        </p:pic>
      </p:grpSp>
      <p:pic>
        <p:nvPicPr>
          <p:cNvPr id="441" name="Picture 440">
            <a:extLst>
              <a:ext uri="{FF2B5EF4-FFF2-40B4-BE49-F238E27FC236}">
                <a16:creationId xmlns:a16="http://schemas.microsoft.com/office/drawing/2014/main" id="{8DD7AF1A-EB54-6852-3747-8EE0E0CB5012}"/>
              </a:ext>
            </a:extLst>
          </p:cNvPr>
          <p:cNvPicPr>
            <a:picLocks noChangeAspect="1"/>
          </p:cNvPicPr>
          <p:nvPr/>
        </p:nvPicPr>
        <p:blipFill>
          <a:blip r:embed="rId17"/>
          <a:srcRect l="21627" t="39422" r="21923" b="42104"/>
          <a:stretch>
            <a:fillRect/>
          </a:stretch>
        </p:blipFill>
        <p:spPr>
          <a:xfrm>
            <a:off x="10601672" y="2575361"/>
            <a:ext cx="1210090" cy="198000"/>
          </a:xfrm>
          <a:prstGeom prst="rect">
            <a:avLst/>
          </a:prstGeom>
        </p:spPr>
      </p:pic>
      <p:sp>
        <p:nvSpPr>
          <p:cNvPr id="491" name="Rectangle: Rounded Corners 112" title="Milestone Graphic">
            <a:extLst>
              <a:ext uri="{FF2B5EF4-FFF2-40B4-BE49-F238E27FC236}">
                <a16:creationId xmlns:a16="http://schemas.microsoft.com/office/drawing/2014/main" id="{98E82AAC-E5D7-5F7C-BB97-3924450152D6}"/>
              </a:ext>
            </a:extLst>
          </p:cNvPr>
          <p:cNvSpPr/>
          <p:nvPr/>
        </p:nvSpPr>
        <p:spPr>
          <a:xfrm>
            <a:off x="9656662" y="2806087"/>
            <a:ext cx="360000" cy="151121"/>
          </a:xfrm>
          <a:prstGeom prst="roundRect">
            <a:avLst>
              <a:gd name="adj" fmla="val 50000"/>
            </a:avLst>
          </a:prstGeom>
          <a:solidFill>
            <a:srgbClr val="9EC4E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8" name="TextBox 7">
            <a:extLst>
              <a:ext uri="{FF2B5EF4-FFF2-40B4-BE49-F238E27FC236}">
                <a16:creationId xmlns:a16="http://schemas.microsoft.com/office/drawing/2014/main" id="{5987F843-FA87-3EA5-A25E-894CA53A9407}"/>
              </a:ext>
            </a:extLst>
          </p:cNvPr>
          <p:cNvSpPr txBox="1"/>
          <p:nvPr/>
        </p:nvSpPr>
        <p:spPr>
          <a:xfrm>
            <a:off x="9351818" y="5375564"/>
            <a:ext cx="0" cy="0"/>
          </a:xfrm>
          <a:prstGeom prst="rect">
            <a:avLst/>
          </a:prstGeom>
        </p:spPr>
        <p:txBody>
          <a:bodyPr vert="horz" wrap="none" lIns="91440" tIns="45720" rIns="91440" bIns="45720" rtlCol="0">
            <a:normAutofit fontScale="25000" lnSpcReduction="20000"/>
          </a:bodyPr>
          <a:lstStyle/>
          <a:p>
            <a:pPr marL="0" algn="l"/>
            <a:endParaRPr lang="en-CN" sz="1800" dirty="0">
              <a:solidFill>
                <a:schemeClr val="tx1"/>
              </a:solidFill>
            </a:endParaRPr>
          </a:p>
        </p:txBody>
      </p:sp>
      <p:sp>
        <p:nvSpPr>
          <p:cNvPr id="18" name="Rectangle 17">
            <a:extLst>
              <a:ext uri="{FF2B5EF4-FFF2-40B4-BE49-F238E27FC236}">
                <a16:creationId xmlns:a16="http://schemas.microsoft.com/office/drawing/2014/main" id="{D13DEA0C-2CB0-8214-FBB7-D3D2EE85C398}"/>
              </a:ext>
            </a:extLst>
          </p:cNvPr>
          <p:cNvSpPr/>
          <p:nvPr/>
        </p:nvSpPr>
        <p:spPr>
          <a:xfrm>
            <a:off x="4310087" y="4677855"/>
            <a:ext cx="744781" cy="2462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N"/>
          </a:p>
        </p:txBody>
      </p:sp>
      <p:pic>
        <p:nvPicPr>
          <p:cNvPr id="17" name="Picture 16">
            <a:extLst>
              <a:ext uri="{FF2B5EF4-FFF2-40B4-BE49-F238E27FC236}">
                <a16:creationId xmlns:a16="http://schemas.microsoft.com/office/drawing/2014/main" id="{2755BC04-AD51-9A41-F575-E903785729BC}"/>
              </a:ext>
            </a:extLst>
          </p:cNvPr>
          <p:cNvPicPr>
            <a:picLocks noChangeAspect="1"/>
          </p:cNvPicPr>
          <p:nvPr/>
        </p:nvPicPr>
        <p:blipFill>
          <a:blip r:embed="rId18"/>
          <a:stretch>
            <a:fillRect/>
          </a:stretch>
        </p:blipFill>
        <p:spPr>
          <a:xfrm>
            <a:off x="4286500" y="4661174"/>
            <a:ext cx="744776" cy="285082"/>
          </a:xfrm>
          <a:prstGeom prst="rect">
            <a:avLst/>
          </a:prstGeom>
        </p:spPr>
      </p:pic>
      <p:pic>
        <p:nvPicPr>
          <p:cNvPr id="22" name="Picture 21">
            <a:extLst>
              <a:ext uri="{FF2B5EF4-FFF2-40B4-BE49-F238E27FC236}">
                <a16:creationId xmlns:a16="http://schemas.microsoft.com/office/drawing/2014/main" id="{599D7B1D-7284-7240-CB57-895BB1E8AB2C}"/>
              </a:ext>
            </a:extLst>
          </p:cNvPr>
          <p:cNvPicPr>
            <a:picLocks noChangeAspect="1"/>
          </p:cNvPicPr>
          <p:nvPr/>
        </p:nvPicPr>
        <p:blipFill>
          <a:blip r:embed="rId19"/>
          <a:stretch>
            <a:fillRect/>
          </a:stretch>
        </p:blipFill>
        <p:spPr>
          <a:xfrm>
            <a:off x="2365220" y="4692433"/>
            <a:ext cx="216000" cy="216000"/>
          </a:xfrm>
          <a:prstGeom prst="rect">
            <a:avLst/>
          </a:prstGeom>
        </p:spPr>
      </p:pic>
      <p:pic>
        <p:nvPicPr>
          <p:cNvPr id="24" name="Picture 23">
            <a:extLst>
              <a:ext uri="{FF2B5EF4-FFF2-40B4-BE49-F238E27FC236}">
                <a16:creationId xmlns:a16="http://schemas.microsoft.com/office/drawing/2014/main" id="{91A8BE7A-3B8F-1077-9046-C8978701C6F6}"/>
              </a:ext>
            </a:extLst>
          </p:cNvPr>
          <p:cNvPicPr>
            <a:picLocks noChangeAspect="1"/>
          </p:cNvPicPr>
          <p:nvPr/>
        </p:nvPicPr>
        <p:blipFill>
          <a:blip r:embed="rId20"/>
          <a:stretch>
            <a:fillRect/>
          </a:stretch>
        </p:blipFill>
        <p:spPr>
          <a:xfrm>
            <a:off x="3067853" y="4686159"/>
            <a:ext cx="822692" cy="226240"/>
          </a:xfrm>
          <a:prstGeom prst="rect">
            <a:avLst/>
          </a:prstGeom>
        </p:spPr>
      </p:pic>
      <p:cxnSp>
        <p:nvCxnSpPr>
          <p:cNvPr id="14" name="Straight Connector 13" title="callout lines">
            <a:extLst>
              <a:ext uri="{FF2B5EF4-FFF2-40B4-BE49-F238E27FC236}">
                <a16:creationId xmlns:a16="http://schemas.microsoft.com/office/drawing/2014/main" id="{30F74CC2-22ED-4282-4B29-2F49807085A1}"/>
              </a:ext>
            </a:extLst>
          </p:cNvPr>
          <p:cNvCxnSpPr>
            <a:cxnSpLocks/>
          </p:cNvCxnSpPr>
          <p:nvPr/>
        </p:nvCxnSpPr>
        <p:spPr>
          <a:xfrm>
            <a:off x="6163137" y="4199292"/>
            <a:ext cx="0" cy="36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15" name="Rectangle: Rounded Corners 112" title="Milestone Graphic">
            <a:extLst>
              <a:ext uri="{FF2B5EF4-FFF2-40B4-BE49-F238E27FC236}">
                <a16:creationId xmlns:a16="http://schemas.microsoft.com/office/drawing/2014/main" id="{DB0233A9-6B5D-DAD1-4A0A-AB16A63D0DCC}"/>
              </a:ext>
            </a:extLst>
          </p:cNvPr>
          <p:cNvSpPr/>
          <p:nvPr/>
        </p:nvSpPr>
        <p:spPr>
          <a:xfrm>
            <a:off x="5982976" y="4516665"/>
            <a:ext cx="360000" cy="151121"/>
          </a:xfrm>
          <a:prstGeom prst="roundRect">
            <a:avLst>
              <a:gd name="adj" fmla="val 50000"/>
            </a:avLst>
          </a:prstGeom>
          <a:solidFill>
            <a:srgbClr val="D0318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16" name="TextBox 15">
            <a:extLst>
              <a:ext uri="{FF2B5EF4-FFF2-40B4-BE49-F238E27FC236}">
                <a16:creationId xmlns:a16="http://schemas.microsoft.com/office/drawing/2014/main" id="{9A0FA90C-6FA3-A9EA-B173-D30F9F755695}"/>
              </a:ext>
            </a:extLst>
          </p:cNvPr>
          <p:cNvSpPr txBox="1"/>
          <p:nvPr/>
        </p:nvSpPr>
        <p:spPr>
          <a:xfrm>
            <a:off x="5806153" y="4662212"/>
            <a:ext cx="726612" cy="246221"/>
          </a:xfrm>
          <a:prstGeom prst="rect">
            <a:avLst/>
          </a:prstGeom>
          <a:solidFill>
            <a:schemeClr val="bg1"/>
          </a:solid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kern="0" dirty="0">
                <a:solidFill>
                  <a:prstClr val="black">
                    <a:lumMod val="75000"/>
                    <a:lumOff val="25000"/>
                  </a:prstClr>
                </a:solidFill>
                <a:latin typeface="Trebuchet MS"/>
              </a:rPr>
              <a:t>GALOIS</a:t>
            </a:r>
            <a:endParaRPr kumimoji="0" lang="en-US" sz="1600" b="0" i="0" u="none" strike="noStrike" kern="0" cap="none" spc="0" normalizeH="0" baseline="0" noProof="0" dirty="0">
              <a:ln>
                <a:noFill/>
              </a:ln>
              <a:solidFill>
                <a:prstClr val="black">
                  <a:lumMod val="75000"/>
                  <a:lumOff val="25000"/>
                </a:prstClr>
              </a:solidFill>
              <a:effectLst/>
              <a:uLnTx/>
              <a:uFillTx/>
              <a:latin typeface="Trebuchet MS"/>
            </a:endParaRPr>
          </a:p>
        </p:txBody>
      </p:sp>
      <p:sp>
        <p:nvSpPr>
          <p:cNvPr id="30" name="TextBox 29">
            <a:extLst>
              <a:ext uri="{FF2B5EF4-FFF2-40B4-BE49-F238E27FC236}">
                <a16:creationId xmlns:a16="http://schemas.microsoft.com/office/drawing/2014/main" id="{D0CB0FC4-94BF-4681-1E39-3582C7F94522}"/>
              </a:ext>
            </a:extLst>
          </p:cNvPr>
          <p:cNvSpPr txBox="1"/>
          <p:nvPr/>
        </p:nvSpPr>
        <p:spPr>
          <a:xfrm>
            <a:off x="7737098" y="5406794"/>
            <a:ext cx="962059" cy="246221"/>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lumMod val="75000"/>
                    <a:lumOff val="25000"/>
                  </a:prstClr>
                </a:solidFill>
                <a:effectLst/>
                <a:uLnTx/>
                <a:uFillTx/>
                <a:latin typeface="Trebuchet MS"/>
              </a:rPr>
              <a:t>BARGAIN</a:t>
            </a:r>
          </a:p>
        </p:txBody>
      </p:sp>
      <p:sp>
        <p:nvSpPr>
          <p:cNvPr id="32" name="Rectangle: Rounded Corners 112" title="Milestone Graphic">
            <a:extLst>
              <a:ext uri="{FF2B5EF4-FFF2-40B4-BE49-F238E27FC236}">
                <a16:creationId xmlns:a16="http://schemas.microsoft.com/office/drawing/2014/main" id="{06D4AA40-CF29-D405-8F4B-732B1DD9A2D3}"/>
              </a:ext>
            </a:extLst>
          </p:cNvPr>
          <p:cNvSpPr/>
          <p:nvPr/>
        </p:nvSpPr>
        <p:spPr>
          <a:xfrm>
            <a:off x="8016424" y="5283285"/>
            <a:ext cx="360000" cy="151121"/>
          </a:xfrm>
          <a:prstGeom prst="roundRect">
            <a:avLst>
              <a:gd name="adj" fmla="val 50000"/>
            </a:avLst>
          </a:prstGeom>
          <a:solidFill>
            <a:srgbClr val="D0318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cxnSp>
        <p:nvCxnSpPr>
          <p:cNvPr id="33" name="Straight Connector 32" title="callout lines">
            <a:extLst>
              <a:ext uri="{FF2B5EF4-FFF2-40B4-BE49-F238E27FC236}">
                <a16:creationId xmlns:a16="http://schemas.microsoft.com/office/drawing/2014/main" id="{716DAAD2-5C2E-3401-DFAB-54D8F4AB8512}"/>
              </a:ext>
            </a:extLst>
          </p:cNvPr>
          <p:cNvCxnSpPr>
            <a:cxnSpLocks/>
          </p:cNvCxnSpPr>
          <p:nvPr/>
        </p:nvCxnSpPr>
        <p:spPr>
          <a:xfrm>
            <a:off x="10547529" y="4201468"/>
            <a:ext cx="0" cy="36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36" name="TextBox 35">
            <a:extLst>
              <a:ext uri="{FF2B5EF4-FFF2-40B4-BE49-F238E27FC236}">
                <a16:creationId xmlns:a16="http://schemas.microsoft.com/office/drawing/2014/main" id="{8F95DB6E-748A-F235-2515-CBFB4A5F38CC}"/>
              </a:ext>
            </a:extLst>
          </p:cNvPr>
          <p:cNvSpPr txBox="1"/>
          <p:nvPr/>
        </p:nvSpPr>
        <p:spPr>
          <a:xfrm>
            <a:off x="9986861" y="4662212"/>
            <a:ext cx="1138824" cy="246221"/>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err="1">
                <a:ln>
                  <a:noFill/>
                </a:ln>
                <a:solidFill>
                  <a:prstClr val="black">
                    <a:lumMod val="75000"/>
                    <a:lumOff val="25000"/>
                  </a:prstClr>
                </a:solidFill>
                <a:effectLst/>
                <a:uLnTx/>
                <a:uFillTx/>
                <a:latin typeface="Trebuchet MS"/>
              </a:rPr>
              <a:t>ScaleDoc</a:t>
            </a:r>
            <a:endParaRPr kumimoji="0" lang="en-US" sz="1600" b="0" i="0" u="none" strike="noStrike" kern="0" cap="none" spc="0" normalizeH="0" baseline="0" noProof="0" dirty="0">
              <a:ln>
                <a:noFill/>
              </a:ln>
              <a:solidFill>
                <a:prstClr val="black">
                  <a:lumMod val="75000"/>
                  <a:lumOff val="25000"/>
                </a:prstClr>
              </a:solidFill>
              <a:effectLst/>
              <a:uLnTx/>
              <a:uFillTx/>
              <a:latin typeface="Trebuchet MS"/>
            </a:endParaRPr>
          </a:p>
        </p:txBody>
      </p:sp>
      <p:sp>
        <p:nvSpPr>
          <p:cNvPr id="37" name="Rectangle: Rounded Corners 112" title="Milestone Graphic">
            <a:extLst>
              <a:ext uri="{FF2B5EF4-FFF2-40B4-BE49-F238E27FC236}">
                <a16:creationId xmlns:a16="http://schemas.microsoft.com/office/drawing/2014/main" id="{F395F35B-4CA0-39CE-8757-DE0514C8427E}"/>
              </a:ext>
            </a:extLst>
          </p:cNvPr>
          <p:cNvSpPr/>
          <p:nvPr/>
        </p:nvSpPr>
        <p:spPr>
          <a:xfrm>
            <a:off x="10366663" y="4516665"/>
            <a:ext cx="360000" cy="151121"/>
          </a:xfrm>
          <a:prstGeom prst="roundRect">
            <a:avLst>
              <a:gd name="adj" fmla="val 50000"/>
            </a:avLst>
          </a:prstGeom>
          <a:solidFill>
            <a:srgbClr val="9EC4E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39" name="Rectangle: Rounded Corners 112" title="Milestone Graphic">
            <a:extLst>
              <a:ext uri="{FF2B5EF4-FFF2-40B4-BE49-F238E27FC236}">
                <a16:creationId xmlns:a16="http://schemas.microsoft.com/office/drawing/2014/main" id="{76471E5A-403A-06F9-73D4-41FB3BC27E04}"/>
              </a:ext>
            </a:extLst>
          </p:cNvPr>
          <p:cNvSpPr/>
          <p:nvPr/>
        </p:nvSpPr>
        <p:spPr>
          <a:xfrm>
            <a:off x="5983953" y="5283285"/>
            <a:ext cx="360000" cy="151121"/>
          </a:xfrm>
          <a:prstGeom prst="roundRect">
            <a:avLst>
              <a:gd name="adj" fmla="val 50000"/>
            </a:avLst>
          </a:prstGeom>
          <a:solidFill>
            <a:srgbClr val="D0318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40" name="TextBox 39">
            <a:extLst>
              <a:ext uri="{FF2B5EF4-FFF2-40B4-BE49-F238E27FC236}">
                <a16:creationId xmlns:a16="http://schemas.microsoft.com/office/drawing/2014/main" id="{E715A36C-579A-3CC1-2353-CD6D46985D66}"/>
              </a:ext>
            </a:extLst>
          </p:cNvPr>
          <p:cNvSpPr txBox="1"/>
          <p:nvPr/>
        </p:nvSpPr>
        <p:spPr>
          <a:xfrm>
            <a:off x="5829735" y="5406794"/>
            <a:ext cx="726612" cy="246221"/>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kern="0" dirty="0" err="1">
                <a:solidFill>
                  <a:prstClr val="black">
                    <a:lumMod val="75000"/>
                    <a:lumOff val="25000"/>
                  </a:prstClr>
                </a:solidFill>
                <a:latin typeface="Trebuchet MS"/>
              </a:rPr>
              <a:t>ZenDB</a:t>
            </a:r>
            <a:endParaRPr kumimoji="0" lang="en-US" sz="1600" b="0" i="0" u="none" strike="noStrike" kern="0" cap="none" spc="0" normalizeH="0" baseline="0" noProof="0" dirty="0">
              <a:ln>
                <a:noFill/>
              </a:ln>
              <a:solidFill>
                <a:prstClr val="black">
                  <a:lumMod val="75000"/>
                  <a:lumOff val="25000"/>
                </a:prstClr>
              </a:solidFill>
              <a:effectLst/>
              <a:uLnTx/>
              <a:uFillTx/>
              <a:latin typeface="Trebuchet MS"/>
            </a:endParaRPr>
          </a:p>
        </p:txBody>
      </p:sp>
      <p:cxnSp>
        <p:nvCxnSpPr>
          <p:cNvPr id="43" name="Straight Connector 42" title="callout lines">
            <a:extLst>
              <a:ext uri="{FF2B5EF4-FFF2-40B4-BE49-F238E27FC236}">
                <a16:creationId xmlns:a16="http://schemas.microsoft.com/office/drawing/2014/main" id="{63FA2622-B398-5014-F0C8-49691B7479B1}"/>
              </a:ext>
            </a:extLst>
          </p:cNvPr>
          <p:cNvCxnSpPr>
            <a:cxnSpLocks/>
          </p:cNvCxnSpPr>
          <p:nvPr/>
        </p:nvCxnSpPr>
        <p:spPr>
          <a:xfrm>
            <a:off x="7272122" y="4199292"/>
            <a:ext cx="0" cy="36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44" name="Rectangle: Rounded Corners 112" title="Milestone Graphic">
            <a:extLst>
              <a:ext uri="{FF2B5EF4-FFF2-40B4-BE49-F238E27FC236}">
                <a16:creationId xmlns:a16="http://schemas.microsoft.com/office/drawing/2014/main" id="{4710B2A8-4C9C-502E-C292-F0B4C26677A5}"/>
              </a:ext>
            </a:extLst>
          </p:cNvPr>
          <p:cNvSpPr/>
          <p:nvPr/>
        </p:nvSpPr>
        <p:spPr>
          <a:xfrm>
            <a:off x="7091961" y="4516665"/>
            <a:ext cx="360000" cy="151121"/>
          </a:xfrm>
          <a:prstGeom prst="roundRect">
            <a:avLst>
              <a:gd name="adj" fmla="val 50000"/>
            </a:avLst>
          </a:prstGeom>
          <a:solidFill>
            <a:srgbClr val="D0318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45" name="TextBox 44">
            <a:extLst>
              <a:ext uri="{FF2B5EF4-FFF2-40B4-BE49-F238E27FC236}">
                <a16:creationId xmlns:a16="http://schemas.microsoft.com/office/drawing/2014/main" id="{D7697864-CF4D-9606-E988-8082C1A7D755}"/>
              </a:ext>
            </a:extLst>
          </p:cNvPr>
          <p:cNvSpPr txBox="1"/>
          <p:nvPr/>
        </p:nvSpPr>
        <p:spPr>
          <a:xfrm>
            <a:off x="6826361" y="4662212"/>
            <a:ext cx="925816" cy="246221"/>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kern="0" dirty="0" err="1">
                <a:solidFill>
                  <a:prstClr val="black">
                    <a:lumMod val="75000"/>
                    <a:lumOff val="25000"/>
                  </a:prstClr>
                </a:solidFill>
                <a:latin typeface="Trebuchet MS"/>
              </a:rPr>
              <a:t>FlockMTL</a:t>
            </a:r>
            <a:endParaRPr kumimoji="0" lang="en-US" sz="1600" b="0" i="0" u="none" strike="noStrike" kern="0" cap="none" spc="0" normalizeH="0" baseline="0" noProof="0" dirty="0">
              <a:ln>
                <a:noFill/>
              </a:ln>
              <a:solidFill>
                <a:prstClr val="black">
                  <a:lumMod val="75000"/>
                  <a:lumOff val="25000"/>
                </a:prstClr>
              </a:solidFill>
              <a:effectLst/>
              <a:uLnTx/>
              <a:uFillTx/>
              <a:latin typeface="Trebuchet MS"/>
            </a:endParaRPr>
          </a:p>
        </p:txBody>
      </p:sp>
      <p:cxnSp>
        <p:nvCxnSpPr>
          <p:cNvPr id="52" name="Straight Connector 51" title="callout lines">
            <a:extLst>
              <a:ext uri="{FF2B5EF4-FFF2-40B4-BE49-F238E27FC236}">
                <a16:creationId xmlns:a16="http://schemas.microsoft.com/office/drawing/2014/main" id="{DDD91792-0DC3-72D1-9FCD-A529217BC860}"/>
              </a:ext>
            </a:extLst>
          </p:cNvPr>
          <p:cNvCxnSpPr>
            <a:cxnSpLocks/>
          </p:cNvCxnSpPr>
          <p:nvPr/>
        </p:nvCxnSpPr>
        <p:spPr>
          <a:xfrm>
            <a:off x="9210189" y="4211374"/>
            <a:ext cx="0" cy="36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53" name="TextBox 52">
            <a:extLst>
              <a:ext uri="{FF2B5EF4-FFF2-40B4-BE49-F238E27FC236}">
                <a16:creationId xmlns:a16="http://schemas.microsoft.com/office/drawing/2014/main" id="{7B013F4D-2EDE-3D8B-3E5C-0CA5430BDD11}"/>
              </a:ext>
            </a:extLst>
          </p:cNvPr>
          <p:cNvSpPr txBox="1"/>
          <p:nvPr/>
        </p:nvSpPr>
        <p:spPr>
          <a:xfrm>
            <a:off x="8661664" y="4662212"/>
            <a:ext cx="1138824" cy="246221"/>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lumMod val="75000"/>
                    <a:lumOff val="25000"/>
                  </a:prstClr>
                </a:solidFill>
                <a:effectLst/>
                <a:uLnTx/>
                <a:uFillTx/>
                <a:latin typeface="Trebuchet MS"/>
              </a:rPr>
              <a:t>Abacus</a:t>
            </a:r>
          </a:p>
        </p:txBody>
      </p:sp>
      <p:sp>
        <p:nvSpPr>
          <p:cNvPr id="54" name="Rectangle: Rounded Corners 112" title="Milestone Graphic">
            <a:extLst>
              <a:ext uri="{FF2B5EF4-FFF2-40B4-BE49-F238E27FC236}">
                <a16:creationId xmlns:a16="http://schemas.microsoft.com/office/drawing/2014/main" id="{A2C79784-C05A-3E8D-1CF7-F3ABF60D2B68}"/>
              </a:ext>
            </a:extLst>
          </p:cNvPr>
          <p:cNvSpPr/>
          <p:nvPr/>
        </p:nvSpPr>
        <p:spPr>
          <a:xfrm>
            <a:off x="9041466" y="4516665"/>
            <a:ext cx="360000" cy="151121"/>
          </a:xfrm>
          <a:prstGeom prst="roundRect">
            <a:avLst>
              <a:gd name="adj" fmla="val 50000"/>
            </a:avLst>
          </a:prstGeom>
          <a:solidFill>
            <a:srgbClr val="9EC4E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cxnSp>
        <p:nvCxnSpPr>
          <p:cNvPr id="63" name="Straight Connector 62" title="callout lines">
            <a:extLst>
              <a:ext uri="{FF2B5EF4-FFF2-40B4-BE49-F238E27FC236}">
                <a16:creationId xmlns:a16="http://schemas.microsoft.com/office/drawing/2014/main" id="{38CB28C4-91E1-96B5-35CC-F308CD2441C3}"/>
              </a:ext>
            </a:extLst>
          </p:cNvPr>
          <p:cNvCxnSpPr>
            <a:cxnSpLocks/>
          </p:cNvCxnSpPr>
          <p:nvPr/>
        </p:nvCxnSpPr>
        <p:spPr>
          <a:xfrm>
            <a:off x="9836662" y="4199850"/>
            <a:ext cx="0" cy="1080000"/>
          </a:xfrm>
          <a:prstGeom prst="line">
            <a:avLst/>
          </a:prstGeom>
          <a:noFill/>
          <a:ln w="12700" cap="flat" cmpd="sng" algn="ctr">
            <a:solidFill>
              <a:schemeClr val="bg1">
                <a:lumMod val="65000"/>
              </a:schemeClr>
            </a:solidFill>
            <a:prstDash val="sysDash"/>
            <a:miter lim="800000"/>
            <a:headEnd type="none" w="sm" len="sm"/>
            <a:tailEnd type="none" w="sm" len="sm"/>
          </a:ln>
          <a:effectLst/>
        </p:spPr>
      </p:cxnSp>
      <p:sp>
        <p:nvSpPr>
          <p:cNvPr id="448" name="TextBox 447">
            <a:extLst>
              <a:ext uri="{FF2B5EF4-FFF2-40B4-BE49-F238E27FC236}">
                <a16:creationId xmlns:a16="http://schemas.microsoft.com/office/drawing/2014/main" id="{1F70669B-B866-9138-A855-1BBBE5F6CBF7}"/>
              </a:ext>
            </a:extLst>
          </p:cNvPr>
          <p:cNvSpPr txBox="1"/>
          <p:nvPr/>
        </p:nvSpPr>
        <p:spPr>
          <a:xfrm>
            <a:off x="9306808" y="5406794"/>
            <a:ext cx="1092066" cy="246221"/>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lumMod val="75000"/>
                    <a:lumOff val="25000"/>
                  </a:prstClr>
                </a:solidFill>
                <a:effectLst/>
                <a:uLnTx/>
                <a:uFillTx/>
                <a:latin typeface="Trebuchet MS"/>
              </a:rPr>
              <a:t>Sema-SQL</a:t>
            </a:r>
          </a:p>
        </p:txBody>
      </p:sp>
      <p:sp>
        <p:nvSpPr>
          <p:cNvPr id="449" name="Rectangle: Rounded Corners 112" title="Milestone Graphic">
            <a:extLst>
              <a:ext uri="{FF2B5EF4-FFF2-40B4-BE49-F238E27FC236}">
                <a16:creationId xmlns:a16="http://schemas.microsoft.com/office/drawing/2014/main" id="{0B4C289D-521F-93CB-F306-59F504434286}"/>
              </a:ext>
            </a:extLst>
          </p:cNvPr>
          <p:cNvSpPr/>
          <p:nvPr/>
        </p:nvSpPr>
        <p:spPr>
          <a:xfrm>
            <a:off x="9653510" y="5283285"/>
            <a:ext cx="360000" cy="151121"/>
          </a:xfrm>
          <a:prstGeom prst="roundRect">
            <a:avLst>
              <a:gd name="adj" fmla="val 50000"/>
            </a:avLst>
          </a:prstGeom>
          <a:solidFill>
            <a:srgbClr val="9EC4E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cxnSp>
        <p:nvCxnSpPr>
          <p:cNvPr id="454" name="Straight Arrow Connector 453">
            <a:extLst>
              <a:ext uri="{FF2B5EF4-FFF2-40B4-BE49-F238E27FC236}">
                <a16:creationId xmlns:a16="http://schemas.microsoft.com/office/drawing/2014/main" id="{ECD8653A-30F4-B975-26A9-FDAEA5AFB4AD}"/>
              </a:ext>
            </a:extLst>
          </p:cNvPr>
          <p:cNvCxnSpPr>
            <a:cxnSpLocks/>
          </p:cNvCxnSpPr>
          <p:nvPr/>
        </p:nvCxnSpPr>
        <p:spPr>
          <a:xfrm flipH="1" flipV="1">
            <a:off x="5317408" y="4550278"/>
            <a:ext cx="362737" cy="1290177"/>
          </a:xfrm>
          <a:prstGeom prst="straightConnector1">
            <a:avLst/>
          </a:prstGeom>
          <a:ln w="38100">
            <a:solidFill>
              <a:srgbClr val="FF0000"/>
            </a:solidFill>
            <a:headEnd type="none" w="med" len="med"/>
            <a:tailEnd type="arrow" w="med" len="lg"/>
          </a:ln>
        </p:spPr>
        <p:style>
          <a:lnRef idx="1">
            <a:schemeClr val="accent1"/>
          </a:lnRef>
          <a:fillRef idx="0">
            <a:schemeClr val="accent1"/>
          </a:fillRef>
          <a:effectRef idx="0">
            <a:schemeClr val="accent1"/>
          </a:effectRef>
          <a:fontRef idx="minor">
            <a:schemeClr val="tx1"/>
          </a:fontRef>
        </p:style>
      </p:cxnSp>
      <p:sp>
        <p:nvSpPr>
          <p:cNvPr id="365" name="Rectangle: Rounded Corners 1" title="Year Bar">
            <a:extLst>
              <a:ext uri="{FF2B5EF4-FFF2-40B4-BE49-F238E27FC236}">
                <a16:creationId xmlns:a16="http://schemas.microsoft.com/office/drawing/2014/main" id="{9D5B88BC-8A6D-378D-63B8-F161DF5DC463}"/>
              </a:ext>
            </a:extLst>
          </p:cNvPr>
          <p:cNvSpPr/>
          <p:nvPr/>
        </p:nvSpPr>
        <p:spPr>
          <a:xfrm>
            <a:off x="391888" y="4037861"/>
            <a:ext cx="1080000" cy="164859"/>
          </a:xfrm>
          <a:prstGeom prst="roundRect">
            <a:avLst>
              <a:gd name="adj" fmla="val 50000"/>
            </a:avLst>
          </a:prstGeom>
          <a:solidFill>
            <a:srgbClr val="12A0B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389" name="Rectangle: Rounded Corners 188" title="Year Bar">
            <a:extLst>
              <a:ext uri="{FF2B5EF4-FFF2-40B4-BE49-F238E27FC236}">
                <a16:creationId xmlns:a16="http://schemas.microsoft.com/office/drawing/2014/main" id="{5FFF0A08-6FE8-C562-21AA-56B9EB2D975A}"/>
              </a:ext>
            </a:extLst>
          </p:cNvPr>
          <p:cNvSpPr/>
          <p:nvPr/>
        </p:nvSpPr>
        <p:spPr>
          <a:xfrm>
            <a:off x="1493261" y="4037861"/>
            <a:ext cx="3600000" cy="164859"/>
          </a:xfrm>
          <a:prstGeom prst="roundRect">
            <a:avLst>
              <a:gd name="adj" fmla="val 50000"/>
            </a:avLst>
          </a:prstGeom>
          <a:solidFill>
            <a:srgbClr val="2B518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429" name="Rectangle: Rounded Corners 189" title="Year Bar">
            <a:extLst>
              <a:ext uri="{FF2B5EF4-FFF2-40B4-BE49-F238E27FC236}">
                <a16:creationId xmlns:a16="http://schemas.microsoft.com/office/drawing/2014/main" id="{60200561-AFEC-B8CB-227C-C36ADBF0448B}"/>
              </a:ext>
            </a:extLst>
          </p:cNvPr>
          <p:cNvSpPr/>
          <p:nvPr/>
        </p:nvSpPr>
        <p:spPr>
          <a:xfrm>
            <a:off x="5114634" y="4037861"/>
            <a:ext cx="3600000" cy="164859"/>
          </a:xfrm>
          <a:prstGeom prst="roundRect">
            <a:avLst>
              <a:gd name="adj" fmla="val 50000"/>
            </a:avLst>
          </a:prstGeom>
          <a:solidFill>
            <a:srgbClr val="CF2D8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453" name="Rectangle: Rounded Corners 190" title="Year Bar">
            <a:extLst>
              <a:ext uri="{FF2B5EF4-FFF2-40B4-BE49-F238E27FC236}">
                <a16:creationId xmlns:a16="http://schemas.microsoft.com/office/drawing/2014/main" id="{59E8CD39-0007-47AE-6CF3-CDF839D02719}"/>
              </a:ext>
            </a:extLst>
          </p:cNvPr>
          <p:cNvSpPr/>
          <p:nvPr/>
        </p:nvSpPr>
        <p:spPr>
          <a:xfrm>
            <a:off x="8736007" y="4037861"/>
            <a:ext cx="2880000" cy="164859"/>
          </a:xfrm>
          <a:prstGeom prst="roundRect">
            <a:avLst>
              <a:gd name="adj" fmla="val 50000"/>
            </a:avLst>
          </a:prstGeom>
          <a:solidFill>
            <a:schemeClr val="accent5">
              <a:lumMod val="60000"/>
              <a:lumOff val="4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Trebuchet MS"/>
              <a:ea typeface="+mn-ea"/>
              <a:cs typeface="+mn-cs"/>
            </a:endParaRPr>
          </a:p>
        </p:txBody>
      </p:sp>
      <p:sp>
        <p:nvSpPr>
          <p:cNvPr id="459" name="TextBox 458">
            <a:extLst>
              <a:ext uri="{FF2B5EF4-FFF2-40B4-BE49-F238E27FC236}">
                <a16:creationId xmlns:a16="http://schemas.microsoft.com/office/drawing/2014/main" id="{A07ED011-D36F-3B4C-ADD3-163A3BF1BABA}"/>
              </a:ext>
            </a:extLst>
          </p:cNvPr>
          <p:cNvSpPr txBox="1"/>
          <p:nvPr/>
        </p:nvSpPr>
        <p:spPr>
          <a:xfrm>
            <a:off x="455999" y="6512312"/>
            <a:ext cx="8462518" cy="243077"/>
          </a:xfrm>
          <a:prstGeom prst="rect">
            <a:avLst/>
          </a:prstGeom>
        </p:spPr>
        <p:txBody>
          <a:bodyPr vert="horz" wrap="square" lIns="91440" tIns="45720" rIns="91440" bIns="45720" rtlCol="0">
            <a:normAutofit fontScale="62500" lnSpcReduction="20000"/>
          </a:bodyPr>
          <a:lstStyle/>
          <a:p>
            <a:pPr marL="0" algn="l"/>
            <a:r>
              <a:rPr lang="en-US" sz="1800" dirty="0">
                <a:solidFill>
                  <a:schemeClr val="bg1">
                    <a:lumMod val="50000"/>
                  </a:schemeClr>
                </a:solidFill>
              </a:rPr>
              <a:t>The debut dates are approximate; please refer only to each system’s name and year.</a:t>
            </a:r>
          </a:p>
        </p:txBody>
      </p:sp>
    </p:spTree>
    <p:extLst>
      <p:ext uri="{BB962C8B-B14F-4D97-AF65-F5344CB8AC3E}">
        <p14:creationId xmlns:p14="http://schemas.microsoft.com/office/powerpoint/2010/main" val="36243320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2A40F-85EF-7A3A-25ED-B12C8B26F8B0}"/>
              </a:ext>
            </a:extLst>
          </p:cNvPr>
          <p:cNvSpPr>
            <a:spLocks noGrp="1"/>
          </p:cNvSpPr>
          <p:nvPr>
            <p:ph type="title"/>
          </p:nvPr>
        </p:nvSpPr>
        <p:spPr>
          <a:xfrm>
            <a:off x="455962" y="360045"/>
            <a:ext cx="11279981" cy="1080040"/>
          </a:xfrm>
        </p:spPr>
        <p:txBody>
          <a:bodyPr/>
          <a:lstStyle/>
          <a:p>
            <a:r>
              <a:t>        Snowflake Cortex </a:t>
            </a:r>
          </a:p>
        </p:txBody>
      </p:sp>
      <p:sp>
        <p:nvSpPr>
          <p:cNvPr id="3" name="Slide Number Placeholder 2">
            <a:extLst>
              <a:ext uri="{FF2B5EF4-FFF2-40B4-BE49-F238E27FC236}">
                <a16:creationId xmlns:a16="http://schemas.microsoft.com/office/drawing/2014/main" id="{46BB28FF-4012-39A5-F551-ED0F534F3CD1}"/>
              </a:ext>
            </a:extLst>
          </p:cNvPr>
          <p:cNvSpPr>
            <a:spLocks noGrp="1"/>
          </p:cNvSpPr>
          <p:nvPr>
            <p:ph type="sldNum" idx="12"/>
          </p:nvPr>
        </p:nvSpPr>
        <p:spPr>
          <a:xfrm>
            <a:off x="8643938" y="6356318"/>
            <a:ext cx="3092101" cy="365093"/>
          </a:xfrm>
        </p:spPr>
        <p:txBody>
          <a:bodyPr/>
          <a:lstStyle/>
          <a:p>
            <a:fld id="{BCFAA6ED-95C3-9546-BFD5-25AB245E25B8}" type="slidenum">
              <a:rPr/>
              <a:t>30</a:t>
            </a:fld>
            <a:endParaRPr/>
          </a:p>
        </p:txBody>
      </p:sp>
      <p:sp>
        <p:nvSpPr>
          <p:cNvPr id="4" name="Content Placeholder 3">
            <a:extLst>
              <a:ext uri="{FF2B5EF4-FFF2-40B4-BE49-F238E27FC236}">
                <a16:creationId xmlns:a16="http://schemas.microsoft.com/office/drawing/2014/main" id="{AA2768BE-37F2-2F0F-0064-9979FC3690E7}"/>
              </a:ext>
            </a:extLst>
          </p:cNvPr>
          <p:cNvSpPr>
            <a:spLocks noGrp="1"/>
          </p:cNvSpPr>
          <p:nvPr>
            <p:ph idx="1"/>
          </p:nvPr>
        </p:nvSpPr>
        <p:spPr>
          <a:xfrm>
            <a:off x="571500" y="1438275"/>
            <a:ext cx="11049000" cy="742950"/>
          </a:xfrm>
        </p:spPr>
        <p:txBody>
          <a:bodyPr>
            <a:normAutofit fontScale="91840" lnSpcReduction="10000"/>
          </a:bodyPr>
          <a:lstStyle/>
          <a:p>
            <a:r>
              <a:rPr dirty="0"/>
              <a:t>Cortex AI SQL functions for governed, high-throughput AI processing and analytics over enterprise structured and unstructured data.</a:t>
            </a:r>
          </a:p>
          <a:p>
            <a:endParaRPr dirty="0"/>
          </a:p>
        </p:txBody>
      </p:sp>
      <p:pic>
        <p:nvPicPr>
          <p:cNvPr id="24" name="Picture 7"/>
          <p:cNvPicPr>
            <a:picLocks noChangeAspect="1"/>
          </p:cNvPicPr>
          <p:nvPr/>
        </p:nvPicPr>
        <p:blipFill>
          <a:blip r:embed="rId3"/>
          <a:stretch>
            <a:fillRect/>
          </a:stretch>
        </p:blipFill>
        <p:spPr>
          <a:xfrm>
            <a:off x="3475292" y="479203"/>
            <a:ext cx="814006" cy="810863"/>
          </a:xfrm>
          <a:prstGeom prst="rect">
            <a:avLst/>
          </a:prstGeom>
        </p:spPr>
      </p:pic>
      <p:sp>
        <p:nvSpPr>
          <p:cNvPr id="7" name="Rectangle 6">
            <a:extLst>
              <a:ext uri="{FF2B5EF4-FFF2-40B4-BE49-F238E27FC236}">
                <a16:creationId xmlns:a16="http://schemas.microsoft.com/office/drawing/2014/main" id="{BF87E751-7938-4CC9-B454-70EAC45FE864}"/>
              </a:ext>
            </a:extLst>
          </p:cNvPr>
          <p:cNvSpPr>
            <a:spLocks noGrp="1"/>
          </p:cNvSpPr>
          <p:nvPr/>
        </p:nvSpPr>
        <p:spPr>
          <a:xfrm>
            <a:off x="666750" y="2324100"/>
            <a:ext cx="10858500" cy="323850"/>
          </a:xfrm>
          <a:prstGeom prst="rect">
            <a:avLst/>
          </a:prstGeom>
        </p:spPr>
        <p:txBody>
          <a:bodyPr lIns="38100" tIns="19050" rIns="38100" bIns="19050" anchor="ctr">
            <a:normAutofit/>
          </a:bodyPr>
          <a:lstStyle/>
          <a:p>
            <a:pPr algn="l">
              <a:defRPr sz="1350" b="1">
                <a:solidFill>
                  <a:srgbClr val="002060"/>
                </a:solidFill>
                <a:latin typeface="Verdana"/>
                <a:ea typeface="Verdana"/>
                <a:cs typeface="Verdana"/>
              </a:defRPr>
            </a:pPr>
            <a:r>
              <a:rPr sz="1350" b="1" dirty="0">
                <a:solidFill>
                  <a:srgbClr val="002060"/>
                </a:solidFill>
                <a:latin typeface="Verdana"/>
                <a:ea typeface="Verdana"/>
                <a:cs typeface="Verdana"/>
              </a:rPr>
              <a:t>AI FUNCTION SURFACE</a:t>
            </a:r>
          </a:p>
        </p:txBody>
      </p:sp>
      <p:sp>
        <p:nvSpPr>
          <p:cNvPr id="8" name="Rounded Rectangle 7">
            <a:extLst>
              <a:ext uri="{FF2B5EF4-FFF2-40B4-BE49-F238E27FC236}">
                <a16:creationId xmlns:a16="http://schemas.microsoft.com/office/drawing/2014/main" id="{C17C6691-F74F-4AE4-A9E2-57059C9D5CFB}"/>
              </a:ext>
            </a:extLst>
          </p:cNvPr>
          <p:cNvSpPr>
            <a:spLocks noGrp="1"/>
          </p:cNvSpPr>
          <p:nvPr/>
        </p:nvSpPr>
        <p:spPr>
          <a:xfrm>
            <a:off x="666750" y="2800350"/>
            <a:ext cx="5143500" cy="1047750"/>
          </a:xfrm>
          <a:prstGeom prst="roundRect">
            <a:avLst>
              <a:gd name="adj" fmla="val 10909"/>
            </a:avLst>
          </a:prstGeom>
          <a:solidFill>
            <a:srgbClr val="F3F6FB"/>
          </a:solidFill>
          <a:ln w="9525">
            <a:solidFill>
              <a:srgbClr val="C7D3E5"/>
            </a:solidFill>
          </a:ln>
        </p:spPr>
        <p:txBody>
          <a:bodyPr lIns="95250" tIns="76200" rIns="95250" bIns="76200" anchor="ctr">
            <a:normAutofit/>
          </a:bodyPr>
          <a:lstStyle/>
          <a:p>
            <a:endParaRPr/>
          </a:p>
        </p:txBody>
      </p:sp>
      <p:sp>
        <p:nvSpPr>
          <p:cNvPr id="9" name="Rectangle 8">
            <a:extLst>
              <a:ext uri="{FF2B5EF4-FFF2-40B4-BE49-F238E27FC236}">
                <a16:creationId xmlns:a16="http://schemas.microsoft.com/office/drawing/2014/main" id="{E6C189F3-63BE-4DF0-867A-B4C91C0934A8}"/>
              </a:ext>
            </a:extLst>
          </p:cNvPr>
          <p:cNvSpPr>
            <a:spLocks noGrp="1"/>
          </p:cNvSpPr>
          <p:nvPr/>
        </p:nvSpPr>
        <p:spPr>
          <a:xfrm>
            <a:off x="857250" y="2914650"/>
            <a:ext cx="4762500" cy="285750"/>
          </a:xfrm>
          <a:prstGeom prst="rect">
            <a:avLst/>
          </a:prstGeom>
        </p:spPr>
        <p:txBody>
          <a:bodyPr lIns="38100" tIns="19050" rIns="38100" bIns="19050" anchor="ctr">
            <a:normAutofit/>
          </a:bodyPr>
          <a:lstStyle/>
          <a:p>
            <a:pPr algn="l">
              <a:defRPr sz="1275" b="1">
                <a:solidFill>
                  <a:srgbClr val="002060"/>
                </a:solidFill>
                <a:latin typeface="Verdana"/>
                <a:ea typeface="Verdana"/>
                <a:cs typeface="Verdana"/>
              </a:defRPr>
            </a:pPr>
            <a:r>
              <a:rPr sz="1275" b="1">
                <a:solidFill>
                  <a:srgbClr val="002060"/>
                </a:solidFill>
                <a:latin typeface="Verdana"/>
                <a:ea typeface="Verdana"/>
                <a:cs typeface="Verdana"/>
              </a:rPr>
              <a:t>STRUCTURED PREDICATES</a:t>
            </a:r>
          </a:p>
        </p:txBody>
      </p:sp>
      <p:sp>
        <p:nvSpPr>
          <p:cNvPr id="10" name="Rectangle 9">
            <a:extLst>
              <a:ext uri="{FF2B5EF4-FFF2-40B4-BE49-F238E27FC236}">
                <a16:creationId xmlns:a16="http://schemas.microsoft.com/office/drawing/2014/main" id="{D3B2311E-7DEB-4686-AFAA-ACEBEC38B665}"/>
              </a:ext>
            </a:extLst>
          </p:cNvPr>
          <p:cNvSpPr>
            <a:spLocks noGrp="1"/>
          </p:cNvSpPr>
          <p:nvPr/>
        </p:nvSpPr>
        <p:spPr>
          <a:xfrm>
            <a:off x="857250" y="3276600"/>
            <a:ext cx="4762500" cy="400050"/>
          </a:xfrm>
          <a:prstGeom prst="rect">
            <a:avLst/>
          </a:prstGeom>
        </p:spPr>
        <p:txBody>
          <a:bodyPr lIns="38100" tIns="19050" rIns="38100" bIns="19050" anchor="ctr">
            <a:normAutofit/>
          </a:bodyPr>
          <a:lstStyle/>
          <a:p>
            <a:pPr algn="l">
              <a:defRPr sz="1275" b="0">
                <a:solidFill>
                  <a:srgbClr val="C00000"/>
                </a:solidFill>
                <a:latin typeface="Verdana"/>
                <a:ea typeface="Verdana"/>
                <a:cs typeface="Verdana"/>
              </a:defRPr>
            </a:pPr>
            <a:r>
              <a:rPr sz="1275" b="0">
                <a:solidFill>
                  <a:srgbClr val="C00000"/>
                </a:solidFill>
                <a:latin typeface="Verdana"/>
                <a:ea typeface="Verdana"/>
                <a:cs typeface="Verdana"/>
              </a:rPr>
              <a:t>AI_FILTER · AI_CLASSIFY</a:t>
            </a:r>
          </a:p>
        </p:txBody>
      </p:sp>
      <p:sp>
        <p:nvSpPr>
          <p:cNvPr id="11" name="Rounded Rectangle 10">
            <a:extLst>
              <a:ext uri="{FF2B5EF4-FFF2-40B4-BE49-F238E27FC236}">
                <a16:creationId xmlns:a16="http://schemas.microsoft.com/office/drawing/2014/main" id="{AD23A5FD-E7BC-4D47-A499-91B6AEF29A39}"/>
              </a:ext>
            </a:extLst>
          </p:cNvPr>
          <p:cNvSpPr>
            <a:spLocks noGrp="1"/>
          </p:cNvSpPr>
          <p:nvPr/>
        </p:nvSpPr>
        <p:spPr>
          <a:xfrm>
            <a:off x="6191250" y="2800350"/>
            <a:ext cx="5143500" cy="1047750"/>
          </a:xfrm>
          <a:prstGeom prst="roundRect">
            <a:avLst>
              <a:gd name="adj" fmla="val 10909"/>
            </a:avLst>
          </a:prstGeom>
          <a:solidFill>
            <a:srgbClr val="F3F6FB"/>
          </a:solidFill>
          <a:ln w="9525">
            <a:solidFill>
              <a:srgbClr val="C7D3E5"/>
            </a:solidFill>
          </a:ln>
        </p:spPr>
        <p:txBody>
          <a:bodyPr lIns="95250" tIns="76200" rIns="95250" bIns="76200" anchor="ctr">
            <a:normAutofit/>
          </a:bodyPr>
          <a:lstStyle/>
          <a:p>
            <a:endParaRPr/>
          </a:p>
        </p:txBody>
      </p:sp>
      <p:sp>
        <p:nvSpPr>
          <p:cNvPr id="12" name="Rectangle 11">
            <a:extLst>
              <a:ext uri="{FF2B5EF4-FFF2-40B4-BE49-F238E27FC236}">
                <a16:creationId xmlns:a16="http://schemas.microsoft.com/office/drawing/2014/main" id="{1EA068FB-0ED9-4E09-B2FC-7DF235D7B678}"/>
              </a:ext>
            </a:extLst>
          </p:cNvPr>
          <p:cNvSpPr>
            <a:spLocks noGrp="1"/>
          </p:cNvSpPr>
          <p:nvPr/>
        </p:nvSpPr>
        <p:spPr>
          <a:xfrm>
            <a:off x="6381750" y="2914650"/>
            <a:ext cx="4762500" cy="285750"/>
          </a:xfrm>
          <a:prstGeom prst="rect">
            <a:avLst/>
          </a:prstGeom>
        </p:spPr>
        <p:txBody>
          <a:bodyPr lIns="38100" tIns="19050" rIns="38100" bIns="19050" anchor="ctr">
            <a:normAutofit/>
          </a:bodyPr>
          <a:lstStyle/>
          <a:p>
            <a:pPr algn="l">
              <a:defRPr sz="1275" b="1">
                <a:solidFill>
                  <a:srgbClr val="002060"/>
                </a:solidFill>
                <a:latin typeface="Verdana"/>
                <a:ea typeface="Verdana"/>
                <a:cs typeface="Verdana"/>
              </a:defRPr>
            </a:pPr>
            <a:r>
              <a:rPr sz="1275" b="1">
                <a:solidFill>
                  <a:srgbClr val="002060"/>
                </a:solidFill>
                <a:latin typeface="Verdana"/>
                <a:ea typeface="Verdana"/>
                <a:cs typeface="Verdana"/>
              </a:rPr>
              <a:t>AGGREGATION</a:t>
            </a:r>
          </a:p>
        </p:txBody>
      </p:sp>
      <p:sp>
        <p:nvSpPr>
          <p:cNvPr id="13" name="Rectangle 12">
            <a:extLst>
              <a:ext uri="{FF2B5EF4-FFF2-40B4-BE49-F238E27FC236}">
                <a16:creationId xmlns:a16="http://schemas.microsoft.com/office/drawing/2014/main" id="{3228D31B-E064-4943-A130-6E88CB49F43A}"/>
              </a:ext>
            </a:extLst>
          </p:cNvPr>
          <p:cNvSpPr>
            <a:spLocks noGrp="1"/>
          </p:cNvSpPr>
          <p:nvPr/>
        </p:nvSpPr>
        <p:spPr>
          <a:xfrm>
            <a:off x="6381750" y="3276600"/>
            <a:ext cx="4762500" cy="400050"/>
          </a:xfrm>
          <a:prstGeom prst="rect">
            <a:avLst/>
          </a:prstGeom>
        </p:spPr>
        <p:txBody>
          <a:bodyPr lIns="38100" tIns="19050" rIns="38100" bIns="19050" anchor="ctr">
            <a:normAutofit/>
          </a:bodyPr>
          <a:lstStyle/>
          <a:p>
            <a:pPr algn="l">
              <a:defRPr sz="1275" b="0">
                <a:solidFill>
                  <a:srgbClr val="C00000"/>
                </a:solidFill>
                <a:latin typeface="Verdana"/>
                <a:ea typeface="Verdana"/>
                <a:cs typeface="Verdana"/>
              </a:defRPr>
            </a:pPr>
            <a:r>
              <a:rPr sz="1275" b="0">
                <a:solidFill>
                  <a:srgbClr val="C00000"/>
                </a:solidFill>
                <a:latin typeface="Verdana"/>
                <a:ea typeface="Verdana"/>
                <a:cs typeface="Verdana"/>
              </a:rPr>
              <a:t>AI_AGG · AI_SUMMARIZE_AGG</a:t>
            </a:r>
          </a:p>
        </p:txBody>
      </p:sp>
      <p:sp>
        <p:nvSpPr>
          <p:cNvPr id="14" name="Rounded Rectangle 13">
            <a:extLst>
              <a:ext uri="{FF2B5EF4-FFF2-40B4-BE49-F238E27FC236}">
                <a16:creationId xmlns:a16="http://schemas.microsoft.com/office/drawing/2014/main" id="{400D32EB-E748-473B-9064-66920899CE11}"/>
              </a:ext>
            </a:extLst>
          </p:cNvPr>
          <p:cNvSpPr>
            <a:spLocks noGrp="1"/>
          </p:cNvSpPr>
          <p:nvPr/>
        </p:nvSpPr>
        <p:spPr>
          <a:xfrm>
            <a:off x="666750" y="4057650"/>
            <a:ext cx="5143500" cy="1047750"/>
          </a:xfrm>
          <a:prstGeom prst="roundRect">
            <a:avLst>
              <a:gd name="adj" fmla="val 10909"/>
            </a:avLst>
          </a:prstGeom>
          <a:solidFill>
            <a:srgbClr val="F3F6FB"/>
          </a:solidFill>
          <a:ln w="9525">
            <a:solidFill>
              <a:srgbClr val="C7D3E5"/>
            </a:solidFill>
          </a:ln>
        </p:spPr>
        <p:txBody>
          <a:bodyPr lIns="95250" tIns="76200" rIns="95250" bIns="76200" anchor="ctr">
            <a:normAutofit/>
          </a:bodyPr>
          <a:lstStyle/>
          <a:p>
            <a:endParaRPr/>
          </a:p>
        </p:txBody>
      </p:sp>
      <p:sp>
        <p:nvSpPr>
          <p:cNvPr id="15" name="Rectangle 14">
            <a:extLst>
              <a:ext uri="{FF2B5EF4-FFF2-40B4-BE49-F238E27FC236}">
                <a16:creationId xmlns:a16="http://schemas.microsoft.com/office/drawing/2014/main" id="{44DC7E3B-8968-4A44-9935-9C28EF6A3FB5}"/>
              </a:ext>
            </a:extLst>
          </p:cNvPr>
          <p:cNvSpPr>
            <a:spLocks noGrp="1"/>
          </p:cNvSpPr>
          <p:nvPr/>
        </p:nvSpPr>
        <p:spPr>
          <a:xfrm>
            <a:off x="857250" y="4171950"/>
            <a:ext cx="4762500" cy="285750"/>
          </a:xfrm>
          <a:prstGeom prst="rect">
            <a:avLst/>
          </a:prstGeom>
        </p:spPr>
        <p:txBody>
          <a:bodyPr lIns="38100" tIns="19050" rIns="38100" bIns="19050" anchor="ctr">
            <a:normAutofit/>
          </a:bodyPr>
          <a:lstStyle/>
          <a:p>
            <a:pPr algn="l">
              <a:defRPr sz="1275" b="1">
                <a:solidFill>
                  <a:srgbClr val="002060"/>
                </a:solidFill>
                <a:latin typeface="Verdana"/>
                <a:ea typeface="Verdana"/>
                <a:cs typeface="Verdana"/>
              </a:defRPr>
            </a:pPr>
            <a:r>
              <a:rPr sz="1275" b="1">
                <a:solidFill>
                  <a:srgbClr val="002060"/>
                </a:solidFill>
                <a:latin typeface="Verdana"/>
                <a:ea typeface="Verdana"/>
                <a:cs typeface="Verdana"/>
              </a:rPr>
              <a:t>GENERATION &amp; EXTRACTION</a:t>
            </a:r>
          </a:p>
        </p:txBody>
      </p:sp>
      <p:sp>
        <p:nvSpPr>
          <p:cNvPr id="16" name="Rectangle 15">
            <a:extLst>
              <a:ext uri="{FF2B5EF4-FFF2-40B4-BE49-F238E27FC236}">
                <a16:creationId xmlns:a16="http://schemas.microsoft.com/office/drawing/2014/main" id="{B73E679B-5BE7-4265-A139-65B8F507B7FD}"/>
              </a:ext>
            </a:extLst>
          </p:cNvPr>
          <p:cNvSpPr>
            <a:spLocks noGrp="1"/>
          </p:cNvSpPr>
          <p:nvPr/>
        </p:nvSpPr>
        <p:spPr>
          <a:xfrm>
            <a:off x="857250" y="4533900"/>
            <a:ext cx="4762500" cy="400050"/>
          </a:xfrm>
          <a:prstGeom prst="rect">
            <a:avLst/>
          </a:prstGeom>
        </p:spPr>
        <p:txBody>
          <a:bodyPr lIns="38100" tIns="19050" rIns="38100" bIns="19050" anchor="ctr">
            <a:normAutofit/>
          </a:bodyPr>
          <a:lstStyle/>
          <a:p>
            <a:pPr algn="l">
              <a:defRPr sz="1275" b="0">
                <a:solidFill>
                  <a:srgbClr val="C00000"/>
                </a:solidFill>
                <a:latin typeface="Verdana"/>
                <a:ea typeface="Verdana"/>
                <a:cs typeface="Verdana"/>
              </a:defRPr>
            </a:pPr>
            <a:r>
              <a:rPr sz="1275" b="0">
                <a:solidFill>
                  <a:srgbClr val="C00000"/>
                </a:solidFill>
                <a:latin typeface="Verdana"/>
                <a:ea typeface="Verdana"/>
                <a:cs typeface="Verdana"/>
              </a:rPr>
              <a:t>AI_COMPLETE · AI_EXTRACT · AI_TRANSLATE</a:t>
            </a:r>
          </a:p>
        </p:txBody>
      </p:sp>
      <p:sp>
        <p:nvSpPr>
          <p:cNvPr id="17" name="Rounded Rectangle 16">
            <a:extLst>
              <a:ext uri="{FF2B5EF4-FFF2-40B4-BE49-F238E27FC236}">
                <a16:creationId xmlns:a16="http://schemas.microsoft.com/office/drawing/2014/main" id="{C47693EA-6482-454D-B7A9-A5E4398D28E4}"/>
              </a:ext>
            </a:extLst>
          </p:cNvPr>
          <p:cNvSpPr>
            <a:spLocks noGrp="1"/>
          </p:cNvSpPr>
          <p:nvPr/>
        </p:nvSpPr>
        <p:spPr>
          <a:xfrm>
            <a:off x="6191250" y="4057650"/>
            <a:ext cx="5143500" cy="1047750"/>
          </a:xfrm>
          <a:prstGeom prst="roundRect">
            <a:avLst>
              <a:gd name="adj" fmla="val 10909"/>
            </a:avLst>
          </a:prstGeom>
          <a:solidFill>
            <a:srgbClr val="F3F6FB"/>
          </a:solidFill>
          <a:ln w="9525">
            <a:solidFill>
              <a:srgbClr val="C7D3E5"/>
            </a:solidFill>
          </a:ln>
        </p:spPr>
        <p:txBody>
          <a:bodyPr lIns="95250" tIns="76200" rIns="95250" bIns="76200" anchor="ctr">
            <a:normAutofit/>
          </a:bodyPr>
          <a:lstStyle/>
          <a:p>
            <a:endParaRPr/>
          </a:p>
        </p:txBody>
      </p:sp>
      <p:sp>
        <p:nvSpPr>
          <p:cNvPr id="18" name="Rectangle 17">
            <a:extLst>
              <a:ext uri="{FF2B5EF4-FFF2-40B4-BE49-F238E27FC236}">
                <a16:creationId xmlns:a16="http://schemas.microsoft.com/office/drawing/2014/main" id="{01E3C12B-27F5-4031-B995-80614C4FA5A3}"/>
              </a:ext>
            </a:extLst>
          </p:cNvPr>
          <p:cNvSpPr>
            <a:spLocks noGrp="1"/>
          </p:cNvSpPr>
          <p:nvPr/>
        </p:nvSpPr>
        <p:spPr>
          <a:xfrm>
            <a:off x="6381750" y="4171950"/>
            <a:ext cx="4762500" cy="285750"/>
          </a:xfrm>
          <a:prstGeom prst="rect">
            <a:avLst/>
          </a:prstGeom>
        </p:spPr>
        <p:txBody>
          <a:bodyPr lIns="38100" tIns="19050" rIns="38100" bIns="19050" anchor="ctr">
            <a:normAutofit/>
          </a:bodyPr>
          <a:lstStyle/>
          <a:p>
            <a:pPr algn="l">
              <a:defRPr sz="1275" b="1">
                <a:solidFill>
                  <a:srgbClr val="002060"/>
                </a:solidFill>
                <a:latin typeface="Verdana"/>
                <a:ea typeface="Verdana"/>
                <a:cs typeface="Verdana"/>
              </a:defRPr>
            </a:pPr>
            <a:r>
              <a:rPr sz="1275" b="1">
                <a:solidFill>
                  <a:srgbClr val="002060"/>
                </a:solidFill>
                <a:latin typeface="Verdana"/>
                <a:ea typeface="Verdana"/>
                <a:cs typeface="Verdana"/>
              </a:rPr>
              <a:t>DOCUMENTS &amp; VECTORS</a:t>
            </a:r>
          </a:p>
        </p:txBody>
      </p:sp>
      <p:sp>
        <p:nvSpPr>
          <p:cNvPr id="19" name="Rectangle 18">
            <a:extLst>
              <a:ext uri="{FF2B5EF4-FFF2-40B4-BE49-F238E27FC236}">
                <a16:creationId xmlns:a16="http://schemas.microsoft.com/office/drawing/2014/main" id="{A8660B1F-7890-4EFE-AD87-DBEFE41504FA}"/>
              </a:ext>
            </a:extLst>
          </p:cNvPr>
          <p:cNvSpPr>
            <a:spLocks noGrp="1"/>
          </p:cNvSpPr>
          <p:nvPr/>
        </p:nvSpPr>
        <p:spPr>
          <a:xfrm>
            <a:off x="6381750" y="4533900"/>
            <a:ext cx="4762500" cy="400050"/>
          </a:xfrm>
          <a:prstGeom prst="rect">
            <a:avLst/>
          </a:prstGeom>
        </p:spPr>
        <p:txBody>
          <a:bodyPr lIns="38100" tIns="19050" rIns="38100" bIns="19050" anchor="ctr">
            <a:normAutofit/>
          </a:bodyPr>
          <a:lstStyle/>
          <a:p>
            <a:pPr algn="l">
              <a:defRPr sz="1275" b="0">
                <a:solidFill>
                  <a:srgbClr val="C00000"/>
                </a:solidFill>
                <a:latin typeface="Verdana"/>
                <a:ea typeface="Verdana"/>
                <a:cs typeface="Verdana"/>
              </a:defRPr>
            </a:pPr>
            <a:r>
              <a:rPr sz="1275" b="0">
                <a:solidFill>
                  <a:srgbClr val="C00000"/>
                </a:solidFill>
                <a:latin typeface="Verdana"/>
                <a:ea typeface="Verdana"/>
                <a:cs typeface="Verdana"/>
              </a:rPr>
              <a:t>AI_PARSE_DOCUMENT · AI_TRANSCRIBE · AI_EMBED</a:t>
            </a:r>
          </a:p>
        </p:txBody>
      </p:sp>
      <p:sp>
        <p:nvSpPr>
          <p:cNvPr id="20" name="Rounded Rectangle 19">
            <a:extLst>
              <a:ext uri="{FF2B5EF4-FFF2-40B4-BE49-F238E27FC236}">
                <a16:creationId xmlns:a16="http://schemas.microsoft.com/office/drawing/2014/main" id="{C3778893-BB92-49D0-8CBC-9E66CFC7C04E}"/>
              </a:ext>
            </a:extLst>
          </p:cNvPr>
          <p:cNvSpPr>
            <a:spLocks noGrp="1"/>
          </p:cNvSpPr>
          <p:nvPr/>
        </p:nvSpPr>
        <p:spPr>
          <a:xfrm>
            <a:off x="1333500" y="5381625"/>
            <a:ext cx="9525000" cy="647700"/>
          </a:xfrm>
          <a:prstGeom prst="roundRect">
            <a:avLst>
              <a:gd name="adj" fmla="val 17647"/>
            </a:avLst>
          </a:prstGeom>
          <a:solidFill>
            <a:srgbClr val="EAF0FA"/>
          </a:solidFill>
          <a:ln w="9525">
            <a:solidFill>
              <a:srgbClr val="C7D3E5"/>
            </a:solidFill>
          </a:ln>
        </p:spPr>
        <p:txBody>
          <a:bodyPr lIns="95250" tIns="76200" rIns="95250" bIns="76200" anchor="ctr">
            <a:normAutofit/>
          </a:bodyPr>
          <a:lstStyle/>
          <a:p>
            <a:pPr algn="ctr">
              <a:defRPr sz="1350" b="1">
                <a:solidFill>
                  <a:srgbClr val="002060"/>
                </a:solidFill>
                <a:latin typeface="Verdana"/>
                <a:ea typeface="Verdana"/>
                <a:cs typeface="Verdana"/>
              </a:defRPr>
            </a:pPr>
            <a:r>
              <a:rPr sz="1350" b="1">
                <a:solidFill>
                  <a:srgbClr val="002060"/>
                </a:solidFill>
                <a:latin typeface="Verdana"/>
                <a:ea typeface="Verdana"/>
                <a:cs typeface="Verdana"/>
              </a:rPr>
              <a:t>Warehouse-native, governed SQL surface — but not every function is an LRO.</a:t>
            </a:r>
          </a:p>
        </p:txBody>
      </p:sp>
    </p:spTree>
    <p:extLst>
      <p:ext uri="{BB962C8B-B14F-4D97-AF65-F5344CB8AC3E}">
        <p14:creationId xmlns:p14="http://schemas.microsoft.com/office/powerpoint/2010/main" val="14670011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6F9E4-FC26-7C69-5095-00318384BB1C}"/>
              </a:ext>
            </a:extLst>
          </p:cNvPr>
          <p:cNvSpPr>
            <a:spLocks noGrp="1"/>
          </p:cNvSpPr>
          <p:nvPr>
            <p:ph type="title"/>
          </p:nvPr>
        </p:nvSpPr>
        <p:spPr>
          <a:xfrm>
            <a:off x="455962" y="360045"/>
            <a:ext cx="11279981" cy="1080040"/>
          </a:xfrm>
        </p:spPr>
        <p:txBody>
          <a:bodyPr/>
          <a:lstStyle/>
          <a:p>
            <a:r>
              <a:t>     Google BigQuery</a:t>
            </a:r>
          </a:p>
        </p:txBody>
      </p:sp>
      <p:sp>
        <p:nvSpPr>
          <p:cNvPr id="3" name="Slide Number Placeholder 2">
            <a:extLst>
              <a:ext uri="{FF2B5EF4-FFF2-40B4-BE49-F238E27FC236}">
                <a16:creationId xmlns:a16="http://schemas.microsoft.com/office/drawing/2014/main" id="{7897E847-B62F-D42C-9AE4-5F2426735081}"/>
              </a:ext>
            </a:extLst>
          </p:cNvPr>
          <p:cNvSpPr>
            <a:spLocks noGrp="1"/>
          </p:cNvSpPr>
          <p:nvPr>
            <p:ph type="sldNum" idx="12"/>
          </p:nvPr>
        </p:nvSpPr>
        <p:spPr>
          <a:xfrm>
            <a:off x="8643938" y="6356318"/>
            <a:ext cx="3092101" cy="365093"/>
          </a:xfrm>
        </p:spPr>
        <p:txBody>
          <a:bodyPr/>
          <a:lstStyle/>
          <a:p>
            <a:fld id="{BCFAA6ED-95C3-9546-BFD5-25AB245E25B8}" type="slidenum">
              <a:rPr/>
              <a:t>31</a:t>
            </a:fld>
            <a:endParaRPr/>
          </a:p>
        </p:txBody>
      </p:sp>
      <p:sp>
        <p:nvSpPr>
          <p:cNvPr id="4" name="Content Placeholder 3">
            <a:extLst>
              <a:ext uri="{FF2B5EF4-FFF2-40B4-BE49-F238E27FC236}">
                <a16:creationId xmlns:a16="http://schemas.microsoft.com/office/drawing/2014/main" id="{3D624023-AE3B-AE84-A7AF-3BCC5E95994C}"/>
              </a:ext>
            </a:extLst>
          </p:cNvPr>
          <p:cNvSpPr>
            <a:spLocks noGrp="1"/>
          </p:cNvSpPr>
          <p:nvPr>
            <p:ph idx="1"/>
          </p:nvPr>
        </p:nvSpPr>
        <p:spPr>
          <a:xfrm>
            <a:off x="571500" y="1438275"/>
            <a:ext cx="11049000" cy="742950"/>
          </a:xfrm>
        </p:spPr>
        <p:txBody>
          <a:bodyPr>
            <a:normAutofit fontScale="99621" lnSpcReduction="10000"/>
          </a:bodyPr>
          <a:lstStyle/>
          <a:p>
            <a:r>
              <a:t>SQL-native semantic operators for filtering, joining, scoring, and aggregating structured or multimodal data at warehouse scale.</a:t>
            </a:r>
          </a:p>
        </p:txBody>
      </p:sp>
      <p:pic>
        <p:nvPicPr>
          <p:cNvPr id="24" name="Picture 5"/>
          <p:cNvPicPr>
            <a:picLocks noChangeAspect="1"/>
          </p:cNvPicPr>
          <p:nvPr/>
        </p:nvPicPr>
        <p:blipFill>
          <a:blip r:embed="rId3"/>
          <a:srcRect t="21580" r="56959" b="17087"/>
          <a:stretch>
            <a:fillRect/>
          </a:stretch>
        </p:blipFill>
        <p:spPr>
          <a:xfrm>
            <a:off x="3153442" y="507397"/>
            <a:ext cx="1008602" cy="806291"/>
          </a:xfrm>
          <a:prstGeom prst="rect">
            <a:avLst/>
          </a:prstGeom>
        </p:spPr>
      </p:pic>
      <p:sp>
        <p:nvSpPr>
          <p:cNvPr id="7" name="Rectangle 6">
            <a:extLst>
              <a:ext uri="{FF2B5EF4-FFF2-40B4-BE49-F238E27FC236}">
                <a16:creationId xmlns:a16="http://schemas.microsoft.com/office/drawing/2014/main" id="{423FA1D9-649C-4930-9E3C-E02F78E9819E}"/>
              </a:ext>
            </a:extLst>
          </p:cNvPr>
          <p:cNvSpPr>
            <a:spLocks noGrp="1"/>
          </p:cNvSpPr>
          <p:nvPr/>
        </p:nvSpPr>
        <p:spPr>
          <a:xfrm>
            <a:off x="666750" y="2324100"/>
            <a:ext cx="10858500" cy="323850"/>
          </a:xfrm>
          <a:prstGeom prst="rect">
            <a:avLst/>
          </a:prstGeom>
        </p:spPr>
        <p:txBody>
          <a:bodyPr lIns="38100" tIns="19050" rIns="38100" bIns="19050" anchor="ctr">
            <a:normAutofit/>
          </a:bodyPr>
          <a:lstStyle/>
          <a:p>
            <a:pPr algn="l">
              <a:defRPr sz="1350" b="1">
                <a:solidFill>
                  <a:srgbClr val="002060"/>
                </a:solidFill>
                <a:latin typeface="Verdana"/>
                <a:ea typeface="Verdana"/>
                <a:cs typeface="Verdana"/>
              </a:defRPr>
            </a:pPr>
            <a:r>
              <a:rPr sz="1350" b="1" dirty="0">
                <a:solidFill>
                  <a:srgbClr val="002060"/>
                </a:solidFill>
                <a:latin typeface="Verdana"/>
                <a:ea typeface="Verdana"/>
                <a:cs typeface="Verdana"/>
              </a:rPr>
              <a:t>AI FUNCTION SURFACE</a:t>
            </a:r>
          </a:p>
        </p:txBody>
      </p:sp>
      <p:sp>
        <p:nvSpPr>
          <p:cNvPr id="8" name="Rounded Rectangle 7">
            <a:extLst>
              <a:ext uri="{FF2B5EF4-FFF2-40B4-BE49-F238E27FC236}">
                <a16:creationId xmlns:a16="http://schemas.microsoft.com/office/drawing/2014/main" id="{42DA2A8D-9E85-47BD-8886-FACDA7596DB6}"/>
              </a:ext>
            </a:extLst>
          </p:cNvPr>
          <p:cNvSpPr>
            <a:spLocks noGrp="1"/>
          </p:cNvSpPr>
          <p:nvPr/>
        </p:nvSpPr>
        <p:spPr>
          <a:xfrm>
            <a:off x="666750" y="2800350"/>
            <a:ext cx="5143500" cy="1047750"/>
          </a:xfrm>
          <a:prstGeom prst="roundRect">
            <a:avLst>
              <a:gd name="adj" fmla="val 10909"/>
            </a:avLst>
          </a:prstGeom>
          <a:solidFill>
            <a:srgbClr val="F3F6FB"/>
          </a:solidFill>
          <a:ln w="9525">
            <a:solidFill>
              <a:srgbClr val="C7D3E5"/>
            </a:solidFill>
          </a:ln>
        </p:spPr>
        <p:txBody>
          <a:bodyPr lIns="95250" tIns="76200" rIns="95250" bIns="76200" anchor="ctr">
            <a:normAutofit/>
          </a:bodyPr>
          <a:lstStyle/>
          <a:p>
            <a:endParaRPr/>
          </a:p>
        </p:txBody>
      </p:sp>
      <p:sp>
        <p:nvSpPr>
          <p:cNvPr id="9" name="Rectangle 8">
            <a:extLst>
              <a:ext uri="{FF2B5EF4-FFF2-40B4-BE49-F238E27FC236}">
                <a16:creationId xmlns:a16="http://schemas.microsoft.com/office/drawing/2014/main" id="{836910AD-9572-475D-933C-1CBBA40CCB0B}"/>
              </a:ext>
            </a:extLst>
          </p:cNvPr>
          <p:cNvSpPr>
            <a:spLocks noGrp="1"/>
          </p:cNvSpPr>
          <p:nvPr/>
        </p:nvSpPr>
        <p:spPr>
          <a:xfrm>
            <a:off x="857250" y="2914650"/>
            <a:ext cx="4762500" cy="285750"/>
          </a:xfrm>
          <a:prstGeom prst="rect">
            <a:avLst/>
          </a:prstGeom>
        </p:spPr>
        <p:txBody>
          <a:bodyPr lIns="38100" tIns="19050" rIns="38100" bIns="19050" anchor="ctr">
            <a:normAutofit/>
          </a:bodyPr>
          <a:lstStyle/>
          <a:p>
            <a:pPr algn="l">
              <a:defRPr sz="1275" b="1">
                <a:solidFill>
                  <a:srgbClr val="002060"/>
                </a:solidFill>
                <a:latin typeface="Verdana"/>
                <a:ea typeface="Verdana"/>
                <a:cs typeface="Verdana"/>
              </a:defRPr>
            </a:pPr>
            <a:r>
              <a:rPr sz="1275" b="1">
                <a:solidFill>
                  <a:srgbClr val="002060"/>
                </a:solidFill>
                <a:latin typeface="Verdana"/>
                <a:ea typeface="Verdana"/>
                <a:cs typeface="Verdana"/>
              </a:rPr>
              <a:t>PREDICATES</a:t>
            </a:r>
          </a:p>
        </p:txBody>
      </p:sp>
      <p:sp>
        <p:nvSpPr>
          <p:cNvPr id="10" name="Rectangle 9">
            <a:extLst>
              <a:ext uri="{FF2B5EF4-FFF2-40B4-BE49-F238E27FC236}">
                <a16:creationId xmlns:a16="http://schemas.microsoft.com/office/drawing/2014/main" id="{8BAF85BB-13C8-493D-8F5D-4EBE2A90FACD}"/>
              </a:ext>
            </a:extLst>
          </p:cNvPr>
          <p:cNvSpPr>
            <a:spLocks noGrp="1"/>
          </p:cNvSpPr>
          <p:nvPr/>
        </p:nvSpPr>
        <p:spPr>
          <a:xfrm>
            <a:off x="857250" y="3276600"/>
            <a:ext cx="4762500" cy="400050"/>
          </a:xfrm>
          <a:prstGeom prst="rect">
            <a:avLst/>
          </a:prstGeom>
        </p:spPr>
        <p:txBody>
          <a:bodyPr lIns="38100" tIns="19050" rIns="38100" bIns="19050" anchor="ctr">
            <a:normAutofit/>
          </a:bodyPr>
          <a:lstStyle/>
          <a:p>
            <a:pPr algn="l">
              <a:defRPr sz="1275" b="0">
                <a:solidFill>
                  <a:srgbClr val="C00000"/>
                </a:solidFill>
                <a:latin typeface="Verdana"/>
                <a:ea typeface="Verdana"/>
                <a:cs typeface="Verdana"/>
              </a:defRPr>
            </a:pPr>
            <a:r>
              <a:rPr sz="1275" b="0">
                <a:solidFill>
                  <a:srgbClr val="C00000"/>
                </a:solidFill>
                <a:latin typeface="Verdana"/>
                <a:ea typeface="Verdana"/>
                <a:cs typeface="Verdana"/>
              </a:rPr>
              <a:t>AI.IF · AI.CLASSIFY</a:t>
            </a:r>
          </a:p>
        </p:txBody>
      </p:sp>
      <p:sp>
        <p:nvSpPr>
          <p:cNvPr id="11" name="Rounded Rectangle 10">
            <a:extLst>
              <a:ext uri="{FF2B5EF4-FFF2-40B4-BE49-F238E27FC236}">
                <a16:creationId xmlns:a16="http://schemas.microsoft.com/office/drawing/2014/main" id="{28901453-4E9E-414A-A58C-F973AF7A69B9}"/>
              </a:ext>
            </a:extLst>
          </p:cNvPr>
          <p:cNvSpPr>
            <a:spLocks noGrp="1"/>
          </p:cNvSpPr>
          <p:nvPr/>
        </p:nvSpPr>
        <p:spPr>
          <a:xfrm>
            <a:off x="6191250" y="2800350"/>
            <a:ext cx="5143500" cy="1047750"/>
          </a:xfrm>
          <a:prstGeom prst="roundRect">
            <a:avLst>
              <a:gd name="adj" fmla="val 10909"/>
            </a:avLst>
          </a:prstGeom>
          <a:solidFill>
            <a:srgbClr val="F3F6FB"/>
          </a:solidFill>
          <a:ln w="9525">
            <a:solidFill>
              <a:srgbClr val="C7D3E5"/>
            </a:solidFill>
          </a:ln>
        </p:spPr>
        <p:txBody>
          <a:bodyPr lIns="95250" tIns="76200" rIns="95250" bIns="76200" anchor="ctr">
            <a:normAutofit/>
          </a:bodyPr>
          <a:lstStyle/>
          <a:p>
            <a:endParaRPr/>
          </a:p>
        </p:txBody>
      </p:sp>
      <p:sp>
        <p:nvSpPr>
          <p:cNvPr id="12" name="Rectangle 11">
            <a:extLst>
              <a:ext uri="{FF2B5EF4-FFF2-40B4-BE49-F238E27FC236}">
                <a16:creationId xmlns:a16="http://schemas.microsoft.com/office/drawing/2014/main" id="{A441A134-3921-4C73-87C6-5F1F66253834}"/>
              </a:ext>
            </a:extLst>
          </p:cNvPr>
          <p:cNvSpPr>
            <a:spLocks noGrp="1"/>
          </p:cNvSpPr>
          <p:nvPr/>
        </p:nvSpPr>
        <p:spPr>
          <a:xfrm>
            <a:off x="6381750" y="2914650"/>
            <a:ext cx="4762500" cy="285750"/>
          </a:xfrm>
          <a:prstGeom prst="rect">
            <a:avLst/>
          </a:prstGeom>
        </p:spPr>
        <p:txBody>
          <a:bodyPr lIns="38100" tIns="19050" rIns="38100" bIns="19050" anchor="ctr">
            <a:normAutofit/>
          </a:bodyPr>
          <a:lstStyle/>
          <a:p>
            <a:pPr algn="l">
              <a:defRPr sz="1275" b="1">
                <a:solidFill>
                  <a:srgbClr val="002060"/>
                </a:solidFill>
                <a:latin typeface="Verdana"/>
                <a:ea typeface="Verdana"/>
                <a:cs typeface="Verdana"/>
              </a:defRPr>
            </a:pPr>
            <a:r>
              <a:rPr sz="1275" b="1">
                <a:solidFill>
                  <a:srgbClr val="002060"/>
                </a:solidFill>
                <a:latin typeface="Verdana"/>
                <a:ea typeface="Verdana"/>
                <a:cs typeface="Verdana"/>
              </a:rPr>
              <a:t>RANKING &amp; AGGREGATION</a:t>
            </a:r>
          </a:p>
        </p:txBody>
      </p:sp>
      <p:sp>
        <p:nvSpPr>
          <p:cNvPr id="13" name="Rectangle 12">
            <a:extLst>
              <a:ext uri="{FF2B5EF4-FFF2-40B4-BE49-F238E27FC236}">
                <a16:creationId xmlns:a16="http://schemas.microsoft.com/office/drawing/2014/main" id="{0ADA4BD8-64EE-43C1-BAD3-9B00338346CA}"/>
              </a:ext>
            </a:extLst>
          </p:cNvPr>
          <p:cNvSpPr>
            <a:spLocks noGrp="1"/>
          </p:cNvSpPr>
          <p:nvPr/>
        </p:nvSpPr>
        <p:spPr>
          <a:xfrm>
            <a:off x="6381750" y="3276600"/>
            <a:ext cx="4762500" cy="400050"/>
          </a:xfrm>
          <a:prstGeom prst="rect">
            <a:avLst/>
          </a:prstGeom>
        </p:spPr>
        <p:txBody>
          <a:bodyPr lIns="38100" tIns="19050" rIns="38100" bIns="19050" anchor="ctr">
            <a:normAutofit/>
          </a:bodyPr>
          <a:lstStyle/>
          <a:p>
            <a:pPr algn="l">
              <a:defRPr sz="1275" b="0">
                <a:solidFill>
                  <a:srgbClr val="C00000"/>
                </a:solidFill>
                <a:latin typeface="Verdana"/>
                <a:ea typeface="Verdana"/>
                <a:cs typeface="Verdana"/>
              </a:defRPr>
            </a:pPr>
            <a:r>
              <a:rPr sz="1275" b="0">
                <a:solidFill>
                  <a:srgbClr val="C00000"/>
                </a:solidFill>
                <a:latin typeface="Verdana"/>
                <a:ea typeface="Verdana"/>
                <a:cs typeface="Verdana"/>
              </a:rPr>
              <a:t>AI.SCORE · AI.AGG</a:t>
            </a:r>
          </a:p>
        </p:txBody>
      </p:sp>
      <p:sp>
        <p:nvSpPr>
          <p:cNvPr id="14" name="Rounded Rectangle 13">
            <a:extLst>
              <a:ext uri="{FF2B5EF4-FFF2-40B4-BE49-F238E27FC236}">
                <a16:creationId xmlns:a16="http://schemas.microsoft.com/office/drawing/2014/main" id="{9713C035-B888-4ADD-89DE-EA2FF74FC04E}"/>
              </a:ext>
            </a:extLst>
          </p:cNvPr>
          <p:cNvSpPr>
            <a:spLocks noGrp="1"/>
          </p:cNvSpPr>
          <p:nvPr/>
        </p:nvSpPr>
        <p:spPr>
          <a:xfrm>
            <a:off x="666750" y="4057650"/>
            <a:ext cx="5143500" cy="1047750"/>
          </a:xfrm>
          <a:prstGeom prst="roundRect">
            <a:avLst>
              <a:gd name="adj" fmla="val 10909"/>
            </a:avLst>
          </a:prstGeom>
          <a:solidFill>
            <a:srgbClr val="F3F6FB"/>
          </a:solidFill>
          <a:ln w="9525">
            <a:solidFill>
              <a:srgbClr val="C7D3E5"/>
            </a:solidFill>
          </a:ln>
        </p:spPr>
        <p:txBody>
          <a:bodyPr lIns="95250" tIns="76200" rIns="95250" bIns="76200" anchor="ctr">
            <a:normAutofit/>
          </a:bodyPr>
          <a:lstStyle/>
          <a:p>
            <a:endParaRPr/>
          </a:p>
        </p:txBody>
      </p:sp>
      <p:sp>
        <p:nvSpPr>
          <p:cNvPr id="15" name="Rectangle 14">
            <a:extLst>
              <a:ext uri="{FF2B5EF4-FFF2-40B4-BE49-F238E27FC236}">
                <a16:creationId xmlns:a16="http://schemas.microsoft.com/office/drawing/2014/main" id="{A10F00B4-5B79-42FF-907A-DF94809E6592}"/>
              </a:ext>
            </a:extLst>
          </p:cNvPr>
          <p:cNvSpPr>
            <a:spLocks noGrp="1"/>
          </p:cNvSpPr>
          <p:nvPr/>
        </p:nvSpPr>
        <p:spPr>
          <a:xfrm>
            <a:off x="857250" y="4171950"/>
            <a:ext cx="4762500" cy="285750"/>
          </a:xfrm>
          <a:prstGeom prst="rect">
            <a:avLst/>
          </a:prstGeom>
        </p:spPr>
        <p:txBody>
          <a:bodyPr lIns="38100" tIns="19050" rIns="38100" bIns="19050" anchor="ctr">
            <a:normAutofit/>
          </a:bodyPr>
          <a:lstStyle/>
          <a:p>
            <a:pPr algn="l">
              <a:defRPr sz="1275" b="1">
                <a:solidFill>
                  <a:srgbClr val="002060"/>
                </a:solidFill>
                <a:latin typeface="Verdana"/>
                <a:ea typeface="Verdana"/>
                <a:cs typeface="Verdana"/>
              </a:defRPr>
            </a:pPr>
            <a:r>
              <a:rPr sz="1275" b="1">
                <a:solidFill>
                  <a:srgbClr val="002060"/>
                </a:solidFill>
                <a:latin typeface="Verdana"/>
                <a:ea typeface="Verdana"/>
                <a:cs typeface="Verdana"/>
              </a:rPr>
              <a:t>GENERATION</a:t>
            </a:r>
          </a:p>
        </p:txBody>
      </p:sp>
      <p:sp>
        <p:nvSpPr>
          <p:cNvPr id="16" name="Rectangle 15">
            <a:extLst>
              <a:ext uri="{FF2B5EF4-FFF2-40B4-BE49-F238E27FC236}">
                <a16:creationId xmlns:a16="http://schemas.microsoft.com/office/drawing/2014/main" id="{537DC5D5-876B-4562-A709-AE632BC6AB4A}"/>
              </a:ext>
            </a:extLst>
          </p:cNvPr>
          <p:cNvSpPr>
            <a:spLocks noGrp="1"/>
          </p:cNvSpPr>
          <p:nvPr/>
        </p:nvSpPr>
        <p:spPr>
          <a:xfrm>
            <a:off x="857250" y="4533900"/>
            <a:ext cx="4762500" cy="400050"/>
          </a:xfrm>
          <a:prstGeom prst="rect">
            <a:avLst/>
          </a:prstGeom>
        </p:spPr>
        <p:txBody>
          <a:bodyPr lIns="38100" tIns="19050" rIns="38100" bIns="19050" anchor="ctr">
            <a:normAutofit/>
          </a:bodyPr>
          <a:lstStyle/>
          <a:p>
            <a:pPr algn="l">
              <a:defRPr sz="1275" b="0">
                <a:solidFill>
                  <a:srgbClr val="C00000"/>
                </a:solidFill>
                <a:latin typeface="Verdana"/>
                <a:ea typeface="Verdana"/>
                <a:cs typeface="Verdana"/>
              </a:defRPr>
            </a:pPr>
            <a:r>
              <a:rPr sz="1275" b="0">
                <a:solidFill>
                  <a:srgbClr val="C00000"/>
                </a:solidFill>
                <a:latin typeface="Verdana"/>
                <a:ea typeface="Verdana"/>
                <a:cs typeface="Verdana"/>
              </a:rPr>
              <a:t>AI.GENERATE · AI.GENERATE_TABLE</a:t>
            </a:r>
          </a:p>
        </p:txBody>
      </p:sp>
      <p:sp>
        <p:nvSpPr>
          <p:cNvPr id="17" name="Rounded Rectangle 16">
            <a:extLst>
              <a:ext uri="{FF2B5EF4-FFF2-40B4-BE49-F238E27FC236}">
                <a16:creationId xmlns:a16="http://schemas.microsoft.com/office/drawing/2014/main" id="{D9429A00-AC8E-4FD4-84C3-FB480324F131}"/>
              </a:ext>
            </a:extLst>
          </p:cNvPr>
          <p:cNvSpPr>
            <a:spLocks noGrp="1"/>
          </p:cNvSpPr>
          <p:nvPr/>
        </p:nvSpPr>
        <p:spPr>
          <a:xfrm>
            <a:off x="6191250" y="4057650"/>
            <a:ext cx="5143500" cy="1047750"/>
          </a:xfrm>
          <a:prstGeom prst="roundRect">
            <a:avLst>
              <a:gd name="adj" fmla="val 10909"/>
            </a:avLst>
          </a:prstGeom>
          <a:solidFill>
            <a:srgbClr val="F3F6FB"/>
          </a:solidFill>
          <a:ln w="9525">
            <a:solidFill>
              <a:srgbClr val="C7D3E5"/>
            </a:solidFill>
          </a:ln>
        </p:spPr>
        <p:txBody>
          <a:bodyPr lIns="95250" tIns="76200" rIns="95250" bIns="76200" anchor="ctr">
            <a:normAutofit/>
          </a:bodyPr>
          <a:lstStyle/>
          <a:p>
            <a:endParaRPr/>
          </a:p>
        </p:txBody>
      </p:sp>
      <p:sp>
        <p:nvSpPr>
          <p:cNvPr id="18" name="Rectangle 17">
            <a:extLst>
              <a:ext uri="{FF2B5EF4-FFF2-40B4-BE49-F238E27FC236}">
                <a16:creationId xmlns:a16="http://schemas.microsoft.com/office/drawing/2014/main" id="{21154671-B036-4109-BA87-322838A2DC2D}"/>
              </a:ext>
            </a:extLst>
          </p:cNvPr>
          <p:cNvSpPr>
            <a:spLocks noGrp="1"/>
          </p:cNvSpPr>
          <p:nvPr/>
        </p:nvSpPr>
        <p:spPr>
          <a:xfrm>
            <a:off x="6381750" y="4171950"/>
            <a:ext cx="4762500" cy="285750"/>
          </a:xfrm>
          <a:prstGeom prst="rect">
            <a:avLst/>
          </a:prstGeom>
        </p:spPr>
        <p:txBody>
          <a:bodyPr lIns="38100" tIns="19050" rIns="38100" bIns="19050" anchor="ctr">
            <a:normAutofit/>
          </a:bodyPr>
          <a:lstStyle/>
          <a:p>
            <a:pPr algn="l">
              <a:defRPr sz="1275" b="1">
                <a:solidFill>
                  <a:srgbClr val="002060"/>
                </a:solidFill>
                <a:latin typeface="Verdana"/>
                <a:ea typeface="Verdana"/>
                <a:cs typeface="Verdana"/>
              </a:defRPr>
            </a:pPr>
            <a:r>
              <a:rPr sz="1275" b="1">
                <a:solidFill>
                  <a:srgbClr val="002060"/>
                </a:solidFill>
                <a:latin typeface="Verdana"/>
                <a:ea typeface="Verdana"/>
                <a:cs typeface="Verdana"/>
              </a:rPr>
              <a:t>VECTORIZATION</a:t>
            </a:r>
          </a:p>
        </p:txBody>
      </p:sp>
      <p:sp>
        <p:nvSpPr>
          <p:cNvPr id="19" name="Rectangle 18">
            <a:extLst>
              <a:ext uri="{FF2B5EF4-FFF2-40B4-BE49-F238E27FC236}">
                <a16:creationId xmlns:a16="http://schemas.microsoft.com/office/drawing/2014/main" id="{0A2ED173-4BAF-414C-BE85-CEF30ED144D6}"/>
              </a:ext>
            </a:extLst>
          </p:cNvPr>
          <p:cNvSpPr>
            <a:spLocks noGrp="1"/>
          </p:cNvSpPr>
          <p:nvPr/>
        </p:nvSpPr>
        <p:spPr>
          <a:xfrm>
            <a:off x="6381750" y="4533900"/>
            <a:ext cx="4762500" cy="400050"/>
          </a:xfrm>
          <a:prstGeom prst="rect">
            <a:avLst/>
          </a:prstGeom>
        </p:spPr>
        <p:txBody>
          <a:bodyPr lIns="38100" tIns="19050" rIns="38100" bIns="19050" anchor="ctr">
            <a:normAutofit/>
          </a:bodyPr>
          <a:lstStyle/>
          <a:p>
            <a:pPr algn="l">
              <a:defRPr sz="1275" b="0">
                <a:solidFill>
                  <a:srgbClr val="C00000"/>
                </a:solidFill>
                <a:latin typeface="Verdana"/>
                <a:ea typeface="Verdana"/>
                <a:cs typeface="Verdana"/>
              </a:defRPr>
            </a:pPr>
            <a:r>
              <a:rPr sz="1275" b="0">
                <a:solidFill>
                  <a:srgbClr val="C00000"/>
                </a:solidFill>
                <a:latin typeface="Verdana"/>
                <a:ea typeface="Verdana"/>
                <a:cs typeface="Verdana"/>
              </a:rPr>
              <a:t>AI.EMBED · AI.GENERATE_EMBEDDING</a:t>
            </a:r>
          </a:p>
        </p:txBody>
      </p:sp>
      <p:sp>
        <p:nvSpPr>
          <p:cNvPr id="20" name="Rounded Rectangle 19">
            <a:extLst>
              <a:ext uri="{FF2B5EF4-FFF2-40B4-BE49-F238E27FC236}">
                <a16:creationId xmlns:a16="http://schemas.microsoft.com/office/drawing/2014/main" id="{36A0E285-2FBF-451B-B21B-12A18A652BBA}"/>
              </a:ext>
            </a:extLst>
          </p:cNvPr>
          <p:cNvSpPr>
            <a:spLocks noGrp="1"/>
          </p:cNvSpPr>
          <p:nvPr/>
        </p:nvSpPr>
        <p:spPr>
          <a:xfrm>
            <a:off x="1333500" y="5381625"/>
            <a:ext cx="9525000" cy="647700"/>
          </a:xfrm>
          <a:prstGeom prst="roundRect">
            <a:avLst>
              <a:gd name="adj" fmla="val 17647"/>
            </a:avLst>
          </a:prstGeom>
          <a:solidFill>
            <a:srgbClr val="EAF0FA"/>
          </a:solidFill>
          <a:ln w="9525">
            <a:solidFill>
              <a:srgbClr val="C7D3E5"/>
            </a:solidFill>
          </a:ln>
        </p:spPr>
        <p:txBody>
          <a:bodyPr lIns="95250" tIns="76200" rIns="95250" bIns="76200" anchor="ctr">
            <a:normAutofit/>
          </a:bodyPr>
          <a:lstStyle/>
          <a:p>
            <a:pPr algn="ctr">
              <a:defRPr sz="1350" b="1">
                <a:solidFill>
                  <a:srgbClr val="002060"/>
                </a:solidFill>
                <a:latin typeface="Verdana"/>
                <a:ea typeface="Verdana"/>
                <a:cs typeface="Verdana"/>
              </a:defRPr>
            </a:pPr>
            <a:r>
              <a:rPr sz="1350" b="1">
                <a:solidFill>
                  <a:srgbClr val="002060"/>
                </a:solidFill>
                <a:latin typeface="Verdana"/>
                <a:ea typeface="Verdana"/>
                <a:cs typeface="Verdana"/>
              </a:rPr>
              <a:t>Managed scalar functions compose with SQL; optimized mode changes the execution strategy.</a:t>
            </a:r>
          </a:p>
        </p:txBody>
      </p:sp>
    </p:spTree>
    <p:extLst>
      <p:ext uri="{BB962C8B-B14F-4D97-AF65-F5344CB8AC3E}">
        <p14:creationId xmlns:p14="http://schemas.microsoft.com/office/powerpoint/2010/main" val="2236291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55ADF-9433-C64E-C403-ED9D10C50BC6}"/>
              </a:ext>
            </a:extLst>
          </p:cNvPr>
          <p:cNvSpPr>
            <a:spLocks noGrp="1"/>
          </p:cNvSpPr>
          <p:nvPr>
            <p:ph type="title"/>
          </p:nvPr>
        </p:nvSpPr>
        <p:spPr>
          <a:xfrm>
            <a:off x="455962" y="360045"/>
            <a:ext cx="11279981" cy="1080040"/>
          </a:xfrm>
        </p:spPr>
        <p:txBody>
          <a:bodyPr/>
          <a:lstStyle/>
          <a:p>
            <a:r>
              <a:t>       Databricks</a:t>
            </a:r>
          </a:p>
        </p:txBody>
      </p:sp>
      <p:sp>
        <p:nvSpPr>
          <p:cNvPr id="3" name="Slide Number Placeholder 2">
            <a:extLst>
              <a:ext uri="{FF2B5EF4-FFF2-40B4-BE49-F238E27FC236}">
                <a16:creationId xmlns:a16="http://schemas.microsoft.com/office/drawing/2014/main" id="{2F811A28-CF64-15D4-E6C9-5B5B699341E1}"/>
              </a:ext>
            </a:extLst>
          </p:cNvPr>
          <p:cNvSpPr>
            <a:spLocks noGrp="1"/>
          </p:cNvSpPr>
          <p:nvPr>
            <p:ph type="sldNum" idx="12"/>
          </p:nvPr>
        </p:nvSpPr>
        <p:spPr>
          <a:xfrm>
            <a:off x="8643938" y="6356318"/>
            <a:ext cx="3092101" cy="365093"/>
          </a:xfrm>
        </p:spPr>
        <p:txBody>
          <a:bodyPr/>
          <a:lstStyle/>
          <a:p>
            <a:fld id="{BCFAA6ED-95C3-9546-BFD5-25AB245E25B8}" type="slidenum">
              <a:rPr/>
              <a:t>32</a:t>
            </a:fld>
            <a:endParaRPr/>
          </a:p>
        </p:txBody>
      </p:sp>
      <p:sp>
        <p:nvSpPr>
          <p:cNvPr id="4" name="Content Placeholder 3">
            <a:extLst>
              <a:ext uri="{FF2B5EF4-FFF2-40B4-BE49-F238E27FC236}">
                <a16:creationId xmlns:a16="http://schemas.microsoft.com/office/drawing/2014/main" id="{2B90F7D2-7284-0124-395E-C996563A7748}"/>
              </a:ext>
            </a:extLst>
          </p:cNvPr>
          <p:cNvSpPr>
            <a:spLocks noGrp="1"/>
          </p:cNvSpPr>
          <p:nvPr>
            <p:ph idx="1"/>
          </p:nvPr>
        </p:nvSpPr>
        <p:spPr>
          <a:xfrm>
            <a:off x="571500" y="1438275"/>
            <a:ext cx="11049000" cy="742950"/>
          </a:xfrm>
        </p:spPr>
        <p:txBody>
          <a:bodyPr>
            <a:normAutofit fontScale="95076" lnSpcReduction="10000"/>
          </a:bodyPr>
          <a:lstStyle/>
          <a:p>
            <a:r>
              <a:t>Lakehouse-native AI functions for scalable data transformation and enrichment, primarily targeting production batch pipelines</a:t>
            </a:r>
          </a:p>
        </p:txBody>
      </p:sp>
      <p:pic>
        <p:nvPicPr>
          <p:cNvPr id="24" name="Picture 7"/>
          <p:cNvPicPr>
            <a:picLocks noChangeAspect="1"/>
          </p:cNvPicPr>
          <p:nvPr/>
        </p:nvPicPr>
        <p:blipFill>
          <a:blip r:embed="rId3"/>
          <a:stretch>
            <a:fillRect/>
          </a:stretch>
        </p:blipFill>
        <p:spPr>
          <a:xfrm>
            <a:off x="4224147" y="391287"/>
            <a:ext cx="945642" cy="945642"/>
          </a:xfrm>
          <a:prstGeom prst="rect">
            <a:avLst/>
          </a:prstGeom>
        </p:spPr>
      </p:pic>
      <p:sp>
        <p:nvSpPr>
          <p:cNvPr id="7" name="Rectangle 6">
            <a:extLst>
              <a:ext uri="{FF2B5EF4-FFF2-40B4-BE49-F238E27FC236}">
                <a16:creationId xmlns:a16="http://schemas.microsoft.com/office/drawing/2014/main" id="{B7D3188D-869F-4DFD-947B-2A389DA7B326}"/>
              </a:ext>
            </a:extLst>
          </p:cNvPr>
          <p:cNvSpPr>
            <a:spLocks noGrp="1"/>
          </p:cNvSpPr>
          <p:nvPr/>
        </p:nvSpPr>
        <p:spPr>
          <a:xfrm>
            <a:off x="666750" y="2324100"/>
            <a:ext cx="10858500" cy="323850"/>
          </a:xfrm>
          <a:prstGeom prst="rect">
            <a:avLst/>
          </a:prstGeom>
        </p:spPr>
        <p:txBody>
          <a:bodyPr lIns="38100" tIns="19050" rIns="38100" bIns="19050" anchor="ctr">
            <a:normAutofit/>
          </a:bodyPr>
          <a:lstStyle/>
          <a:p>
            <a:pPr algn="l">
              <a:defRPr sz="1350" b="1">
                <a:solidFill>
                  <a:srgbClr val="002060"/>
                </a:solidFill>
                <a:latin typeface="Verdana"/>
                <a:ea typeface="Verdana"/>
                <a:cs typeface="Verdana"/>
              </a:defRPr>
            </a:pPr>
            <a:r>
              <a:rPr sz="1350" b="1">
                <a:solidFill>
                  <a:srgbClr val="002060"/>
                </a:solidFill>
                <a:latin typeface="Verdana"/>
                <a:ea typeface="Verdana"/>
                <a:cs typeface="Verdana"/>
              </a:rPr>
              <a:t>AI FUNCTION SURFACE</a:t>
            </a:r>
          </a:p>
        </p:txBody>
      </p:sp>
      <p:sp>
        <p:nvSpPr>
          <p:cNvPr id="8" name="Rounded Rectangle 7">
            <a:extLst>
              <a:ext uri="{FF2B5EF4-FFF2-40B4-BE49-F238E27FC236}">
                <a16:creationId xmlns:a16="http://schemas.microsoft.com/office/drawing/2014/main" id="{B402CCE1-2572-412F-A9E6-38398C360C32}"/>
              </a:ext>
            </a:extLst>
          </p:cNvPr>
          <p:cNvSpPr>
            <a:spLocks noGrp="1"/>
          </p:cNvSpPr>
          <p:nvPr/>
        </p:nvSpPr>
        <p:spPr>
          <a:xfrm>
            <a:off x="666750" y="2800350"/>
            <a:ext cx="5143500" cy="1047750"/>
          </a:xfrm>
          <a:prstGeom prst="roundRect">
            <a:avLst>
              <a:gd name="adj" fmla="val 10909"/>
            </a:avLst>
          </a:prstGeom>
          <a:solidFill>
            <a:srgbClr val="F3F6FB"/>
          </a:solidFill>
          <a:ln w="9525">
            <a:solidFill>
              <a:srgbClr val="C7D3E5"/>
            </a:solidFill>
          </a:ln>
        </p:spPr>
        <p:txBody>
          <a:bodyPr lIns="95250" tIns="76200" rIns="95250" bIns="76200" anchor="ctr">
            <a:normAutofit/>
          </a:bodyPr>
          <a:lstStyle/>
          <a:p>
            <a:endParaRPr/>
          </a:p>
        </p:txBody>
      </p:sp>
      <p:sp>
        <p:nvSpPr>
          <p:cNvPr id="9" name="Rectangle 8">
            <a:extLst>
              <a:ext uri="{FF2B5EF4-FFF2-40B4-BE49-F238E27FC236}">
                <a16:creationId xmlns:a16="http://schemas.microsoft.com/office/drawing/2014/main" id="{6AE13C02-D2A2-4225-A15B-32F472A874A4}"/>
              </a:ext>
            </a:extLst>
          </p:cNvPr>
          <p:cNvSpPr>
            <a:spLocks noGrp="1"/>
          </p:cNvSpPr>
          <p:nvPr/>
        </p:nvSpPr>
        <p:spPr>
          <a:xfrm>
            <a:off x="857250" y="2914650"/>
            <a:ext cx="4762500" cy="285750"/>
          </a:xfrm>
          <a:prstGeom prst="rect">
            <a:avLst/>
          </a:prstGeom>
        </p:spPr>
        <p:txBody>
          <a:bodyPr lIns="38100" tIns="19050" rIns="38100" bIns="19050" anchor="ctr">
            <a:normAutofit/>
          </a:bodyPr>
          <a:lstStyle/>
          <a:p>
            <a:pPr algn="l">
              <a:defRPr sz="1275" b="1">
                <a:solidFill>
                  <a:srgbClr val="002060"/>
                </a:solidFill>
                <a:latin typeface="Verdana"/>
                <a:ea typeface="Verdana"/>
                <a:cs typeface="Verdana"/>
              </a:defRPr>
            </a:pPr>
            <a:r>
              <a:rPr sz="1275" b="1">
                <a:solidFill>
                  <a:srgbClr val="002060"/>
                </a:solidFill>
                <a:latin typeface="Verdana"/>
                <a:ea typeface="Verdana"/>
                <a:cs typeface="Verdana"/>
              </a:rPr>
              <a:t>DOCUMENT PARSING</a:t>
            </a:r>
          </a:p>
        </p:txBody>
      </p:sp>
      <p:sp>
        <p:nvSpPr>
          <p:cNvPr id="10" name="Rectangle 9">
            <a:extLst>
              <a:ext uri="{FF2B5EF4-FFF2-40B4-BE49-F238E27FC236}">
                <a16:creationId xmlns:a16="http://schemas.microsoft.com/office/drawing/2014/main" id="{260CEE4C-2B83-4F7B-9322-C3DBC10862FD}"/>
              </a:ext>
            </a:extLst>
          </p:cNvPr>
          <p:cNvSpPr>
            <a:spLocks noGrp="1"/>
          </p:cNvSpPr>
          <p:nvPr/>
        </p:nvSpPr>
        <p:spPr>
          <a:xfrm>
            <a:off x="857250" y="3276600"/>
            <a:ext cx="4762500" cy="400050"/>
          </a:xfrm>
          <a:prstGeom prst="rect">
            <a:avLst/>
          </a:prstGeom>
        </p:spPr>
        <p:txBody>
          <a:bodyPr lIns="38100" tIns="19050" rIns="38100" bIns="19050" anchor="ctr">
            <a:normAutofit/>
          </a:bodyPr>
          <a:lstStyle/>
          <a:p>
            <a:pPr algn="l">
              <a:defRPr sz="1275" b="0">
                <a:solidFill>
                  <a:srgbClr val="C00000"/>
                </a:solidFill>
                <a:latin typeface="Verdana"/>
                <a:ea typeface="Verdana"/>
                <a:cs typeface="Verdana"/>
              </a:defRPr>
            </a:pPr>
            <a:r>
              <a:rPr sz="1275" b="0">
                <a:solidFill>
                  <a:srgbClr val="C00000"/>
                </a:solidFill>
                <a:latin typeface="Verdana"/>
                <a:ea typeface="Verdana"/>
                <a:cs typeface="Verdana"/>
              </a:rPr>
              <a:t>ai_parse_document · ai_extract</a:t>
            </a:r>
          </a:p>
        </p:txBody>
      </p:sp>
      <p:sp>
        <p:nvSpPr>
          <p:cNvPr id="11" name="Rounded Rectangle 10">
            <a:extLst>
              <a:ext uri="{FF2B5EF4-FFF2-40B4-BE49-F238E27FC236}">
                <a16:creationId xmlns:a16="http://schemas.microsoft.com/office/drawing/2014/main" id="{386AA2E9-83B3-41EA-8746-BF0F9DB327B8}"/>
              </a:ext>
            </a:extLst>
          </p:cNvPr>
          <p:cNvSpPr>
            <a:spLocks noGrp="1"/>
          </p:cNvSpPr>
          <p:nvPr/>
        </p:nvSpPr>
        <p:spPr>
          <a:xfrm>
            <a:off x="6191250" y="2800350"/>
            <a:ext cx="5143500" cy="1047750"/>
          </a:xfrm>
          <a:prstGeom prst="roundRect">
            <a:avLst>
              <a:gd name="adj" fmla="val 10909"/>
            </a:avLst>
          </a:prstGeom>
          <a:solidFill>
            <a:srgbClr val="F3F6FB"/>
          </a:solidFill>
          <a:ln w="9525">
            <a:solidFill>
              <a:srgbClr val="C7D3E5"/>
            </a:solidFill>
          </a:ln>
        </p:spPr>
        <p:txBody>
          <a:bodyPr lIns="95250" tIns="76200" rIns="95250" bIns="76200" anchor="ctr">
            <a:normAutofit/>
          </a:bodyPr>
          <a:lstStyle/>
          <a:p>
            <a:endParaRPr/>
          </a:p>
        </p:txBody>
      </p:sp>
      <p:sp>
        <p:nvSpPr>
          <p:cNvPr id="12" name="Rectangle 11">
            <a:extLst>
              <a:ext uri="{FF2B5EF4-FFF2-40B4-BE49-F238E27FC236}">
                <a16:creationId xmlns:a16="http://schemas.microsoft.com/office/drawing/2014/main" id="{84831A74-DD7C-4733-8A59-698FF5A7F414}"/>
              </a:ext>
            </a:extLst>
          </p:cNvPr>
          <p:cNvSpPr>
            <a:spLocks noGrp="1"/>
          </p:cNvSpPr>
          <p:nvPr/>
        </p:nvSpPr>
        <p:spPr>
          <a:xfrm>
            <a:off x="6381750" y="2914650"/>
            <a:ext cx="4762500" cy="285750"/>
          </a:xfrm>
          <a:prstGeom prst="rect">
            <a:avLst/>
          </a:prstGeom>
        </p:spPr>
        <p:txBody>
          <a:bodyPr lIns="38100" tIns="19050" rIns="38100" bIns="19050" anchor="ctr">
            <a:normAutofit/>
          </a:bodyPr>
          <a:lstStyle/>
          <a:p>
            <a:pPr algn="l">
              <a:defRPr sz="1275" b="1">
                <a:solidFill>
                  <a:srgbClr val="002060"/>
                </a:solidFill>
                <a:latin typeface="Verdana"/>
                <a:ea typeface="Verdana"/>
                <a:cs typeface="Verdana"/>
              </a:defRPr>
            </a:pPr>
            <a:r>
              <a:rPr sz="1275" b="1">
                <a:solidFill>
                  <a:srgbClr val="002060"/>
                </a:solidFill>
                <a:latin typeface="Verdana"/>
                <a:ea typeface="Verdana"/>
                <a:cs typeface="Verdana"/>
              </a:rPr>
              <a:t>TEXT TASKS</a:t>
            </a:r>
          </a:p>
        </p:txBody>
      </p:sp>
      <p:sp>
        <p:nvSpPr>
          <p:cNvPr id="13" name="Rectangle 12">
            <a:extLst>
              <a:ext uri="{FF2B5EF4-FFF2-40B4-BE49-F238E27FC236}">
                <a16:creationId xmlns:a16="http://schemas.microsoft.com/office/drawing/2014/main" id="{FD80A893-1F9C-4C89-8F84-46762EEC717F}"/>
              </a:ext>
            </a:extLst>
          </p:cNvPr>
          <p:cNvSpPr>
            <a:spLocks noGrp="1"/>
          </p:cNvSpPr>
          <p:nvPr/>
        </p:nvSpPr>
        <p:spPr>
          <a:xfrm>
            <a:off x="6381750" y="3276600"/>
            <a:ext cx="4762500" cy="400050"/>
          </a:xfrm>
          <a:prstGeom prst="rect">
            <a:avLst/>
          </a:prstGeom>
        </p:spPr>
        <p:txBody>
          <a:bodyPr lIns="38100" tIns="19050" rIns="38100" bIns="19050" anchor="ctr">
            <a:normAutofit/>
          </a:bodyPr>
          <a:lstStyle/>
          <a:p>
            <a:pPr algn="l">
              <a:defRPr sz="1275" b="0">
                <a:solidFill>
                  <a:srgbClr val="C00000"/>
                </a:solidFill>
                <a:latin typeface="Verdana"/>
                <a:ea typeface="Verdana"/>
                <a:cs typeface="Verdana"/>
              </a:defRPr>
            </a:pPr>
            <a:r>
              <a:rPr sz="1275" b="0">
                <a:solidFill>
                  <a:srgbClr val="C00000"/>
                </a:solidFill>
                <a:latin typeface="Verdana"/>
                <a:ea typeface="Verdana"/>
                <a:cs typeface="Verdana"/>
              </a:rPr>
              <a:t>ai_classify · ai_summarize · ai_translate</a:t>
            </a:r>
          </a:p>
        </p:txBody>
      </p:sp>
      <p:sp>
        <p:nvSpPr>
          <p:cNvPr id="14" name="Rounded Rectangle 13">
            <a:extLst>
              <a:ext uri="{FF2B5EF4-FFF2-40B4-BE49-F238E27FC236}">
                <a16:creationId xmlns:a16="http://schemas.microsoft.com/office/drawing/2014/main" id="{EE17E4AB-17C6-4E8E-8058-130462BBC55C}"/>
              </a:ext>
            </a:extLst>
          </p:cNvPr>
          <p:cNvSpPr>
            <a:spLocks noGrp="1"/>
          </p:cNvSpPr>
          <p:nvPr/>
        </p:nvSpPr>
        <p:spPr>
          <a:xfrm>
            <a:off x="666750" y="4057650"/>
            <a:ext cx="5143500" cy="1047750"/>
          </a:xfrm>
          <a:prstGeom prst="roundRect">
            <a:avLst>
              <a:gd name="adj" fmla="val 10909"/>
            </a:avLst>
          </a:prstGeom>
          <a:solidFill>
            <a:srgbClr val="F3F6FB"/>
          </a:solidFill>
          <a:ln w="9525">
            <a:solidFill>
              <a:srgbClr val="C7D3E5"/>
            </a:solidFill>
          </a:ln>
        </p:spPr>
        <p:txBody>
          <a:bodyPr lIns="95250" tIns="76200" rIns="95250" bIns="76200" anchor="ctr">
            <a:normAutofit/>
          </a:bodyPr>
          <a:lstStyle/>
          <a:p>
            <a:endParaRPr/>
          </a:p>
        </p:txBody>
      </p:sp>
      <p:sp>
        <p:nvSpPr>
          <p:cNvPr id="15" name="Rectangle 14">
            <a:extLst>
              <a:ext uri="{FF2B5EF4-FFF2-40B4-BE49-F238E27FC236}">
                <a16:creationId xmlns:a16="http://schemas.microsoft.com/office/drawing/2014/main" id="{9D515E0B-5E7E-49E9-A468-ADDF2A675F5B}"/>
              </a:ext>
            </a:extLst>
          </p:cNvPr>
          <p:cNvSpPr>
            <a:spLocks noGrp="1"/>
          </p:cNvSpPr>
          <p:nvPr/>
        </p:nvSpPr>
        <p:spPr>
          <a:xfrm>
            <a:off x="857250" y="4171950"/>
            <a:ext cx="4762500" cy="285750"/>
          </a:xfrm>
          <a:prstGeom prst="rect">
            <a:avLst/>
          </a:prstGeom>
        </p:spPr>
        <p:txBody>
          <a:bodyPr lIns="38100" tIns="19050" rIns="38100" bIns="19050" anchor="ctr">
            <a:normAutofit/>
          </a:bodyPr>
          <a:lstStyle/>
          <a:p>
            <a:pPr algn="l">
              <a:defRPr sz="1275" b="1">
                <a:solidFill>
                  <a:srgbClr val="002060"/>
                </a:solidFill>
                <a:latin typeface="Verdana"/>
                <a:ea typeface="Verdana"/>
                <a:cs typeface="Verdana"/>
              </a:defRPr>
            </a:pPr>
            <a:r>
              <a:rPr sz="1275" b="1">
                <a:solidFill>
                  <a:srgbClr val="002060"/>
                </a:solidFill>
                <a:latin typeface="Verdana"/>
                <a:ea typeface="Verdana"/>
                <a:cs typeface="Verdana"/>
              </a:rPr>
              <a:t>GENERAL INFERENCE</a:t>
            </a:r>
          </a:p>
        </p:txBody>
      </p:sp>
      <p:sp>
        <p:nvSpPr>
          <p:cNvPr id="16" name="Rectangle 15">
            <a:extLst>
              <a:ext uri="{FF2B5EF4-FFF2-40B4-BE49-F238E27FC236}">
                <a16:creationId xmlns:a16="http://schemas.microsoft.com/office/drawing/2014/main" id="{4ECD55D1-D12D-4E6C-B66D-EBBC44D49F76}"/>
              </a:ext>
            </a:extLst>
          </p:cNvPr>
          <p:cNvSpPr>
            <a:spLocks noGrp="1"/>
          </p:cNvSpPr>
          <p:nvPr/>
        </p:nvSpPr>
        <p:spPr>
          <a:xfrm>
            <a:off x="857250" y="4533900"/>
            <a:ext cx="4762500" cy="400050"/>
          </a:xfrm>
          <a:prstGeom prst="rect">
            <a:avLst/>
          </a:prstGeom>
        </p:spPr>
        <p:txBody>
          <a:bodyPr lIns="38100" tIns="19050" rIns="38100" bIns="19050" anchor="ctr">
            <a:normAutofit/>
          </a:bodyPr>
          <a:lstStyle/>
          <a:p>
            <a:pPr algn="l">
              <a:defRPr sz="1275" b="0">
                <a:solidFill>
                  <a:srgbClr val="C00000"/>
                </a:solidFill>
                <a:latin typeface="Verdana"/>
                <a:ea typeface="Verdana"/>
                <a:cs typeface="Verdana"/>
              </a:defRPr>
            </a:pPr>
            <a:r>
              <a:rPr sz="1275" b="0">
                <a:solidFill>
                  <a:srgbClr val="C00000"/>
                </a:solidFill>
                <a:latin typeface="Verdana"/>
                <a:ea typeface="Verdana"/>
                <a:cs typeface="Verdana"/>
              </a:rPr>
              <a:t>ai_query · ai_gen</a:t>
            </a:r>
          </a:p>
        </p:txBody>
      </p:sp>
      <p:sp>
        <p:nvSpPr>
          <p:cNvPr id="17" name="Rounded Rectangle 16">
            <a:extLst>
              <a:ext uri="{FF2B5EF4-FFF2-40B4-BE49-F238E27FC236}">
                <a16:creationId xmlns:a16="http://schemas.microsoft.com/office/drawing/2014/main" id="{BF817A6C-2641-4DE7-972C-1FBDBAE001D6}"/>
              </a:ext>
            </a:extLst>
          </p:cNvPr>
          <p:cNvSpPr>
            <a:spLocks noGrp="1"/>
          </p:cNvSpPr>
          <p:nvPr/>
        </p:nvSpPr>
        <p:spPr>
          <a:xfrm>
            <a:off x="6191250" y="4057650"/>
            <a:ext cx="5143500" cy="1047750"/>
          </a:xfrm>
          <a:prstGeom prst="roundRect">
            <a:avLst>
              <a:gd name="adj" fmla="val 10909"/>
            </a:avLst>
          </a:prstGeom>
          <a:solidFill>
            <a:srgbClr val="F3F6FB"/>
          </a:solidFill>
          <a:ln w="9525">
            <a:solidFill>
              <a:srgbClr val="C7D3E5"/>
            </a:solidFill>
          </a:ln>
        </p:spPr>
        <p:txBody>
          <a:bodyPr lIns="95250" tIns="76200" rIns="95250" bIns="76200" anchor="ctr">
            <a:normAutofit/>
          </a:bodyPr>
          <a:lstStyle/>
          <a:p>
            <a:endParaRPr/>
          </a:p>
        </p:txBody>
      </p:sp>
      <p:sp>
        <p:nvSpPr>
          <p:cNvPr id="18" name="Rectangle 17">
            <a:extLst>
              <a:ext uri="{FF2B5EF4-FFF2-40B4-BE49-F238E27FC236}">
                <a16:creationId xmlns:a16="http://schemas.microsoft.com/office/drawing/2014/main" id="{4F4BD0DC-5F8B-4A8A-AD1B-911095F15EB6}"/>
              </a:ext>
            </a:extLst>
          </p:cNvPr>
          <p:cNvSpPr>
            <a:spLocks noGrp="1"/>
          </p:cNvSpPr>
          <p:nvPr/>
        </p:nvSpPr>
        <p:spPr>
          <a:xfrm>
            <a:off x="6381750" y="4171950"/>
            <a:ext cx="4762500" cy="285750"/>
          </a:xfrm>
          <a:prstGeom prst="rect">
            <a:avLst/>
          </a:prstGeom>
        </p:spPr>
        <p:txBody>
          <a:bodyPr lIns="38100" tIns="19050" rIns="38100" bIns="19050" anchor="ctr">
            <a:normAutofit/>
          </a:bodyPr>
          <a:lstStyle/>
          <a:p>
            <a:pPr algn="l">
              <a:defRPr sz="1275" b="1">
                <a:solidFill>
                  <a:srgbClr val="002060"/>
                </a:solidFill>
                <a:latin typeface="Verdana"/>
                <a:ea typeface="Verdana"/>
                <a:cs typeface="Verdana"/>
              </a:defRPr>
            </a:pPr>
            <a:r>
              <a:rPr sz="1275" b="1">
                <a:solidFill>
                  <a:srgbClr val="002060"/>
                </a:solidFill>
                <a:latin typeface="Verdana"/>
                <a:ea typeface="Verdana"/>
                <a:cs typeface="Verdana"/>
              </a:rPr>
              <a:t>SEARCH &amp; FORECAST</a:t>
            </a:r>
          </a:p>
        </p:txBody>
      </p:sp>
      <p:sp>
        <p:nvSpPr>
          <p:cNvPr id="19" name="Rectangle 18">
            <a:extLst>
              <a:ext uri="{FF2B5EF4-FFF2-40B4-BE49-F238E27FC236}">
                <a16:creationId xmlns:a16="http://schemas.microsoft.com/office/drawing/2014/main" id="{961BFD7C-A404-45CF-9D5A-36BE02573159}"/>
              </a:ext>
            </a:extLst>
          </p:cNvPr>
          <p:cNvSpPr>
            <a:spLocks noGrp="1"/>
          </p:cNvSpPr>
          <p:nvPr/>
        </p:nvSpPr>
        <p:spPr>
          <a:xfrm>
            <a:off x="6381750" y="4533900"/>
            <a:ext cx="4762500" cy="400050"/>
          </a:xfrm>
          <a:prstGeom prst="rect">
            <a:avLst/>
          </a:prstGeom>
        </p:spPr>
        <p:txBody>
          <a:bodyPr lIns="38100" tIns="19050" rIns="38100" bIns="19050" anchor="ctr">
            <a:normAutofit/>
          </a:bodyPr>
          <a:lstStyle/>
          <a:p>
            <a:pPr algn="l">
              <a:defRPr sz="1275" b="0">
                <a:solidFill>
                  <a:srgbClr val="C00000"/>
                </a:solidFill>
                <a:latin typeface="Verdana"/>
                <a:ea typeface="Verdana"/>
                <a:cs typeface="Verdana"/>
              </a:defRPr>
            </a:pPr>
            <a:r>
              <a:rPr sz="1275" b="0">
                <a:solidFill>
                  <a:srgbClr val="C00000"/>
                </a:solidFill>
                <a:latin typeface="Verdana"/>
                <a:ea typeface="Verdana"/>
                <a:cs typeface="Verdana"/>
              </a:rPr>
              <a:t>ai_similarity · ai_forecast · vector_search</a:t>
            </a:r>
          </a:p>
        </p:txBody>
      </p:sp>
      <p:sp>
        <p:nvSpPr>
          <p:cNvPr id="20" name="Rounded Rectangle 19">
            <a:extLst>
              <a:ext uri="{FF2B5EF4-FFF2-40B4-BE49-F238E27FC236}">
                <a16:creationId xmlns:a16="http://schemas.microsoft.com/office/drawing/2014/main" id="{5F22DD12-4EF6-43D3-B1CB-8570ABC161F8}"/>
              </a:ext>
            </a:extLst>
          </p:cNvPr>
          <p:cNvSpPr>
            <a:spLocks noGrp="1"/>
          </p:cNvSpPr>
          <p:nvPr/>
        </p:nvSpPr>
        <p:spPr>
          <a:xfrm>
            <a:off x="1333500" y="5381625"/>
            <a:ext cx="9525000" cy="647700"/>
          </a:xfrm>
          <a:prstGeom prst="roundRect">
            <a:avLst>
              <a:gd name="adj" fmla="val 17647"/>
            </a:avLst>
          </a:prstGeom>
          <a:solidFill>
            <a:srgbClr val="EAF0FA"/>
          </a:solidFill>
          <a:ln w="9525">
            <a:solidFill>
              <a:srgbClr val="C7D3E5"/>
            </a:solidFill>
          </a:ln>
        </p:spPr>
        <p:txBody>
          <a:bodyPr lIns="95250" tIns="76200" rIns="95250" bIns="76200" anchor="ctr">
            <a:normAutofit/>
          </a:bodyPr>
          <a:lstStyle/>
          <a:p>
            <a:pPr algn="ctr">
              <a:defRPr sz="1350" b="1">
                <a:solidFill>
                  <a:srgbClr val="002060"/>
                </a:solidFill>
                <a:latin typeface="Verdana"/>
                <a:ea typeface="Verdana"/>
                <a:cs typeface="Verdana"/>
              </a:defRPr>
            </a:pPr>
            <a:r>
              <a:rPr sz="1350" b="1">
                <a:solidFill>
                  <a:srgbClr val="002060"/>
                </a:solidFill>
                <a:latin typeface="Verdana"/>
                <a:ea typeface="Verdana"/>
                <a:cs typeface="Verdana"/>
              </a:rPr>
              <a:t>Lakehouse-native batch workflows span documents, scalar UDFs, vectors, and model serving.</a:t>
            </a:r>
          </a:p>
        </p:txBody>
      </p:sp>
    </p:spTree>
    <p:extLst>
      <p:ext uri="{BB962C8B-B14F-4D97-AF65-F5344CB8AC3E}">
        <p14:creationId xmlns:p14="http://schemas.microsoft.com/office/powerpoint/2010/main" val="27761411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E7162-0369-7B05-9557-67B8AB131260}"/>
              </a:ext>
            </a:extLst>
          </p:cNvPr>
          <p:cNvSpPr>
            <a:spLocks noGrp="1"/>
          </p:cNvSpPr>
          <p:nvPr>
            <p:ph type="title"/>
          </p:nvPr>
        </p:nvSpPr>
        <p:spPr>
          <a:xfrm>
            <a:off x="455962" y="360045"/>
            <a:ext cx="11279981" cy="1080040"/>
          </a:xfrm>
        </p:spPr>
        <p:txBody>
          <a:bodyPr/>
          <a:lstStyle/>
          <a:p>
            <a:r>
              <a:t>     LOTUS</a:t>
            </a:r>
          </a:p>
        </p:txBody>
      </p:sp>
      <p:sp>
        <p:nvSpPr>
          <p:cNvPr id="3" name="Slide Number Placeholder 2">
            <a:extLst>
              <a:ext uri="{FF2B5EF4-FFF2-40B4-BE49-F238E27FC236}">
                <a16:creationId xmlns:a16="http://schemas.microsoft.com/office/drawing/2014/main" id="{77AB8E2D-688C-F7A7-379D-E31D6A9B8732}"/>
              </a:ext>
            </a:extLst>
          </p:cNvPr>
          <p:cNvSpPr>
            <a:spLocks noGrp="1"/>
          </p:cNvSpPr>
          <p:nvPr>
            <p:ph type="sldNum" idx="12"/>
          </p:nvPr>
        </p:nvSpPr>
        <p:spPr>
          <a:xfrm>
            <a:off x="8643938" y="6356318"/>
            <a:ext cx="3092101" cy="365093"/>
          </a:xfrm>
        </p:spPr>
        <p:txBody>
          <a:bodyPr/>
          <a:lstStyle/>
          <a:p>
            <a:fld id="{BCFAA6ED-95C3-9546-BFD5-25AB245E25B8}" type="slidenum">
              <a:rPr/>
              <a:t>33</a:t>
            </a:fld>
            <a:endParaRPr/>
          </a:p>
        </p:txBody>
      </p:sp>
      <p:sp>
        <p:nvSpPr>
          <p:cNvPr id="4" name="Content Placeholder 3">
            <a:extLst>
              <a:ext uri="{FF2B5EF4-FFF2-40B4-BE49-F238E27FC236}">
                <a16:creationId xmlns:a16="http://schemas.microsoft.com/office/drawing/2014/main" id="{D85926E4-39CA-32EB-BCCA-4D2EFE9C3F74}"/>
              </a:ext>
            </a:extLst>
          </p:cNvPr>
          <p:cNvSpPr>
            <a:spLocks noGrp="1"/>
          </p:cNvSpPr>
          <p:nvPr>
            <p:ph idx="1"/>
          </p:nvPr>
        </p:nvSpPr>
        <p:spPr>
          <a:xfrm>
            <a:off x="455962" y="1439990"/>
            <a:ext cx="11279981" cy="779240"/>
          </a:xfrm>
        </p:spPr>
        <p:txBody>
          <a:bodyPr>
            <a:normAutofit fontScale="97828" lnSpcReduction="10000"/>
          </a:bodyPr>
          <a:lstStyle/>
          <a:p>
            <a:r>
              <a:t>LOTUS: An LLM-centric data processing framework that integrates LLMs as first-class operators into relational-style data workflows</a:t>
            </a:r>
          </a:p>
        </p:txBody>
      </p:sp>
      <p:pic>
        <p:nvPicPr>
          <p:cNvPr id="23" name="Picture 10"/>
          <p:cNvPicPr>
            <a:picLocks noChangeAspect="1"/>
          </p:cNvPicPr>
          <p:nvPr/>
        </p:nvPicPr>
        <p:blipFill>
          <a:blip r:embed="rId3"/>
          <a:stretch>
            <a:fillRect/>
          </a:stretch>
        </p:blipFill>
        <p:spPr>
          <a:xfrm>
            <a:off x="2686050" y="2800350"/>
            <a:ext cx="6858000" cy="3314700"/>
          </a:xfrm>
          <a:prstGeom prst="rect">
            <a:avLst/>
          </a:prstGeom>
        </p:spPr>
      </p:pic>
      <p:sp>
        <p:nvSpPr>
          <p:cNvPr id="16" name="TextBox 15">
            <a:extLst>
              <a:ext uri="{FF2B5EF4-FFF2-40B4-BE49-F238E27FC236}">
                <a16:creationId xmlns:a16="http://schemas.microsoft.com/office/drawing/2014/main" id="{50A050FC-2E71-D4CF-6787-799D14169238}"/>
              </a:ext>
            </a:extLst>
          </p:cNvPr>
          <p:cNvSpPr>
            <a:spLocks noGrp="1"/>
          </p:cNvSpPr>
          <p:nvPr/>
        </p:nvSpPr>
        <p:spPr>
          <a:xfrm>
            <a:off x="571500" y="6229350"/>
            <a:ext cx="10668000" cy="361950"/>
          </a:xfrm>
          <a:prstGeom prst="rect">
            <a:avLst/>
          </a:prstGeom>
          <a:noFill/>
        </p:spPr>
        <p:txBody>
          <a:bodyPr wrap="square">
            <a:spAutoFit/>
          </a:bodyPr>
          <a:lstStyle/>
          <a:p>
            <a:pPr>
              <a:buNone/>
            </a:pPr>
            <a:r>
              <a:rPr sz="800">
                <a:solidFill>
                  <a:schemeClr val="bg1">
                    <a:lumMod val="50000"/>
                  </a:schemeClr>
                </a:solidFill>
              </a:rPr>
              <a:t>Liana Patel, Siddharth Jha, Carlos Guestrin, Matei Zaharia: LOTUS: Enabling Semantic Queries with LLMs Over Tables of Unstructured and Structured Data. CoRR abs/2407.11418 (2024)</a:t>
            </a:r>
          </a:p>
        </p:txBody>
      </p:sp>
      <p:pic>
        <p:nvPicPr>
          <p:cNvPr id="25" name="Picture 5"/>
          <p:cNvPicPr>
            <a:picLocks noChangeAspect="1"/>
          </p:cNvPicPr>
          <p:nvPr/>
        </p:nvPicPr>
        <p:blipFill>
          <a:blip r:embed="rId4"/>
          <a:srcRect/>
          <a:stretch>
            <a:fillRect/>
          </a:stretch>
        </p:blipFill>
        <p:spPr>
          <a:xfrm>
            <a:off x="4321302" y="521494"/>
            <a:ext cx="1257776" cy="708184"/>
          </a:xfrm>
          <a:prstGeom prst="rect">
            <a:avLst/>
          </a:prstGeom>
        </p:spPr>
      </p:pic>
      <p:sp>
        <p:nvSpPr>
          <p:cNvPr id="8" name="Rectangle 7">
            <a:extLst>
              <a:ext uri="{FF2B5EF4-FFF2-40B4-BE49-F238E27FC236}">
                <a16:creationId xmlns:a16="http://schemas.microsoft.com/office/drawing/2014/main" id="{3F5AD942-2897-885C-9B17-A54736D16F25}"/>
              </a:ext>
            </a:extLst>
          </p:cNvPr>
          <p:cNvSpPr>
            <a:spLocks noGrp="1"/>
          </p:cNvSpPr>
          <p:nvPr/>
        </p:nvSpPr>
        <p:spPr>
          <a:xfrm>
            <a:off x="666750" y="2324100"/>
            <a:ext cx="10858500" cy="323850"/>
          </a:xfrm>
          <a:prstGeom prst="rect">
            <a:avLst/>
          </a:prstGeom>
        </p:spPr>
        <p:txBody>
          <a:bodyPr lIns="38100" tIns="19050" rIns="38100" bIns="19050" anchor="ctr">
            <a:normAutofit/>
          </a:bodyPr>
          <a:lstStyle/>
          <a:p>
            <a:pPr algn="l">
              <a:defRPr sz="1350" b="1">
                <a:solidFill>
                  <a:srgbClr val="002060"/>
                </a:solidFill>
                <a:latin typeface="Verdana"/>
                <a:ea typeface="Verdana"/>
                <a:cs typeface="Verdana"/>
              </a:defRPr>
            </a:pPr>
            <a:r>
              <a:rPr sz="1350" b="1" dirty="0">
                <a:solidFill>
                  <a:srgbClr val="002060"/>
                </a:solidFill>
                <a:latin typeface="Verdana"/>
                <a:ea typeface="Verdana"/>
                <a:cs typeface="Verdana"/>
              </a:rPr>
              <a:t>AI FUNCTION SURFACE</a:t>
            </a:r>
          </a:p>
        </p:txBody>
      </p:sp>
    </p:spTree>
    <p:extLst>
      <p:ext uri="{BB962C8B-B14F-4D97-AF65-F5344CB8AC3E}">
        <p14:creationId xmlns:p14="http://schemas.microsoft.com/office/powerpoint/2010/main" val="33006405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BE9DE-7296-45A1-04FC-D936D8755479}"/>
              </a:ext>
            </a:extLst>
          </p:cNvPr>
          <p:cNvSpPr>
            <a:spLocks noGrp="1"/>
          </p:cNvSpPr>
          <p:nvPr>
            <p:ph type="title"/>
          </p:nvPr>
        </p:nvSpPr>
        <p:spPr>
          <a:xfrm>
            <a:off x="455962" y="360045"/>
            <a:ext cx="11279981" cy="1080040"/>
          </a:xfrm>
        </p:spPr>
        <p:txBody>
          <a:bodyPr/>
          <a:lstStyle/>
          <a:p>
            <a:r>
              <a:t>       Palimpzest</a:t>
            </a:r>
          </a:p>
        </p:txBody>
      </p:sp>
      <p:sp>
        <p:nvSpPr>
          <p:cNvPr id="3" name="Slide Number Placeholder 2">
            <a:extLst>
              <a:ext uri="{FF2B5EF4-FFF2-40B4-BE49-F238E27FC236}">
                <a16:creationId xmlns:a16="http://schemas.microsoft.com/office/drawing/2014/main" id="{0DBB2EFB-87A1-740A-1069-B8A19C3BC7B5}"/>
              </a:ext>
            </a:extLst>
          </p:cNvPr>
          <p:cNvSpPr>
            <a:spLocks noGrp="1"/>
          </p:cNvSpPr>
          <p:nvPr>
            <p:ph type="sldNum" idx="12"/>
          </p:nvPr>
        </p:nvSpPr>
        <p:spPr>
          <a:xfrm>
            <a:off x="8643938" y="6356318"/>
            <a:ext cx="3092101" cy="365093"/>
          </a:xfrm>
        </p:spPr>
        <p:txBody>
          <a:bodyPr/>
          <a:lstStyle/>
          <a:p>
            <a:fld id="{BCFAA6ED-95C3-9546-BFD5-25AB245E25B8}" type="slidenum">
              <a:rPr/>
              <a:t>34</a:t>
            </a:fld>
            <a:endParaRPr/>
          </a:p>
        </p:txBody>
      </p:sp>
      <p:sp>
        <p:nvSpPr>
          <p:cNvPr id="4" name="Content Placeholder 3">
            <a:extLst>
              <a:ext uri="{FF2B5EF4-FFF2-40B4-BE49-F238E27FC236}">
                <a16:creationId xmlns:a16="http://schemas.microsoft.com/office/drawing/2014/main" id="{DF77695A-7089-0CAA-B84B-5FCECBC48C0B}"/>
              </a:ext>
            </a:extLst>
          </p:cNvPr>
          <p:cNvSpPr>
            <a:spLocks noGrp="1"/>
          </p:cNvSpPr>
          <p:nvPr>
            <p:ph idx="1"/>
          </p:nvPr>
        </p:nvSpPr>
        <p:spPr>
          <a:xfrm>
            <a:off x="455962" y="1439990"/>
            <a:ext cx="11279981" cy="779240"/>
          </a:xfrm>
        </p:spPr>
        <p:txBody>
          <a:bodyPr>
            <a:noAutofit/>
          </a:bodyPr>
          <a:lstStyle/>
          <a:p>
            <a:r>
              <a:rPr sz="1800"/>
              <a:t>Palimpzest (a.k.a. Abacus): An optimizer-driven LLM data processing system that searches over plans to optimize the quality–cost–latency trade-off of AI-powered data pipelines.</a:t>
            </a:r>
          </a:p>
        </p:txBody>
      </p:sp>
      <p:pic>
        <p:nvPicPr>
          <p:cNvPr id="16" name="Content Placeholder 7"/>
          <p:cNvPicPr>
            <a:picLocks noGrp="1" noChangeAspect="1"/>
          </p:cNvPicPr>
          <p:nvPr>
            <p:ph idx="13"/>
          </p:nvPr>
        </p:nvPicPr>
        <p:blipFill>
          <a:blip r:embed="rId3"/>
          <a:stretch>
            <a:fillRect/>
          </a:stretch>
        </p:blipFill>
        <p:spPr>
          <a:xfrm>
            <a:off x="3762375" y="2781300"/>
            <a:ext cx="5334000" cy="3429000"/>
          </a:xfrm>
        </p:spPr>
      </p:pic>
      <p:sp>
        <p:nvSpPr>
          <p:cNvPr id="10" name="TextBox 9">
            <a:extLst>
              <a:ext uri="{FF2B5EF4-FFF2-40B4-BE49-F238E27FC236}">
                <a16:creationId xmlns:a16="http://schemas.microsoft.com/office/drawing/2014/main" id="{30CCDC2D-278E-D4B6-296D-88CB18169A57}"/>
              </a:ext>
            </a:extLst>
          </p:cNvPr>
          <p:cNvSpPr>
            <a:spLocks noGrp="1"/>
          </p:cNvSpPr>
          <p:nvPr/>
        </p:nvSpPr>
        <p:spPr>
          <a:xfrm>
            <a:off x="571500" y="6219825"/>
            <a:ext cx="10668000" cy="457200"/>
          </a:xfrm>
          <a:prstGeom prst="rect">
            <a:avLst/>
          </a:prstGeom>
          <a:noFill/>
        </p:spPr>
        <p:txBody>
          <a:bodyPr wrap="square">
            <a:spAutoFit/>
          </a:bodyPr>
          <a:lstStyle/>
          <a:p>
            <a:pPr>
              <a:buNone/>
            </a:pPr>
            <a:r>
              <a:rPr sz="800">
                <a:solidFill>
                  <a:schemeClr val="bg1">
                    <a:lumMod val="50000"/>
                  </a:schemeClr>
                </a:solidFill>
              </a:rPr>
              <a:t>Matthew Russo, Chunwei Liu, Sivaprasad Sudhir, Gerardo Vitagliano, Michael J. Cafarella, Tim Kraska, Samuel Madden: Abacus: A Cost-Based Optimizer for Semantic Operator Systems. Proc. VLDB Endow. 19(5): 1060-1073 (2026)</a:t>
            </a:r>
          </a:p>
        </p:txBody>
      </p:sp>
      <p:pic>
        <p:nvPicPr>
          <p:cNvPr id="19" name="Picture 10"/>
          <p:cNvPicPr>
            <a:picLocks noChangeAspect="1"/>
          </p:cNvPicPr>
          <p:nvPr/>
        </p:nvPicPr>
        <p:blipFill>
          <a:blip r:embed="rId4"/>
          <a:stretch>
            <a:fillRect/>
          </a:stretch>
        </p:blipFill>
        <p:spPr>
          <a:xfrm>
            <a:off x="4213289" y="450533"/>
            <a:ext cx="859250" cy="859250"/>
          </a:xfrm>
          <a:prstGeom prst="rect">
            <a:avLst/>
          </a:prstGeom>
        </p:spPr>
      </p:pic>
      <p:sp>
        <p:nvSpPr>
          <p:cNvPr id="5" name="Rectangle 4">
            <a:extLst>
              <a:ext uri="{FF2B5EF4-FFF2-40B4-BE49-F238E27FC236}">
                <a16:creationId xmlns:a16="http://schemas.microsoft.com/office/drawing/2014/main" id="{92502F9D-7A9F-948E-2F99-5092D2231031}"/>
              </a:ext>
            </a:extLst>
          </p:cNvPr>
          <p:cNvSpPr>
            <a:spLocks noGrp="1"/>
          </p:cNvSpPr>
          <p:nvPr/>
        </p:nvSpPr>
        <p:spPr>
          <a:xfrm>
            <a:off x="666750" y="2324100"/>
            <a:ext cx="10858500" cy="323850"/>
          </a:xfrm>
          <a:prstGeom prst="rect">
            <a:avLst/>
          </a:prstGeom>
        </p:spPr>
        <p:txBody>
          <a:bodyPr lIns="38100" tIns="19050" rIns="38100" bIns="19050" anchor="ctr">
            <a:normAutofit/>
          </a:bodyPr>
          <a:lstStyle/>
          <a:p>
            <a:pPr algn="l">
              <a:defRPr sz="1350" b="1">
                <a:solidFill>
                  <a:srgbClr val="002060"/>
                </a:solidFill>
                <a:latin typeface="Verdana"/>
                <a:ea typeface="Verdana"/>
                <a:cs typeface="Verdana"/>
              </a:defRPr>
            </a:pPr>
            <a:r>
              <a:rPr sz="1350" b="1" dirty="0">
                <a:solidFill>
                  <a:srgbClr val="002060"/>
                </a:solidFill>
                <a:latin typeface="Verdana"/>
                <a:ea typeface="Verdana"/>
                <a:cs typeface="Verdana"/>
              </a:rPr>
              <a:t>AI FUNCTION SURFACE</a:t>
            </a:r>
          </a:p>
        </p:txBody>
      </p:sp>
    </p:spTree>
    <p:extLst>
      <p:ext uri="{BB962C8B-B14F-4D97-AF65-F5344CB8AC3E}">
        <p14:creationId xmlns:p14="http://schemas.microsoft.com/office/powerpoint/2010/main" val="20597468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A4089-5201-3003-E204-47F89993C393}"/>
              </a:ext>
            </a:extLst>
          </p:cNvPr>
          <p:cNvSpPr>
            <a:spLocks noGrp="1"/>
          </p:cNvSpPr>
          <p:nvPr>
            <p:ph type="title"/>
          </p:nvPr>
        </p:nvSpPr>
        <p:spPr>
          <a:xfrm>
            <a:off x="455962" y="360045"/>
            <a:ext cx="11279981" cy="1080040"/>
          </a:xfrm>
        </p:spPr>
        <p:txBody>
          <a:bodyPr/>
          <a:lstStyle/>
          <a:p>
            <a:r>
              <a:t>    DocETL</a:t>
            </a:r>
          </a:p>
        </p:txBody>
      </p:sp>
      <p:sp>
        <p:nvSpPr>
          <p:cNvPr id="3" name="Slide Number Placeholder 2">
            <a:extLst>
              <a:ext uri="{FF2B5EF4-FFF2-40B4-BE49-F238E27FC236}">
                <a16:creationId xmlns:a16="http://schemas.microsoft.com/office/drawing/2014/main" id="{F737F827-B2F3-311C-F72F-77B84E2DB1CE}"/>
              </a:ext>
            </a:extLst>
          </p:cNvPr>
          <p:cNvSpPr>
            <a:spLocks noGrp="1"/>
          </p:cNvSpPr>
          <p:nvPr>
            <p:ph type="sldNum" idx="12"/>
          </p:nvPr>
        </p:nvSpPr>
        <p:spPr>
          <a:xfrm>
            <a:off x="8643938" y="6356318"/>
            <a:ext cx="3092101" cy="365093"/>
          </a:xfrm>
        </p:spPr>
        <p:txBody>
          <a:bodyPr/>
          <a:lstStyle/>
          <a:p>
            <a:fld id="{BCFAA6ED-95C3-9546-BFD5-25AB245E25B8}" type="slidenum">
              <a:rPr/>
              <a:t>35</a:t>
            </a:fld>
            <a:endParaRPr/>
          </a:p>
        </p:txBody>
      </p:sp>
      <p:sp>
        <p:nvSpPr>
          <p:cNvPr id="4" name="Content Placeholder 3">
            <a:extLst>
              <a:ext uri="{FF2B5EF4-FFF2-40B4-BE49-F238E27FC236}">
                <a16:creationId xmlns:a16="http://schemas.microsoft.com/office/drawing/2014/main" id="{4A7CCFA5-4934-D488-C309-B9A7C1F2B30B}"/>
              </a:ext>
            </a:extLst>
          </p:cNvPr>
          <p:cNvSpPr>
            <a:spLocks noGrp="1"/>
          </p:cNvSpPr>
          <p:nvPr>
            <p:ph idx="1"/>
          </p:nvPr>
        </p:nvSpPr>
        <p:spPr>
          <a:xfrm>
            <a:off x="455962" y="1439990"/>
            <a:ext cx="11279981" cy="779240"/>
          </a:xfrm>
        </p:spPr>
        <p:txBody>
          <a:bodyPr>
            <a:normAutofit fontScale="98844" lnSpcReduction="10000"/>
          </a:bodyPr>
          <a:lstStyle/>
          <a:p>
            <a:r>
              <a:t>DocETL: A document-centric ETL framework for processing large-scale document collections using LLM operators.</a:t>
            </a:r>
          </a:p>
        </p:txBody>
      </p:sp>
      <p:pic>
        <p:nvPicPr>
          <p:cNvPr id="16" name="Content Placeholder 6"/>
          <p:cNvPicPr>
            <a:picLocks noGrp="1" noChangeAspect="1"/>
          </p:cNvPicPr>
          <p:nvPr>
            <p:ph idx="13"/>
          </p:nvPr>
        </p:nvPicPr>
        <p:blipFill>
          <a:blip r:embed="rId3"/>
          <a:stretch>
            <a:fillRect/>
          </a:stretch>
        </p:blipFill>
        <p:spPr>
          <a:xfrm>
            <a:off x="571500" y="3009900"/>
            <a:ext cx="11049000" cy="2838450"/>
          </a:xfrm>
        </p:spPr>
      </p:pic>
      <p:sp>
        <p:nvSpPr>
          <p:cNvPr id="9" name="TextBox 8">
            <a:extLst>
              <a:ext uri="{FF2B5EF4-FFF2-40B4-BE49-F238E27FC236}">
                <a16:creationId xmlns:a16="http://schemas.microsoft.com/office/drawing/2014/main" id="{96B1829C-AF0A-47A1-A778-5FC9F1CB80DB}"/>
              </a:ext>
            </a:extLst>
          </p:cNvPr>
          <p:cNvSpPr>
            <a:spLocks noGrp="1"/>
          </p:cNvSpPr>
          <p:nvPr/>
        </p:nvSpPr>
        <p:spPr>
          <a:xfrm>
            <a:off x="571500" y="6191250"/>
            <a:ext cx="10668000" cy="457200"/>
          </a:xfrm>
          <a:prstGeom prst="rect">
            <a:avLst/>
          </a:prstGeom>
          <a:noFill/>
        </p:spPr>
        <p:txBody>
          <a:bodyPr wrap="square">
            <a:spAutoFit/>
          </a:bodyPr>
          <a:lstStyle/>
          <a:p>
            <a:pPr>
              <a:buNone/>
            </a:pPr>
            <a:r>
              <a:rPr sz="800">
                <a:solidFill>
                  <a:schemeClr val="bg1">
                    <a:lumMod val="50000"/>
                  </a:schemeClr>
                </a:solidFill>
              </a:rPr>
              <a:t>Shreya Shankar, Tristan Chambers, Tarak Shah, Aditya G. Parameswaran, Eugene Wu: DocETL: Agentic Query Rewriting and Evaluation for Complex Document Processing. Proc. VLDB Endow. 18(9): 3035-3048 (2025)</a:t>
            </a:r>
          </a:p>
        </p:txBody>
      </p:sp>
      <p:pic>
        <p:nvPicPr>
          <p:cNvPr id="18" name="Picture 10"/>
          <p:cNvPicPr>
            <a:picLocks noChangeAspect="1"/>
          </p:cNvPicPr>
          <p:nvPr/>
        </p:nvPicPr>
        <p:blipFill>
          <a:blip r:embed="rId4"/>
          <a:stretch>
            <a:fillRect/>
          </a:stretch>
        </p:blipFill>
        <p:spPr>
          <a:xfrm>
            <a:off x="4427601" y="431292"/>
            <a:ext cx="827818" cy="827818"/>
          </a:xfrm>
          <a:prstGeom prst="rect">
            <a:avLst/>
          </a:prstGeom>
        </p:spPr>
      </p:pic>
      <p:sp>
        <p:nvSpPr>
          <p:cNvPr id="5" name="Rectangle 4">
            <a:extLst>
              <a:ext uri="{FF2B5EF4-FFF2-40B4-BE49-F238E27FC236}">
                <a16:creationId xmlns:a16="http://schemas.microsoft.com/office/drawing/2014/main" id="{3AF18D91-A74C-F1BF-BD67-226AE0C22B1F}"/>
              </a:ext>
            </a:extLst>
          </p:cNvPr>
          <p:cNvSpPr>
            <a:spLocks noGrp="1"/>
          </p:cNvSpPr>
          <p:nvPr/>
        </p:nvSpPr>
        <p:spPr>
          <a:xfrm>
            <a:off x="666750" y="2324100"/>
            <a:ext cx="10858500" cy="323850"/>
          </a:xfrm>
          <a:prstGeom prst="rect">
            <a:avLst/>
          </a:prstGeom>
        </p:spPr>
        <p:txBody>
          <a:bodyPr lIns="38100" tIns="19050" rIns="38100" bIns="19050" anchor="ctr">
            <a:normAutofit/>
          </a:bodyPr>
          <a:lstStyle/>
          <a:p>
            <a:pPr algn="l">
              <a:defRPr sz="1350" b="1">
                <a:solidFill>
                  <a:srgbClr val="002060"/>
                </a:solidFill>
                <a:latin typeface="Verdana"/>
                <a:ea typeface="Verdana"/>
                <a:cs typeface="Verdana"/>
              </a:defRPr>
            </a:pPr>
            <a:r>
              <a:rPr sz="1350" b="1" dirty="0">
                <a:solidFill>
                  <a:srgbClr val="002060"/>
                </a:solidFill>
                <a:latin typeface="Verdana"/>
                <a:ea typeface="Verdana"/>
                <a:cs typeface="Verdana"/>
              </a:rPr>
              <a:t>AI FUNCTION SURFACE</a:t>
            </a:r>
          </a:p>
        </p:txBody>
      </p:sp>
    </p:spTree>
    <p:extLst>
      <p:ext uri="{BB962C8B-B14F-4D97-AF65-F5344CB8AC3E}">
        <p14:creationId xmlns:p14="http://schemas.microsoft.com/office/powerpoint/2010/main" val="1582956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23BDB-405C-57DA-9AC3-3C1C3ED07CB7}"/>
              </a:ext>
            </a:extLst>
          </p:cNvPr>
          <p:cNvSpPr>
            <a:spLocks noGrp="1"/>
          </p:cNvSpPr>
          <p:nvPr>
            <p:ph type="title"/>
          </p:nvPr>
        </p:nvSpPr>
        <p:spPr/>
        <p:txBody>
          <a:bodyPr/>
          <a:lstStyle/>
          <a:p>
            <a:r>
              <a:rPr lang="en-CN" dirty="0"/>
              <a:t>Current States</a:t>
            </a:r>
          </a:p>
        </p:txBody>
      </p:sp>
      <p:sp>
        <p:nvSpPr>
          <p:cNvPr id="3" name="Slide Number Placeholder 2">
            <a:extLst>
              <a:ext uri="{FF2B5EF4-FFF2-40B4-BE49-F238E27FC236}">
                <a16:creationId xmlns:a16="http://schemas.microsoft.com/office/drawing/2014/main" id="{300911FC-872A-02E8-81B3-4EB1D670BCF7}"/>
              </a:ext>
            </a:extLst>
          </p:cNvPr>
          <p:cNvSpPr>
            <a:spLocks noGrp="1"/>
          </p:cNvSpPr>
          <p:nvPr>
            <p:ph type="sldNum" sz="quarter" idx="12"/>
          </p:nvPr>
        </p:nvSpPr>
        <p:spPr/>
        <p:txBody>
          <a:bodyPr/>
          <a:lstStyle/>
          <a:p>
            <a:fld id="{BCFAA6ED-95C3-9546-BFD5-25AB245E25B8}" type="slidenum">
              <a:rPr lang="en-CN" smtClean="0"/>
              <a:t>36</a:t>
            </a:fld>
            <a:endParaRPr lang="en-CN"/>
          </a:p>
        </p:txBody>
      </p:sp>
      <p:sp>
        <p:nvSpPr>
          <p:cNvPr id="4" name="Content Placeholder 3">
            <a:extLst>
              <a:ext uri="{FF2B5EF4-FFF2-40B4-BE49-F238E27FC236}">
                <a16:creationId xmlns:a16="http://schemas.microsoft.com/office/drawing/2014/main" id="{6DD09392-BF7E-1E61-C8B6-20F7D627BBA9}"/>
              </a:ext>
            </a:extLst>
          </p:cNvPr>
          <p:cNvSpPr>
            <a:spLocks noGrp="1"/>
          </p:cNvSpPr>
          <p:nvPr>
            <p:ph idx="1"/>
          </p:nvPr>
        </p:nvSpPr>
        <p:spPr/>
        <p:txBody>
          <a:bodyPr>
            <a:normAutofit lnSpcReduction="10000"/>
          </a:bodyPr>
          <a:lstStyle/>
          <a:p>
            <a:r>
              <a:rPr lang="en-CN" dirty="0"/>
              <a:t>The operator designs in these systems </a:t>
            </a:r>
            <a:r>
              <a:rPr lang="en-US" dirty="0"/>
              <a:t>have never been systematically reviewed, logically aligned or comprehensively evaluated, leaving </a:t>
            </a:r>
            <a:r>
              <a:rPr lang="en-US" b="1" dirty="0">
                <a:solidFill>
                  <a:srgbClr val="C00000"/>
                </a:solidFill>
              </a:rPr>
              <a:t>a fragmented landscape</a:t>
            </a:r>
            <a:r>
              <a:rPr lang="en-US" dirty="0"/>
              <a:t>.</a:t>
            </a:r>
            <a:endParaRPr lang="en-CN" dirty="0"/>
          </a:p>
        </p:txBody>
      </p:sp>
      <p:pic>
        <p:nvPicPr>
          <p:cNvPr id="20" name="Picture 19">
            <a:extLst>
              <a:ext uri="{FF2B5EF4-FFF2-40B4-BE49-F238E27FC236}">
                <a16:creationId xmlns:a16="http://schemas.microsoft.com/office/drawing/2014/main" id="{9D2046AB-1F4A-5C76-B96F-77D3A413C876}"/>
              </a:ext>
            </a:extLst>
          </p:cNvPr>
          <p:cNvPicPr>
            <a:picLocks noChangeAspect="1"/>
          </p:cNvPicPr>
          <p:nvPr/>
        </p:nvPicPr>
        <p:blipFill>
          <a:blip r:embed="rId3"/>
          <a:srcRect t="27834" r="4449"/>
          <a:stretch>
            <a:fillRect/>
          </a:stretch>
        </p:blipFill>
        <p:spPr>
          <a:xfrm>
            <a:off x="2209798" y="2799592"/>
            <a:ext cx="7426571" cy="3739322"/>
          </a:xfrm>
          <a:prstGeom prst="rect">
            <a:avLst/>
          </a:prstGeom>
        </p:spPr>
      </p:pic>
      <mc:AlternateContent xmlns:mc="http://schemas.openxmlformats.org/markup-compatibility/2006" xmlns:a14="http://schemas.microsoft.com/office/drawing/2010/main">
        <mc:Choice Requires="a14">
          <p:sp>
            <p:nvSpPr>
              <p:cNvPr id="21" name="Content Placeholder 3">
                <a:extLst>
                  <a:ext uri="{FF2B5EF4-FFF2-40B4-BE49-F238E27FC236}">
                    <a16:creationId xmlns:a16="http://schemas.microsoft.com/office/drawing/2014/main" id="{B67EDCCD-DAF0-AB7D-1B57-411712A1F199}"/>
                  </a:ext>
                </a:extLst>
              </p:cNvPr>
              <p:cNvSpPr txBox="1">
                <a:spLocks/>
              </p:cNvSpPr>
              <p:nvPr/>
            </p:nvSpPr>
            <p:spPr>
              <a:xfrm>
                <a:off x="455998" y="2227421"/>
                <a:ext cx="11279999" cy="466084"/>
              </a:xfrm>
              <a:prstGeom prst="rect">
                <a:avLst/>
              </a:prstGeom>
            </p:spPr>
            <p:txBody>
              <a:bodyPr vert="horz" lIns="91440" tIns="45720" rIns="91440" bIns="45720" rtlCol="0">
                <a:normAutofit/>
              </a:bodyPr>
              <a:lstStyle>
                <a:lvl1pPr marL="0" indent="-360000" algn="l" defTabSz="685800" rtl="0" eaLnBrk="1" latinLnBrk="0" hangingPunct="1">
                  <a:lnSpc>
                    <a:spcPct val="120000"/>
                  </a:lnSpc>
                  <a:spcBef>
                    <a:spcPts val="2000"/>
                  </a:spcBef>
                  <a:buFont typeface="Wingdings" pitchFamily="2" charset="2"/>
                  <a:buNone/>
                  <a:defRPr sz="2000" kern="1200">
                    <a:solidFill>
                      <a:srgbClr val="002060"/>
                    </a:solidFill>
                    <a:latin typeface="+mn-lt"/>
                    <a:ea typeface="+mn-ea"/>
                    <a:cs typeface="+mn-cs"/>
                  </a:defRPr>
                </a:lvl1pPr>
                <a:lvl2pPr marL="720000" indent="-360000" algn="l" defTabSz="685800" rtl="0" eaLnBrk="1" latinLnBrk="0" hangingPunct="1">
                  <a:lnSpc>
                    <a:spcPct val="120000"/>
                  </a:lnSpc>
                  <a:spcBef>
                    <a:spcPts val="375"/>
                  </a:spcBef>
                  <a:buFont typeface="Wingdings" pitchFamily="2" charset="2"/>
                  <a:buChar char="p"/>
                  <a:defRPr sz="2000" kern="1200">
                    <a:solidFill>
                      <a:srgbClr val="002060"/>
                    </a:solidFill>
                    <a:latin typeface="+mn-lt"/>
                    <a:ea typeface="+mn-ea"/>
                    <a:cs typeface="+mn-cs"/>
                  </a:defRPr>
                </a:lvl2pPr>
                <a:lvl3pPr marL="8572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3pPr>
                <a:lvl4pPr marL="12001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4pPr>
                <a:lvl5pPr marL="15430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14:m>
                  <m:oMath xmlns:m="http://schemas.openxmlformats.org/officeDocument/2006/math">
                    <m:r>
                      <a:rPr lang="en-US" altLang="zh-CN" i="1" smtClean="0">
                        <a:latin typeface="Cambria Math" panose="02040503050406030204" pitchFamily="18" charset="0"/>
                        <a:ea typeface="Cambria Math" panose="02040503050406030204" pitchFamily="18" charset="0"/>
                      </a:rPr>
                      <m:t>⇒</m:t>
                    </m:r>
                  </m:oMath>
                </a14:m>
                <a:r>
                  <a:rPr lang="en-US" altLang="zh-CN" dirty="0"/>
                  <a:t> Is</a:t>
                </a:r>
                <a:r>
                  <a:rPr lang="zh-CN" altLang="en-US" dirty="0"/>
                  <a:t> </a:t>
                </a:r>
                <a:r>
                  <a:rPr lang="en-US" altLang="zh-CN" dirty="0"/>
                  <a:t>there a unified view to align these current LLM operators? </a:t>
                </a:r>
                <a:endParaRPr lang="en-CN" dirty="0"/>
              </a:p>
            </p:txBody>
          </p:sp>
        </mc:Choice>
        <mc:Fallback xmlns="">
          <p:sp>
            <p:nvSpPr>
              <p:cNvPr id="21" name="Content Placeholder 3">
                <a:extLst>
                  <a:ext uri="{FF2B5EF4-FFF2-40B4-BE49-F238E27FC236}">
                    <a16:creationId xmlns:a16="http://schemas.microsoft.com/office/drawing/2014/main" id="{B67EDCCD-DAF0-AB7D-1B57-411712A1F199}"/>
                  </a:ext>
                </a:extLst>
              </p:cNvPr>
              <p:cNvSpPr txBox="1">
                <a:spLocks noRot="1" noChangeAspect="1" noMove="1" noResize="1" noEditPoints="1" noAdjustHandles="1" noChangeArrowheads="1" noChangeShapeType="1" noTextEdit="1"/>
              </p:cNvSpPr>
              <p:nvPr/>
            </p:nvSpPr>
            <p:spPr>
              <a:xfrm>
                <a:off x="455998" y="2227421"/>
                <a:ext cx="11279999" cy="466084"/>
              </a:xfrm>
              <a:prstGeom prst="rect">
                <a:avLst/>
              </a:prstGeom>
              <a:blipFill>
                <a:blip r:embed="rId4"/>
                <a:stretch>
                  <a:fillRect t="-2632" b="-13158"/>
                </a:stretch>
              </a:blipFill>
            </p:spPr>
            <p:txBody>
              <a:bodyPr/>
              <a:lstStyle/>
              <a:p>
                <a:r>
                  <a:rPr lang="en-CN">
                    <a:noFill/>
                  </a:rPr>
                  <a:t> </a:t>
                </a:r>
              </a:p>
            </p:txBody>
          </p:sp>
        </mc:Fallback>
      </mc:AlternateContent>
      <p:sp>
        <p:nvSpPr>
          <p:cNvPr id="22" name="lbl_snowflake"/>
          <p:cNvSpPr txBox="1"/>
          <p:nvPr/>
        </p:nvSpPr>
        <p:spPr>
          <a:xfrm>
            <a:off x="3802000" y="3893000"/>
            <a:ext cx="1601000" cy="240000"/>
          </a:xfrm>
          <a:prstGeom prst="rect">
            <a:avLst/>
          </a:prstGeom>
          <a:noFill/>
        </p:spPr>
        <p:txBody>
          <a:bodyPr wrap="square" lIns="0" tIns="0" rIns="0" bIns="0" anchor="ctr"/>
          <a:lstStyle/>
          <a:p>
            <a:pPr algn="ctr"/>
            <a:r>
              <a:rPr lang="en-US" sz="1200" b="1" dirty="0">
                <a:solidFill>
                  <a:srgbClr val="C00000"/>
                </a:solidFill>
                <a:latin typeface="Courier New"/>
              </a:rPr>
              <a:t>AI_FILTER</a:t>
            </a:r>
          </a:p>
        </p:txBody>
      </p:sp>
      <p:sp>
        <p:nvSpPr>
          <p:cNvPr id="23" name="lbl_bigquery"/>
          <p:cNvSpPr txBox="1"/>
          <p:nvPr/>
        </p:nvSpPr>
        <p:spPr>
          <a:xfrm>
            <a:off x="2762000" y="5062000"/>
            <a:ext cx="1601000" cy="240000"/>
          </a:xfrm>
          <a:prstGeom prst="rect">
            <a:avLst/>
          </a:prstGeom>
          <a:noFill/>
        </p:spPr>
        <p:txBody>
          <a:bodyPr wrap="square" lIns="0" tIns="0" rIns="0" bIns="0" anchor="ctr"/>
          <a:lstStyle/>
          <a:p>
            <a:pPr algn="ctr"/>
            <a:r>
              <a:rPr lang="en-US" sz="1200" b="1" dirty="0">
                <a:solidFill>
                  <a:srgbClr val="C00000"/>
                </a:solidFill>
                <a:latin typeface="Courier New"/>
              </a:rPr>
              <a:t>AI.IF</a:t>
            </a:r>
          </a:p>
        </p:txBody>
      </p:sp>
      <p:sp>
        <p:nvSpPr>
          <p:cNvPr id="24" name="lbl_databricks"/>
          <p:cNvSpPr txBox="1"/>
          <p:nvPr/>
        </p:nvSpPr>
        <p:spPr>
          <a:xfrm>
            <a:off x="3658000" y="6312000"/>
            <a:ext cx="1601000" cy="240000"/>
          </a:xfrm>
          <a:prstGeom prst="rect">
            <a:avLst/>
          </a:prstGeom>
          <a:noFill/>
        </p:spPr>
        <p:txBody>
          <a:bodyPr wrap="square" lIns="0" tIns="0" rIns="0" bIns="0" anchor="ctr"/>
          <a:lstStyle/>
          <a:p>
            <a:pPr algn="ctr"/>
            <a:r>
              <a:rPr lang="en-US" sz="1200" b="1" dirty="0">
                <a:solidFill>
                  <a:srgbClr val="C00000"/>
                </a:solidFill>
                <a:latin typeface="Courier New"/>
              </a:rPr>
              <a:t>ai_classify</a:t>
            </a:r>
          </a:p>
        </p:txBody>
      </p:sp>
      <p:sp>
        <p:nvSpPr>
          <p:cNvPr id="25" name="lbl_lotus"/>
          <p:cNvSpPr txBox="1"/>
          <p:nvPr/>
        </p:nvSpPr>
        <p:spPr>
          <a:xfrm>
            <a:off x="6884000" y="3941000"/>
            <a:ext cx="1601000" cy="240000"/>
          </a:xfrm>
          <a:prstGeom prst="rect">
            <a:avLst/>
          </a:prstGeom>
          <a:noFill/>
        </p:spPr>
        <p:txBody>
          <a:bodyPr wrap="square" lIns="0" tIns="0" rIns="0" bIns="0" anchor="ctr"/>
          <a:lstStyle/>
          <a:p>
            <a:pPr algn="ctr"/>
            <a:r>
              <a:rPr lang="en-US" sz="1200" b="1" dirty="0">
                <a:solidFill>
                  <a:srgbClr val="C00000"/>
                </a:solidFill>
                <a:latin typeface="Courier New"/>
              </a:rPr>
              <a:t>sem_filter</a:t>
            </a:r>
          </a:p>
        </p:txBody>
      </p:sp>
      <p:sp>
        <p:nvSpPr>
          <p:cNvPr id="26" name="lbl_palimpzest"/>
          <p:cNvSpPr txBox="1"/>
          <p:nvPr/>
        </p:nvSpPr>
        <p:spPr>
          <a:xfrm>
            <a:off x="7589000" y="5174000"/>
            <a:ext cx="1601000" cy="240000"/>
          </a:xfrm>
          <a:prstGeom prst="rect">
            <a:avLst/>
          </a:prstGeom>
          <a:noFill/>
        </p:spPr>
        <p:txBody>
          <a:bodyPr wrap="square" lIns="0" tIns="0" rIns="0" bIns="0" anchor="ctr"/>
          <a:lstStyle/>
          <a:p>
            <a:pPr algn="ctr"/>
            <a:r>
              <a:rPr lang="en-US" sz="1200" b="1" dirty="0">
                <a:solidFill>
                  <a:srgbClr val="C00000"/>
                </a:solidFill>
                <a:latin typeface="Courier New"/>
              </a:rPr>
              <a:t>Filter</a:t>
            </a:r>
          </a:p>
        </p:txBody>
      </p:sp>
      <p:sp>
        <p:nvSpPr>
          <p:cNvPr id="27" name="lbl_docetl"/>
          <p:cNvSpPr txBox="1"/>
          <p:nvPr/>
        </p:nvSpPr>
        <p:spPr>
          <a:xfrm>
            <a:off x="7044000" y="6312000"/>
            <a:ext cx="1601000" cy="240000"/>
          </a:xfrm>
          <a:prstGeom prst="rect">
            <a:avLst/>
          </a:prstGeom>
          <a:noFill/>
        </p:spPr>
        <p:txBody>
          <a:bodyPr wrap="square" lIns="0" tIns="0" rIns="0" bIns="0" anchor="ctr"/>
          <a:lstStyle/>
          <a:p>
            <a:pPr algn="ctr"/>
            <a:r>
              <a:rPr lang="en-US" sz="1200" b="1" dirty="0">
                <a:solidFill>
                  <a:srgbClr val="C00000"/>
                </a:solidFill>
                <a:latin typeface="Courier New"/>
              </a:rPr>
              <a:t>Filter</a:t>
            </a:r>
          </a:p>
        </p:txBody>
      </p:sp>
    </p:spTree>
    <p:extLst>
      <p:ext uri="{BB962C8B-B14F-4D97-AF65-F5344CB8AC3E}">
        <p14:creationId xmlns:p14="http://schemas.microsoft.com/office/powerpoint/2010/main" val="13046085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B8DEF-201E-D3E6-D1D9-394958FC4513}"/>
              </a:ext>
            </a:extLst>
          </p:cNvPr>
          <p:cNvSpPr>
            <a:spLocks noGrp="1"/>
          </p:cNvSpPr>
          <p:nvPr>
            <p:ph type="title"/>
          </p:nvPr>
        </p:nvSpPr>
        <p:spPr>
          <a:xfrm>
            <a:off x="455962" y="360045"/>
            <a:ext cx="11279981" cy="1080040"/>
          </a:xfrm>
        </p:spPr>
        <p:txBody>
          <a:bodyPr/>
          <a:lstStyle/>
          <a:p>
            <a:r>
              <a:t>Taxonomy Overview</a:t>
            </a:r>
          </a:p>
        </p:txBody>
      </p:sp>
      <p:sp>
        <p:nvSpPr>
          <p:cNvPr id="4" name="Slide Number Placeholder 3">
            <a:extLst>
              <a:ext uri="{FF2B5EF4-FFF2-40B4-BE49-F238E27FC236}">
                <a16:creationId xmlns:a16="http://schemas.microsoft.com/office/drawing/2014/main" id="{25F13985-EE41-FAE9-4CD1-F466C329CFA5}"/>
              </a:ext>
            </a:extLst>
          </p:cNvPr>
          <p:cNvSpPr>
            <a:spLocks noGrp="1"/>
          </p:cNvSpPr>
          <p:nvPr>
            <p:ph type="sldNum" idx="12"/>
          </p:nvPr>
        </p:nvSpPr>
        <p:spPr>
          <a:xfrm>
            <a:off x="8643938" y="6356318"/>
            <a:ext cx="3092101" cy="365093"/>
          </a:xfrm>
        </p:spPr>
        <p:txBody>
          <a:bodyPr/>
          <a:lstStyle/>
          <a:p>
            <a:fld id="{BCFAA6ED-95C3-9546-BFD5-25AB245E25B8}" type="slidenum">
              <a:rPr/>
              <a:t>37</a:t>
            </a:fld>
            <a:endParaRPr/>
          </a:p>
        </p:txBody>
      </p:sp>
      <p:sp>
        <p:nvSpPr>
          <p:cNvPr id="5" name="Rectangle 4">
            <a:extLst>
              <a:ext uri="{FF2B5EF4-FFF2-40B4-BE49-F238E27FC236}">
                <a16:creationId xmlns:a16="http://schemas.microsoft.com/office/drawing/2014/main" id="{FA12ADF4-738D-4371-8179-2A2B90009C28}"/>
              </a:ext>
            </a:extLst>
          </p:cNvPr>
          <p:cNvSpPr>
            <a:spLocks noGrp="1"/>
          </p:cNvSpPr>
          <p:nvPr/>
        </p:nvSpPr>
        <p:spPr>
          <a:xfrm>
            <a:off x="571500" y="1428750"/>
            <a:ext cx="11049000" cy="400050"/>
          </a:xfrm>
          <a:prstGeom prst="rect">
            <a:avLst/>
          </a:prstGeom>
        </p:spPr>
        <p:txBody>
          <a:bodyPr lIns="38100" tIns="19050" rIns="38100" bIns="19050" anchor="ctr">
            <a:normAutofit/>
          </a:bodyPr>
          <a:lstStyle/>
          <a:p>
            <a:pPr algn="ctr">
              <a:defRPr sz="1575" b="0">
                <a:solidFill>
                  <a:srgbClr val="4A5568"/>
                </a:solidFill>
                <a:latin typeface="Verdana"/>
                <a:ea typeface="Verdana"/>
                <a:cs typeface="Verdana"/>
              </a:defRPr>
            </a:pPr>
            <a:r>
              <a:rPr sz="1575" b="0">
                <a:solidFill>
                  <a:srgbClr val="4A5568"/>
                </a:solidFill>
                <a:latin typeface="Verdana"/>
                <a:ea typeface="Verdana"/>
                <a:cs typeface="Verdana"/>
              </a:rPr>
              <a:t>Separate the semantic action, the data unit, and the prompt execution pattern.</a:t>
            </a:r>
          </a:p>
        </p:txBody>
      </p:sp>
      <p:sp>
        <p:nvSpPr>
          <p:cNvPr id="6" name="Rounded Rectangle 5">
            <a:extLst>
              <a:ext uri="{FF2B5EF4-FFF2-40B4-BE49-F238E27FC236}">
                <a16:creationId xmlns:a16="http://schemas.microsoft.com/office/drawing/2014/main" id="{B9999244-198D-4EF1-9832-3023354BD947}"/>
              </a:ext>
            </a:extLst>
          </p:cNvPr>
          <p:cNvSpPr>
            <a:spLocks noGrp="1"/>
          </p:cNvSpPr>
          <p:nvPr/>
        </p:nvSpPr>
        <p:spPr>
          <a:xfrm>
            <a:off x="571500" y="2000250"/>
            <a:ext cx="3352800" cy="1381125"/>
          </a:xfrm>
          <a:prstGeom prst="roundRect">
            <a:avLst>
              <a:gd name="adj" fmla="val 8276"/>
            </a:avLst>
          </a:prstGeom>
          <a:solidFill>
            <a:srgbClr val="F3F6FB"/>
          </a:solidFill>
          <a:ln w="9525">
            <a:solidFill>
              <a:srgbClr val="C7D3E5"/>
            </a:solidFill>
          </a:ln>
        </p:spPr>
        <p:txBody>
          <a:bodyPr lIns="95250" tIns="76200" rIns="95250" bIns="76200" anchor="ctr">
            <a:normAutofit/>
          </a:bodyPr>
          <a:lstStyle/>
          <a:p>
            <a:endParaRPr/>
          </a:p>
        </p:txBody>
      </p:sp>
      <p:sp>
        <p:nvSpPr>
          <p:cNvPr id="7" name="Rectangle 6">
            <a:extLst>
              <a:ext uri="{FF2B5EF4-FFF2-40B4-BE49-F238E27FC236}">
                <a16:creationId xmlns:a16="http://schemas.microsoft.com/office/drawing/2014/main" id="{D2ADA7B2-0733-4132-A670-FD5CABCF9606}"/>
              </a:ext>
            </a:extLst>
          </p:cNvPr>
          <p:cNvSpPr>
            <a:spLocks noGrp="1"/>
          </p:cNvSpPr>
          <p:nvPr/>
        </p:nvSpPr>
        <p:spPr>
          <a:xfrm>
            <a:off x="742950" y="2152650"/>
            <a:ext cx="3009900" cy="323850"/>
          </a:xfrm>
          <a:prstGeom prst="rect">
            <a:avLst/>
          </a:prstGeom>
        </p:spPr>
        <p:txBody>
          <a:bodyPr lIns="38100" tIns="19050" rIns="38100" bIns="19050" anchor="ctr">
            <a:normAutofit/>
          </a:bodyPr>
          <a:lstStyle/>
          <a:p>
            <a:pPr algn="ctr">
              <a:defRPr sz="1425" b="1">
                <a:solidFill>
                  <a:srgbClr val="002060"/>
                </a:solidFill>
                <a:latin typeface="Verdana"/>
                <a:ea typeface="Verdana"/>
                <a:cs typeface="Verdana"/>
              </a:defRPr>
            </a:pPr>
            <a:r>
              <a:rPr sz="1425" b="1">
                <a:solidFill>
                  <a:srgbClr val="002060"/>
                </a:solidFill>
                <a:latin typeface="Verdana"/>
                <a:ea typeface="Verdana"/>
                <a:cs typeface="Verdana"/>
              </a:rPr>
              <a:t>1 · OPERATING INTENT</a:t>
            </a:r>
          </a:p>
        </p:txBody>
      </p:sp>
      <p:sp>
        <p:nvSpPr>
          <p:cNvPr id="8" name="Rectangle 7">
            <a:extLst>
              <a:ext uri="{FF2B5EF4-FFF2-40B4-BE49-F238E27FC236}">
                <a16:creationId xmlns:a16="http://schemas.microsoft.com/office/drawing/2014/main" id="{6C10E0AA-E971-418C-89C5-C80544EAEDCD}"/>
              </a:ext>
            </a:extLst>
          </p:cNvPr>
          <p:cNvSpPr>
            <a:spLocks noGrp="1"/>
          </p:cNvSpPr>
          <p:nvPr/>
        </p:nvSpPr>
        <p:spPr>
          <a:xfrm>
            <a:off x="762000" y="2590800"/>
            <a:ext cx="2971800" cy="514350"/>
          </a:xfrm>
          <a:prstGeom prst="rect">
            <a:avLst/>
          </a:prstGeom>
        </p:spPr>
        <p:txBody>
          <a:bodyPr lIns="38100" tIns="19050" rIns="38100" bIns="19050" anchor="ctr">
            <a:normAutofit/>
          </a:bodyPr>
          <a:lstStyle/>
          <a:p>
            <a:pPr algn="ctr">
              <a:defRPr sz="1350" b="0">
                <a:solidFill>
                  <a:srgbClr val="4A5568"/>
                </a:solidFill>
                <a:latin typeface="Verdana"/>
                <a:ea typeface="Verdana"/>
                <a:cs typeface="Verdana"/>
              </a:defRPr>
            </a:pPr>
            <a:r>
              <a:rPr sz="1350" b="0">
                <a:solidFill>
                  <a:srgbClr val="4A5568"/>
                </a:solidFill>
                <a:latin typeface="Verdana"/>
                <a:ea typeface="Verdana"/>
                <a:cs typeface="Verdana"/>
              </a:rPr>
              <a:t>What the LLM is asked to do</a:t>
            </a:r>
          </a:p>
        </p:txBody>
      </p:sp>
      <p:sp>
        <p:nvSpPr>
          <p:cNvPr id="9" name="Rounded Rectangle 8">
            <a:extLst>
              <a:ext uri="{FF2B5EF4-FFF2-40B4-BE49-F238E27FC236}">
                <a16:creationId xmlns:a16="http://schemas.microsoft.com/office/drawing/2014/main" id="{4D29FF65-D57F-46D6-9D0E-1AAD899C61E6}"/>
              </a:ext>
            </a:extLst>
          </p:cNvPr>
          <p:cNvSpPr>
            <a:spLocks noGrp="1"/>
          </p:cNvSpPr>
          <p:nvPr/>
        </p:nvSpPr>
        <p:spPr>
          <a:xfrm>
            <a:off x="4267200" y="2000250"/>
            <a:ext cx="3352800" cy="1381125"/>
          </a:xfrm>
          <a:prstGeom prst="roundRect">
            <a:avLst>
              <a:gd name="adj" fmla="val 8276"/>
            </a:avLst>
          </a:prstGeom>
          <a:solidFill>
            <a:srgbClr val="F3F6FB"/>
          </a:solidFill>
          <a:ln w="9525">
            <a:solidFill>
              <a:srgbClr val="C7D3E5"/>
            </a:solidFill>
          </a:ln>
        </p:spPr>
        <p:txBody>
          <a:bodyPr lIns="95250" tIns="76200" rIns="95250" bIns="76200" anchor="ctr">
            <a:normAutofit/>
          </a:bodyPr>
          <a:lstStyle/>
          <a:p>
            <a:endParaRPr/>
          </a:p>
        </p:txBody>
      </p:sp>
      <p:sp>
        <p:nvSpPr>
          <p:cNvPr id="10" name="Rectangle 9">
            <a:extLst>
              <a:ext uri="{FF2B5EF4-FFF2-40B4-BE49-F238E27FC236}">
                <a16:creationId xmlns:a16="http://schemas.microsoft.com/office/drawing/2014/main" id="{84E8C220-AD1C-49CF-B28F-C8EC16EE8F28}"/>
              </a:ext>
            </a:extLst>
          </p:cNvPr>
          <p:cNvSpPr>
            <a:spLocks noGrp="1"/>
          </p:cNvSpPr>
          <p:nvPr/>
        </p:nvSpPr>
        <p:spPr>
          <a:xfrm>
            <a:off x="4438650" y="2152650"/>
            <a:ext cx="3009900" cy="323850"/>
          </a:xfrm>
          <a:prstGeom prst="rect">
            <a:avLst/>
          </a:prstGeom>
        </p:spPr>
        <p:txBody>
          <a:bodyPr lIns="38100" tIns="19050" rIns="38100" bIns="19050" anchor="ctr">
            <a:normAutofit/>
          </a:bodyPr>
          <a:lstStyle/>
          <a:p>
            <a:pPr algn="ctr">
              <a:defRPr sz="1425" b="1">
                <a:solidFill>
                  <a:srgbClr val="002060"/>
                </a:solidFill>
                <a:latin typeface="Verdana"/>
                <a:ea typeface="Verdana"/>
                <a:cs typeface="Verdana"/>
              </a:defRPr>
            </a:pPr>
            <a:r>
              <a:rPr sz="1425" b="1">
                <a:solidFill>
                  <a:srgbClr val="002060"/>
                </a:solidFill>
                <a:latin typeface="Verdana"/>
                <a:ea typeface="Verdana"/>
                <a:cs typeface="Verdana"/>
              </a:rPr>
              <a:t>2 · OPERAND GRANULARITY</a:t>
            </a:r>
          </a:p>
        </p:txBody>
      </p:sp>
      <p:sp>
        <p:nvSpPr>
          <p:cNvPr id="11" name="Rectangle 10">
            <a:extLst>
              <a:ext uri="{FF2B5EF4-FFF2-40B4-BE49-F238E27FC236}">
                <a16:creationId xmlns:a16="http://schemas.microsoft.com/office/drawing/2014/main" id="{C15051EC-9027-4BD3-AA86-9531103950F1}"/>
              </a:ext>
            </a:extLst>
          </p:cNvPr>
          <p:cNvSpPr>
            <a:spLocks noGrp="1"/>
          </p:cNvSpPr>
          <p:nvPr/>
        </p:nvSpPr>
        <p:spPr>
          <a:xfrm>
            <a:off x="4457700" y="2590800"/>
            <a:ext cx="2971800" cy="514350"/>
          </a:xfrm>
          <a:prstGeom prst="rect">
            <a:avLst/>
          </a:prstGeom>
        </p:spPr>
        <p:txBody>
          <a:bodyPr lIns="38100" tIns="19050" rIns="38100" bIns="19050" anchor="ctr">
            <a:normAutofit/>
          </a:bodyPr>
          <a:lstStyle/>
          <a:p>
            <a:pPr algn="ctr">
              <a:defRPr sz="1350" b="0">
                <a:solidFill>
                  <a:srgbClr val="4A5568"/>
                </a:solidFill>
                <a:latin typeface="Verdana"/>
                <a:ea typeface="Verdana"/>
                <a:cs typeface="Verdana"/>
              </a:defRPr>
            </a:pPr>
            <a:r>
              <a:rPr sz="1350" b="0">
                <a:solidFill>
                  <a:srgbClr val="4A5568"/>
                </a:solidFill>
                <a:latin typeface="Verdana"/>
                <a:ea typeface="Verdana"/>
                <a:cs typeface="Verdana"/>
              </a:rPr>
              <a:t>cell · row · column · table</a:t>
            </a:r>
          </a:p>
        </p:txBody>
      </p:sp>
      <p:sp>
        <p:nvSpPr>
          <p:cNvPr id="12" name="Rounded Rectangle 11">
            <a:extLst>
              <a:ext uri="{FF2B5EF4-FFF2-40B4-BE49-F238E27FC236}">
                <a16:creationId xmlns:a16="http://schemas.microsoft.com/office/drawing/2014/main" id="{0B9149F7-198D-4CCC-86AC-277927291AEC}"/>
              </a:ext>
            </a:extLst>
          </p:cNvPr>
          <p:cNvSpPr>
            <a:spLocks noGrp="1"/>
          </p:cNvSpPr>
          <p:nvPr/>
        </p:nvSpPr>
        <p:spPr>
          <a:xfrm>
            <a:off x="7962900" y="2000250"/>
            <a:ext cx="3352800" cy="1381125"/>
          </a:xfrm>
          <a:prstGeom prst="roundRect">
            <a:avLst>
              <a:gd name="adj" fmla="val 8276"/>
            </a:avLst>
          </a:prstGeom>
          <a:solidFill>
            <a:srgbClr val="F3F6FB"/>
          </a:solidFill>
          <a:ln w="9525">
            <a:solidFill>
              <a:srgbClr val="C7D3E5"/>
            </a:solidFill>
          </a:ln>
        </p:spPr>
        <p:txBody>
          <a:bodyPr lIns="95250" tIns="76200" rIns="95250" bIns="76200" anchor="ctr">
            <a:normAutofit/>
          </a:bodyPr>
          <a:lstStyle/>
          <a:p>
            <a:endParaRPr/>
          </a:p>
        </p:txBody>
      </p:sp>
      <p:sp>
        <p:nvSpPr>
          <p:cNvPr id="13" name="Rectangle 12">
            <a:extLst>
              <a:ext uri="{FF2B5EF4-FFF2-40B4-BE49-F238E27FC236}">
                <a16:creationId xmlns:a16="http://schemas.microsoft.com/office/drawing/2014/main" id="{5724F412-47F8-4E10-B427-97DD331CE73C}"/>
              </a:ext>
            </a:extLst>
          </p:cNvPr>
          <p:cNvSpPr>
            <a:spLocks noGrp="1"/>
          </p:cNvSpPr>
          <p:nvPr/>
        </p:nvSpPr>
        <p:spPr>
          <a:xfrm>
            <a:off x="8134350" y="2152650"/>
            <a:ext cx="3009900" cy="323850"/>
          </a:xfrm>
          <a:prstGeom prst="rect">
            <a:avLst/>
          </a:prstGeom>
        </p:spPr>
        <p:txBody>
          <a:bodyPr lIns="38100" tIns="19050" rIns="38100" bIns="19050" anchor="ctr">
            <a:normAutofit fontScale="91655"/>
          </a:bodyPr>
          <a:lstStyle/>
          <a:p>
            <a:pPr algn="ctr">
              <a:defRPr sz="1425" b="1">
                <a:solidFill>
                  <a:srgbClr val="002060"/>
                </a:solidFill>
                <a:latin typeface="Verdana"/>
                <a:ea typeface="Verdana"/>
                <a:cs typeface="Verdana"/>
              </a:defRPr>
            </a:pPr>
            <a:r>
              <a:rPr sz="1425" b="1">
                <a:solidFill>
                  <a:srgbClr val="002060"/>
                </a:solidFill>
                <a:latin typeface="Verdana"/>
                <a:ea typeface="Verdana"/>
                <a:cs typeface="Verdana"/>
              </a:rPr>
              <a:t>3 · IMPLEMENTATION VARIANT</a:t>
            </a:r>
          </a:p>
        </p:txBody>
      </p:sp>
      <p:sp>
        <p:nvSpPr>
          <p:cNvPr id="14" name="Rectangle 13">
            <a:extLst>
              <a:ext uri="{FF2B5EF4-FFF2-40B4-BE49-F238E27FC236}">
                <a16:creationId xmlns:a16="http://schemas.microsoft.com/office/drawing/2014/main" id="{5C5A99C0-0A78-4794-AA6F-B81C68B016F7}"/>
              </a:ext>
            </a:extLst>
          </p:cNvPr>
          <p:cNvSpPr>
            <a:spLocks noGrp="1"/>
          </p:cNvSpPr>
          <p:nvPr/>
        </p:nvSpPr>
        <p:spPr>
          <a:xfrm>
            <a:off x="8153400" y="2590800"/>
            <a:ext cx="2971800" cy="514350"/>
          </a:xfrm>
          <a:prstGeom prst="rect">
            <a:avLst/>
          </a:prstGeom>
        </p:spPr>
        <p:txBody>
          <a:bodyPr lIns="38100" tIns="19050" rIns="38100" bIns="19050" anchor="ctr">
            <a:normAutofit/>
          </a:bodyPr>
          <a:lstStyle/>
          <a:p>
            <a:pPr algn="ctr">
              <a:defRPr sz="1350" b="0">
                <a:solidFill>
                  <a:srgbClr val="4A5568"/>
                </a:solidFill>
                <a:latin typeface="Verdana"/>
                <a:ea typeface="Verdana"/>
                <a:cs typeface="Verdana"/>
              </a:defRPr>
            </a:pPr>
            <a:r>
              <a:rPr sz="1350" b="0">
                <a:solidFill>
                  <a:srgbClr val="4A5568"/>
                </a:solidFill>
                <a:latin typeface="Verdana"/>
                <a:ea typeface="Verdana"/>
                <a:cs typeface="Verdana"/>
              </a:rPr>
              <a:t>ALL · ONE · SEMI · PAIR · SORT · SCORE</a:t>
            </a:r>
          </a:p>
        </p:txBody>
      </p:sp>
      <p:sp>
        <p:nvSpPr>
          <p:cNvPr id="15" name="Rectangle 14">
            <a:extLst>
              <a:ext uri="{FF2B5EF4-FFF2-40B4-BE49-F238E27FC236}">
                <a16:creationId xmlns:a16="http://schemas.microsoft.com/office/drawing/2014/main" id="{93D9DD9C-50CE-4F2D-924F-17E2A7B412A2}"/>
              </a:ext>
            </a:extLst>
          </p:cNvPr>
          <p:cNvSpPr>
            <a:spLocks noGrp="1"/>
          </p:cNvSpPr>
          <p:nvPr/>
        </p:nvSpPr>
        <p:spPr>
          <a:xfrm>
            <a:off x="571500" y="3714750"/>
            <a:ext cx="11049000" cy="323850"/>
          </a:xfrm>
          <a:prstGeom prst="rect">
            <a:avLst/>
          </a:prstGeom>
        </p:spPr>
        <p:txBody>
          <a:bodyPr lIns="38100" tIns="19050" rIns="38100" bIns="19050" anchor="ctr">
            <a:normAutofit/>
          </a:bodyPr>
          <a:lstStyle/>
          <a:p>
            <a:pPr algn="ctr">
              <a:defRPr sz="1350" b="1">
                <a:solidFill>
                  <a:srgbClr val="002060"/>
                </a:solidFill>
                <a:latin typeface="Verdana"/>
                <a:ea typeface="Verdana"/>
                <a:cs typeface="Verdana"/>
              </a:defRPr>
            </a:pPr>
            <a:r>
              <a:rPr sz="1350" b="1">
                <a:solidFill>
                  <a:srgbClr val="002060"/>
                </a:solidFill>
                <a:latin typeface="Verdana"/>
                <a:ea typeface="Verdana"/>
                <a:cs typeface="Verdana"/>
              </a:rPr>
              <a:t>FIVE OPERATING INTENTS</a:t>
            </a:r>
          </a:p>
        </p:txBody>
      </p:sp>
      <p:sp>
        <p:nvSpPr>
          <p:cNvPr id="16" name="Rounded Rectangle 15">
            <a:extLst>
              <a:ext uri="{FF2B5EF4-FFF2-40B4-BE49-F238E27FC236}">
                <a16:creationId xmlns:a16="http://schemas.microsoft.com/office/drawing/2014/main" id="{BB7092C1-EB6C-4E66-8CF6-7200B8795333}"/>
              </a:ext>
            </a:extLst>
          </p:cNvPr>
          <p:cNvSpPr>
            <a:spLocks noGrp="1"/>
          </p:cNvSpPr>
          <p:nvPr/>
        </p:nvSpPr>
        <p:spPr>
          <a:xfrm>
            <a:off x="571500" y="4210050"/>
            <a:ext cx="1981200" cy="1123950"/>
          </a:xfrm>
          <a:prstGeom prst="roundRect">
            <a:avLst>
              <a:gd name="adj" fmla="val 10169"/>
            </a:avLst>
          </a:prstGeom>
          <a:solidFill>
            <a:srgbClr val="EAF0FA"/>
          </a:solidFill>
          <a:ln w="9525">
            <a:solidFill>
              <a:srgbClr val="C7D3E5"/>
            </a:solidFill>
          </a:ln>
        </p:spPr>
        <p:txBody>
          <a:bodyPr lIns="95250" tIns="76200" rIns="95250" bIns="76200" anchor="ctr">
            <a:normAutofit/>
          </a:bodyPr>
          <a:lstStyle/>
          <a:p>
            <a:pPr algn="ctr">
              <a:defRPr sz="1350" b="1">
                <a:solidFill>
                  <a:srgbClr val="002060"/>
                </a:solidFill>
                <a:latin typeface="Verdana"/>
                <a:ea typeface="Verdana"/>
                <a:cs typeface="Verdana"/>
              </a:defRPr>
            </a:pPr>
            <a:r>
              <a:rPr sz="1350" b="1">
                <a:solidFill>
                  <a:srgbClr val="002060"/>
                </a:solidFill>
                <a:latin typeface="Verdana"/>
                <a:ea typeface="Verdana"/>
                <a:cs typeface="Verdana"/>
              </a:rPr>
              <a:t>FILTER</a:t>
            </a:r>
          </a:p>
          <a:p>
            <a:pPr algn="ctr">
              <a:defRPr sz="1350" b="1">
                <a:solidFill>
                  <a:srgbClr val="002060"/>
                </a:solidFill>
                <a:latin typeface="Verdana"/>
                <a:ea typeface="Verdana"/>
                <a:cs typeface="Verdana"/>
              </a:defRPr>
            </a:pPr>
            <a:r>
              <a:rPr sz="1350" b="1">
                <a:solidFill>
                  <a:srgbClr val="002060"/>
                </a:solidFill>
                <a:latin typeface="Verdana"/>
                <a:ea typeface="Verdana"/>
                <a:cs typeface="Verdana"/>
              </a:rPr>
              <a:t>select a subset</a:t>
            </a:r>
          </a:p>
        </p:txBody>
      </p:sp>
      <p:sp>
        <p:nvSpPr>
          <p:cNvPr id="17" name="Rounded Rectangle 16">
            <a:extLst>
              <a:ext uri="{FF2B5EF4-FFF2-40B4-BE49-F238E27FC236}">
                <a16:creationId xmlns:a16="http://schemas.microsoft.com/office/drawing/2014/main" id="{83242278-F280-453B-A035-DE141D7B1FEA}"/>
              </a:ext>
            </a:extLst>
          </p:cNvPr>
          <p:cNvSpPr>
            <a:spLocks noGrp="1"/>
          </p:cNvSpPr>
          <p:nvPr/>
        </p:nvSpPr>
        <p:spPr>
          <a:xfrm>
            <a:off x="2800350" y="4210050"/>
            <a:ext cx="1981200" cy="1123950"/>
          </a:xfrm>
          <a:prstGeom prst="roundRect">
            <a:avLst>
              <a:gd name="adj" fmla="val 10169"/>
            </a:avLst>
          </a:prstGeom>
          <a:solidFill>
            <a:schemeClr val="bg1">
              <a:lumMod val="95000"/>
            </a:schemeClr>
          </a:solidFill>
          <a:ln w="9525">
            <a:solidFill>
              <a:schemeClr val="bg1">
                <a:lumMod val="50000"/>
              </a:schemeClr>
            </a:solidFill>
          </a:ln>
        </p:spPr>
        <p:txBody>
          <a:bodyPr lIns="95250" tIns="76200" rIns="95250" bIns="76200" anchor="ctr">
            <a:normAutofit/>
          </a:bodyPr>
          <a:lstStyle/>
          <a:p>
            <a:pPr algn="ctr">
              <a:defRPr sz="1350" b="1">
                <a:solidFill>
                  <a:srgbClr val="002060"/>
                </a:solidFill>
                <a:latin typeface="Verdana"/>
                <a:ea typeface="Verdana"/>
                <a:cs typeface="Verdana"/>
              </a:defRPr>
            </a:pPr>
            <a:r>
              <a:rPr sz="1350" b="1">
                <a:solidFill>
                  <a:srgbClr val="002060"/>
                </a:solidFill>
                <a:latin typeface="Verdana"/>
                <a:ea typeface="Verdana"/>
                <a:cs typeface="Verdana"/>
              </a:rPr>
              <a:t>MATCH</a:t>
            </a:r>
          </a:p>
          <a:p>
            <a:pPr algn="ctr">
              <a:defRPr sz="1350" b="1">
                <a:solidFill>
                  <a:srgbClr val="002060"/>
                </a:solidFill>
                <a:latin typeface="Verdana"/>
                <a:ea typeface="Verdana"/>
                <a:cs typeface="Verdana"/>
              </a:defRPr>
            </a:pPr>
            <a:r>
              <a:rPr sz="1350" b="1">
                <a:solidFill>
                  <a:srgbClr val="002060"/>
                </a:solidFill>
                <a:latin typeface="Verdana"/>
                <a:ea typeface="Verdana"/>
                <a:cs typeface="Verdana"/>
              </a:rPr>
              <a:t>link two sets</a:t>
            </a:r>
          </a:p>
        </p:txBody>
      </p:sp>
      <p:sp>
        <p:nvSpPr>
          <p:cNvPr id="18" name="Rounded Rectangle 17">
            <a:extLst>
              <a:ext uri="{FF2B5EF4-FFF2-40B4-BE49-F238E27FC236}">
                <a16:creationId xmlns:a16="http://schemas.microsoft.com/office/drawing/2014/main" id="{91A0D168-47A8-4418-A88A-1540AE4B385D}"/>
              </a:ext>
            </a:extLst>
          </p:cNvPr>
          <p:cNvSpPr>
            <a:spLocks noGrp="1"/>
          </p:cNvSpPr>
          <p:nvPr/>
        </p:nvSpPr>
        <p:spPr>
          <a:xfrm>
            <a:off x="5029200" y="4210050"/>
            <a:ext cx="1981200" cy="1123950"/>
          </a:xfrm>
          <a:prstGeom prst="roundRect">
            <a:avLst>
              <a:gd name="adj" fmla="val 10169"/>
            </a:avLst>
          </a:prstGeom>
          <a:solidFill>
            <a:srgbClr val="EAF0FA"/>
          </a:solidFill>
          <a:ln w="9525">
            <a:solidFill>
              <a:srgbClr val="C7D3E5"/>
            </a:solidFill>
          </a:ln>
        </p:spPr>
        <p:txBody>
          <a:bodyPr lIns="95250" tIns="76200" rIns="95250" bIns="76200" anchor="ctr">
            <a:normAutofit/>
          </a:bodyPr>
          <a:lstStyle/>
          <a:p>
            <a:pPr algn="ctr">
              <a:defRPr sz="1350" b="1">
                <a:solidFill>
                  <a:srgbClr val="002060"/>
                </a:solidFill>
                <a:latin typeface="Verdana"/>
                <a:ea typeface="Verdana"/>
                <a:cs typeface="Verdana"/>
              </a:defRPr>
            </a:pPr>
            <a:r>
              <a:rPr sz="1350" b="1">
                <a:solidFill>
                  <a:srgbClr val="002060"/>
                </a:solidFill>
                <a:latin typeface="Verdana"/>
                <a:ea typeface="Verdana"/>
                <a:cs typeface="Verdana"/>
              </a:rPr>
              <a:t>IMPUTE</a:t>
            </a:r>
          </a:p>
          <a:p>
            <a:pPr algn="ctr">
              <a:defRPr sz="1350" b="1">
                <a:solidFill>
                  <a:srgbClr val="002060"/>
                </a:solidFill>
                <a:latin typeface="Verdana"/>
                <a:ea typeface="Verdana"/>
                <a:cs typeface="Verdana"/>
              </a:defRPr>
            </a:pPr>
            <a:r>
              <a:rPr sz="1350" b="1">
                <a:solidFill>
                  <a:srgbClr val="002060"/>
                </a:solidFill>
                <a:latin typeface="Verdana"/>
                <a:ea typeface="Verdana"/>
                <a:cs typeface="Verdana"/>
              </a:rPr>
              <a:t>add information</a:t>
            </a:r>
          </a:p>
        </p:txBody>
      </p:sp>
      <p:sp>
        <p:nvSpPr>
          <p:cNvPr id="19" name="Rounded Rectangle 18">
            <a:extLst>
              <a:ext uri="{FF2B5EF4-FFF2-40B4-BE49-F238E27FC236}">
                <a16:creationId xmlns:a16="http://schemas.microsoft.com/office/drawing/2014/main" id="{9E4FE97B-097F-48BE-8EA5-52223D43A3B8}"/>
              </a:ext>
            </a:extLst>
          </p:cNvPr>
          <p:cNvSpPr>
            <a:spLocks noGrp="1"/>
          </p:cNvSpPr>
          <p:nvPr/>
        </p:nvSpPr>
        <p:spPr>
          <a:xfrm>
            <a:off x="7258050" y="4210050"/>
            <a:ext cx="1981200" cy="1123950"/>
          </a:xfrm>
          <a:prstGeom prst="roundRect">
            <a:avLst>
              <a:gd name="adj" fmla="val 10169"/>
            </a:avLst>
          </a:prstGeom>
          <a:solidFill>
            <a:schemeClr val="bg1">
              <a:lumMod val="95000"/>
            </a:schemeClr>
          </a:solidFill>
          <a:ln w="9525">
            <a:solidFill>
              <a:schemeClr val="bg1">
                <a:lumMod val="50000"/>
              </a:schemeClr>
            </a:solidFill>
          </a:ln>
        </p:spPr>
        <p:txBody>
          <a:bodyPr lIns="95250" tIns="76200" rIns="95250" bIns="76200" anchor="ctr">
            <a:normAutofit/>
          </a:bodyPr>
          <a:lstStyle/>
          <a:p>
            <a:pPr algn="ctr">
              <a:defRPr sz="1350" b="1">
                <a:solidFill>
                  <a:srgbClr val="002060"/>
                </a:solidFill>
                <a:latin typeface="Verdana"/>
                <a:ea typeface="Verdana"/>
                <a:cs typeface="Verdana"/>
              </a:defRPr>
            </a:pPr>
            <a:r>
              <a:rPr sz="1350" b="1" dirty="0">
                <a:solidFill>
                  <a:srgbClr val="002060"/>
                </a:solidFill>
                <a:latin typeface="Verdana"/>
                <a:ea typeface="Verdana"/>
                <a:cs typeface="Verdana"/>
              </a:rPr>
              <a:t>CLUSTER</a:t>
            </a:r>
          </a:p>
          <a:p>
            <a:pPr algn="ctr">
              <a:defRPr sz="1350" b="1">
                <a:solidFill>
                  <a:srgbClr val="002060"/>
                </a:solidFill>
                <a:latin typeface="Verdana"/>
                <a:ea typeface="Verdana"/>
                <a:cs typeface="Verdana"/>
              </a:defRPr>
            </a:pPr>
            <a:r>
              <a:rPr sz="1350" b="1" dirty="0">
                <a:solidFill>
                  <a:srgbClr val="002060"/>
                </a:solidFill>
                <a:latin typeface="Verdana"/>
                <a:ea typeface="Verdana"/>
                <a:cs typeface="Verdana"/>
              </a:rPr>
              <a:t>partition a set</a:t>
            </a:r>
          </a:p>
        </p:txBody>
      </p:sp>
      <p:sp>
        <p:nvSpPr>
          <p:cNvPr id="20" name="Rounded Rectangle 19">
            <a:extLst>
              <a:ext uri="{FF2B5EF4-FFF2-40B4-BE49-F238E27FC236}">
                <a16:creationId xmlns:a16="http://schemas.microsoft.com/office/drawing/2014/main" id="{9791357B-1D3A-43AA-8E91-E5B77DDE6CEF}"/>
              </a:ext>
            </a:extLst>
          </p:cNvPr>
          <p:cNvSpPr>
            <a:spLocks noGrp="1"/>
          </p:cNvSpPr>
          <p:nvPr/>
        </p:nvSpPr>
        <p:spPr>
          <a:xfrm>
            <a:off x="9486900" y="4210050"/>
            <a:ext cx="1981200" cy="1123950"/>
          </a:xfrm>
          <a:prstGeom prst="roundRect">
            <a:avLst>
              <a:gd name="adj" fmla="val 10169"/>
            </a:avLst>
          </a:prstGeom>
          <a:solidFill>
            <a:srgbClr val="EAF0FA"/>
          </a:solidFill>
          <a:ln w="9525">
            <a:solidFill>
              <a:srgbClr val="C7D3E5"/>
            </a:solidFill>
          </a:ln>
        </p:spPr>
        <p:txBody>
          <a:bodyPr lIns="95250" tIns="76200" rIns="95250" bIns="76200" anchor="ctr">
            <a:normAutofit/>
          </a:bodyPr>
          <a:lstStyle/>
          <a:p>
            <a:pPr algn="ctr">
              <a:defRPr sz="1350" b="1">
                <a:solidFill>
                  <a:srgbClr val="002060"/>
                </a:solidFill>
                <a:latin typeface="Verdana"/>
                <a:ea typeface="Verdana"/>
                <a:cs typeface="Verdana"/>
              </a:defRPr>
            </a:pPr>
            <a:r>
              <a:rPr sz="1350" b="1">
                <a:solidFill>
                  <a:srgbClr val="002060"/>
                </a:solidFill>
                <a:latin typeface="Verdana"/>
                <a:ea typeface="Verdana"/>
                <a:cs typeface="Verdana"/>
              </a:rPr>
              <a:t>ORDER</a:t>
            </a:r>
          </a:p>
          <a:p>
            <a:pPr algn="ctr">
              <a:defRPr sz="1350" b="1">
                <a:solidFill>
                  <a:srgbClr val="002060"/>
                </a:solidFill>
                <a:latin typeface="Verdana"/>
                <a:ea typeface="Verdana"/>
                <a:cs typeface="Verdana"/>
              </a:defRPr>
            </a:pPr>
            <a:r>
              <a:rPr sz="1350" b="1">
                <a:solidFill>
                  <a:srgbClr val="002060"/>
                </a:solidFill>
                <a:latin typeface="Verdana"/>
                <a:ea typeface="Verdana"/>
                <a:cs typeface="Verdana"/>
              </a:rPr>
              <a:t>rank a set</a:t>
            </a:r>
          </a:p>
        </p:txBody>
      </p:sp>
    </p:spTree>
    <p:extLst>
      <p:ext uri="{BB962C8B-B14F-4D97-AF65-F5344CB8AC3E}">
        <p14:creationId xmlns:p14="http://schemas.microsoft.com/office/powerpoint/2010/main" val="27251602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92E54-0E69-07EE-9FE3-0F73D0D8CC15}"/>
              </a:ext>
            </a:extLst>
          </p:cNvPr>
          <p:cNvSpPr>
            <a:spLocks noGrp="1"/>
          </p:cNvSpPr>
          <p:nvPr>
            <p:ph type="title"/>
          </p:nvPr>
        </p:nvSpPr>
        <p:spPr/>
        <p:txBody>
          <a:bodyPr/>
          <a:lstStyle/>
          <a:p>
            <a:r>
              <a:rPr kumimoji="1" lang="en-US" altLang="zh-CN" dirty="0"/>
              <a:t>Taxonomy Overview</a:t>
            </a:r>
            <a:endParaRPr lang="en-CN" dirty="0"/>
          </a:p>
        </p:txBody>
      </p:sp>
      <p:pic>
        <p:nvPicPr>
          <p:cNvPr id="6" name="Content Placeholder 5">
            <a:extLst>
              <a:ext uri="{FF2B5EF4-FFF2-40B4-BE49-F238E27FC236}">
                <a16:creationId xmlns:a16="http://schemas.microsoft.com/office/drawing/2014/main" id="{C70618BF-6A03-1C66-D604-464DBC6F2F7A}"/>
              </a:ext>
            </a:extLst>
          </p:cNvPr>
          <p:cNvPicPr>
            <a:picLocks noGrp="1" noChangeAspect="1"/>
          </p:cNvPicPr>
          <p:nvPr>
            <p:ph idx="1"/>
          </p:nvPr>
        </p:nvPicPr>
        <p:blipFill>
          <a:blip r:embed="rId3"/>
          <a:srcRect t="-38" b="4"/>
          <a:stretch>
            <a:fillRect/>
          </a:stretch>
        </p:blipFill>
        <p:spPr>
          <a:xfrm>
            <a:off x="1125226" y="1337876"/>
            <a:ext cx="9941547" cy="5520124"/>
          </a:xfrm>
        </p:spPr>
      </p:pic>
      <p:sp>
        <p:nvSpPr>
          <p:cNvPr id="4" name="Slide Number Placeholder 3">
            <a:extLst>
              <a:ext uri="{FF2B5EF4-FFF2-40B4-BE49-F238E27FC236}">
                <a16:creationId xmlns:a16="http://schemas.microsoft.com/office/drawing/2014/main" id="{BCE44F89-69A8-C0D1-DE8E-E8F78396A972}"/>
              </a:ext>
            </a:extLst>
          </p:cNvPr>
          <p:cNvSpPr>
            <a:spLocks noGrp="1"/>
          </p:cNvSpPr>
          <p:nvPr>
            <p:ph type="sldNum" sz="quarter" idx="12"/>
          </p:nvPr>
        </p:nvSpPr>
        <p:spPr/>
        <p:txBody>
          <a:bodyPr/>
          <a:lstStyle/>
          <a:p>
            <a:fld id="{BCFAA6ED-95C3-9546-BFD5-25AB245E25B8}" type="slidenum">
              <a:rPr lang="en-CN" smtClean="0"/>
              <a:t>38</a:t>
            </a:fld>
            <a:endParaRPr lang="en-CN"/>
          </a:p>
        </p:txBody>
      </p:sp>
    </p:spTree>
    <p:extLst>
      <p:ext uri="{BB962C8B-B14F-4D97-AF65-F5344CB8AC3E}">
        <p14:creationId xmlns:p14="http://schemas.microsoft.com/office/powerpoint/2010/main" val="16472848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58B4B-BB90-2F83-AECF-57E77BE04C1D}"/>
              </a:ext>
            </a:extLst>
          </p:cNvPr>
          <p:cNvSpPr>
            <a:spLocks noGrp="1"/>
          </p:cNvSpPr>
          <p:nvPr>
            <p:ph type="title"/>
          </p:nvPr>
        </p:nvSpPr>
        <p:spPr>
          <a:xfrm>
            <a:off x="455962" y="360045"/>
            <a:ext cx="11279981" cy="1080040"/>
          </a:xfrm>
        </p:spPr>
        <p:txBody>
          <a:bodyPr/>
          <a:lstStyle/>
          <a:p>
            <a:r>
              <a:t>LRO #1: Filter</a:t>
            </a:r>
          </a:p>
        </p:txBody>
      </p:sp>
      <p:sp>
        <p:nvSpPr>
          <p:cNvPr id="3" name="Content Placeholder 2">
            <a:extLst>
              <a:ext uri="{FF2B5EF4-FFF2-40B4-BE49-F238E27FC236}">
                <a16:creationId xmlns:a16="http://schemas.microsoft.com/office/drawing/2014/main" id="{86BAF558-EAA0-E021-E1A6-92D0A03FCDA9}"/>
              </a:ext>
            </a:extLst>
          </p:cNvPr>
          <p:cNvSpPr>
            <a:spLocks noGrp="1"/>
          </p:cNvSpPr>
          <p:nvPr>
            <p:ph idx="1"/>
          </p:nvPr>
        </p:nvSpPr>
        <p:spPr>
          <a:xfrm>
            <a:off x="523875" y="1666875"/>
            <a:ext cx="11144250" cy="1952625"/>
          </a:xfrm>
        </p:spPr>
        <p:txBody>
          <a:bodyPr/>
          <a:lstStyle/>
          <a:p>
            <a:r>
              <a:rPr b="1"/>
              <a:t>Filter</a:t>
            </a:r>
            <a:r>
              <a:t>: To semantically filter a subset of rows/columns/tables</a:t>
            </a:r>
          </a:p>
          <a:p>
            <a:r>
              <a:rPr b="1"/>
              <a:t>Common Operands:</a:t>
            </a:r>
          </a:p>
          <a:p>
            <a:pPr lvl="1">
              <a:buNone/>
            </a:pPr>
            <a:r>
              <a:t>Row-level: Filter “technical companies” in Table (b)</a:t>
            </a:r>
          </a:p>
          <a:p>
            <a:pPr lvl="1">
              <a:buNone/>
            </a:pPr>
            <a:r>
              <a:t>Column/table-level: Identify tables and columns related to “company boss”</a:t>
            </a:r>
          </a:p>
          <a:p>
            <a:endParaRPr/>
          </a:p>
        </p:txBody>
      </p:sp>
      <p:sp>
        <p:nvSpPr>
          <p:cNvPr id="4" name="Slide Number Placeholder 3">
            <a:extLst>
              <a:ext uri="{FF2B5EF4-FFF2-40B4-BE49-F238E27FC236}">
                <a16:creationId xmlns:a16="http://schemas.microsoft.com/office/drawing/2014/main" id="{63D265B8-E325-E125-5851-20080147F370}"/>
              </a:ext>
            </a:extLst>
          </p:cNvPr>
          <p:cNvSpPr>
            <a:spLocks noGrp="1"/>
          </p:cNvSpPr>
          <p:nvPr>
            <p:ph type="sldNum" idx="12"/>
          </p:nvPr>
        </p:nvSpPr>
        <p:spPr>
          <a:xfrm>
            <a:off x="8643938" y="6356318"/>
            <a:ext cx="3092101" cy="365093"/>
          </a:xfrm>
        </p:spPr>
        <p:txBody>
          <a:bodyPr/>
          <a:lstStyle/>
          <a:p>
            <a:fld id="{BCFAA6ED-95C3-9546-BFD5-25AB245E25B8}" type="slidenum">
              <a:rPr/>
              <a:t>39</a:t>
            </a:fld>
            <a:endParaRPr/>
          </a:p>
        </p:txBody>
      </p:sp>
      <p:pic>
        <p:nvPicPr>
          <p:cNvPr id="12" name="Content Placeholder 5"/>
          <p:cNvPicPr>
            <a:picLocks noChangeAspect="1"/>
          </p:cNvPicPr>
          <p:nvPr/>
        </p:nvPicPr>
        <p:blipFill>
          <a:blip r:embed="rId3"/>
          <a:srcRect b="94472"/>
          <a:stretch>
            <a:fillRect/>
          </a:stretch>
        </p:blipFill>
        <p:spPr>
          <a:xfrm>
            <a:off x="714375" y="4171950"/>
            <a:ext cx="10763250" cy="323850"/>
          </a:xfrm>
          <a:prstGeom prst="rect">
            <a:avLst/>
          </a:prstGeom>
        </p:spPr>
      </p:pic>
      <p:pic>
        <p:nvPicPr>
          <p:cNvPr id="13" name="Content Placeholder 5"/>
          <p:cNvPicPr>
            <a:picLocks noChangeAspect="1"/>
          </p:cNvPicPr>
          <p:nvPr/>
        </p:nvPicPr>
        <p:blipFill>
          <a:blip r:embed="rId3"/>
          <a:srcRect t="5582" b="75482"/>
          <a:stretch>
            <a:fillRect/>
          </a:stretch>
        </p:blipFill>
        <p:spPr>
          <a:xfrm>
            <a:off x="714375" y="4514850"/>
            <a:ext cx="10763250" cy="1143000"/>
          </a:xfrm>
          <a:prstGeom prst="rect">
            <a:avLst/>
          </a:prstGeom>
        </p:spPr>
      </p:pic>
      <p:sp>
        <p:nvSpPr>
          <p:cNvPr id="8" name="Rounded Rectangle 7">
            <a:extLst>
              <a:ext uri="{FF2B5EF4-FFF2-40B4-BE49-F238E27FC236}">
                <a16:creationId xmlns:a16="http://schemas.microsoft.com/office/drawing/2014/main" id="{A22F134F-E5CC-4954-9047-1C69DEEB7650}"/>
              </a:ext>
            </a:extLst>
          </p:cNvPr>
          <p:cNvSpPr>
            <a:spLocks noGrp="1"/>
          </p:cNvSpPr>
          <p:nvPr/>
        </p:nvSpPr>
        <p:spPr>
          <a:xfrm>
            <a:off x="523875" y="1381125"/>
            <a:ext cx="819150" cy="266700"/>
          </a:xfrm>
          <a:prstGeom prst="roundRect">
            <a:avLst>
              <a:gd name="adj" fmla="val 28571"/>
            </a:avLst>
          </a:prstGeom>
          <a:solidFill>
            <a:srgbClr val="EAF0FA"/>
          </a:solidFill>
          <a:ln w="9525">
            <a:solidFill>
              <a:srgbClr val="AFC2DF"/>
            </a:solidFill>
          </a:ln>
        </p:spPr>
        <p:txBody>
          <a:bodyPr lIns="38100" tIns="19050" rIns="38100" bIns="19050" anchor="ctr">
            <a:normAutofit/>
          </a:bodyPr>
          <a:lstStyle/>
          <a:p>
            <a:pPr algn="ctr">
              <a:defRPr sz="1050" b="1">
                <a:solidFill>
                  <a:srgbClr val="002060"/>
                </a:solidFill>
                <a:latin typeface="Verdana"/>
                <a:ea typeface="Verdana"/>
                <a:cs typeface="Verdana"/>
              </a:defRPr>
            </a:pPr>
            <a:r>
              <a:rPr sz="1050" b="1">
                <a:solidFill>
                  <a:srgbClr val="002060"/>
                </a:solidFill>
                <a:latin typeface="Verdana"/>
                <a:ea typeface="Verdana"/>
                <a:cs typeface="Verdana"/>
              </a:rPr>
              <a:t>WHAT</a:t>
            </a:r>
          </a:p>
        </p:txBody>
      </p:sp>
    </p:spTree>
    <p:extLst>
      <p:ext uri="{BB962C8B-B14F-4D97-AF65-F5344CB8AC3E}">
        <p14:creationId xmlns:p14="http://schemas.microsoft.com/office/powerpoint/2010/main" val="3393810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B8023-1A53-2946-558F-7D8020D5BAA4}"/>
              </a:ext>
            </a:extLst>
          </p:cNvPr>
          <p:cNvSpPr>
            <a:spLocks noGrp="1"/>
          </p:cNvSpPr>
          <p:nvPr>
            <p:ph type="title"/>
          </p:nvPr>
        </p:nvSpPr>
        <p:spPr>
          <a:xfrm>
            <a:off x="455962" y="360045"/>
            <a:ext cx="11279981" cy="1080040"/>
          </a:xfrm>
        </p:spPr>
        <p:txBody>
          <a:bodyPr/>
          <a:lstStyle/>
          <a:p>
            <a:r>
              <a:t>LRO #1: Filter</a:t>
            </a:r>
          </a:p>
        </p:txBody>
      </p:sp>
      <p:sp>
        <p:nvSpPr>
          <p:cNvPr id="3" name="Content Placeholder 2">
            <a:extLst>
              <a:ext uri="{FF2B5EF4-FFF2-40B4-BE49-F238E27FC236}">
                <a16:creationId xmlns:a16="http://schemas.microsoft.com/office/drawing/2014/main" id="{3BA3835C-B7A1-E54E-7520-FFFB8654C2A3}"/>
              </a:ext>
            </a:extLst>
          </p:cNvPr>
          <p:cNvSpPr>
            <a:spLocks noGrp="1"/>
          </p:cNvSpPr>
          <p:nvPr>
            <p:ph idx="1"/>
          </p:nvPr>
        </p:nvSpPr>
        <p:spPr>
          <a:xfrm>
            <a:off x="523875" y="1666875"/>
            <a:ext cx="11144250" cy="1809750"/>
          </a:xfrm>
        </p:spPr>
        <p:txBody>
          <a:bodyPr/>
          <a:lstStyle/>
          <a:p>
            <a:r>
              <a:rPr b="1"/>
              <a:t>Implementation Variants:</a:t>
            </a:r>
          </a:p>
          <a:p>
            <a:pPr lvl="1">
              <a:buNone/>
            </a:pPr>
            <a:r>
              <a:t>LLM-ALL: To leverage batching, multiple candidates are provided to LLMs at once, and LLMs return the filtered ones</a:t>
            </a:r>
          </a:p>
          <a:p>
            <a:pPr lvl="1">
              <a:buNone/>
            </a:pPr>
            <a:r>
              <a:t>LLM-ONE: LLMs judge one candidate at one time, and return yes or no</a:t>
            </a:r>
          </a:p>
        </p:txBody>
      </p:sp>
      <p:sp>
        <p:nvSpPr>
          <p:cNvPr id="4" name="Slide Number Placeholder 3">
            <a:extLst>
              <a:ext uri="{FF2B5EF4-FFF2-40B4-BE49-F238E27FC236}">
                <a16:creationId xmlns:a16="http://schemas.microsoft.com/office/drawing/2014/main" id="{1EBA7CD7-5BC4-2542-58A4-331391888392}"/>
              </a:ext>
            </a:extLst>
          </p:cNvPr>
          <p:cNvSpPr>
            <a:spLocks noGrp="1"/>
          </p:cNvSpPr>
          <p:nvPr>
            <p:ph type="sldNum" idx="12"/>
          </p:nvPr>
        </p:nvSpPr>
        <p:spPr>
          <a:xfrm>
            <a:off x="8643938" y="6356318"/>
            <a:ext cx="3092101" cy="365093"/>
          </a:xfrm>
        </p:spPr>
        <p:txBody>
          <a:bodyPr/>
          <a:lstStyle/>
          <a:p>
            <a:fld id="{BCFAA6ED-95C3-9546-BFD5-25AB245E25B8}" type="slidenum">
              <a:rPr/>
              <a:t>40</a:t>
            </a:fld>
            <a:endParaRPr/>
          </a:p>
        </p:txBody>
      </p:sp>
      <p:pic>
        <p:nvPicPr>
          <p:cNvPr id="11" name="Content Placeholder 5"/>
          <p:cNvPicPr>
            <a:picLocks noChangeAspect="1"/>
          </p:cNvPicPr>
          <p:nvPr/>
        </p:nvPicPr>
        <p:blipFill>
          <a:blip r:embed="rId3"/>
          <a:srcRect b="94472"/>
          <a:stretch>
            <a:fillRect/>
          </a:stretch>
        </p:blipFill>
        <p:spPr>
          <a:xfrm>
            <a:off x="714375" y="4229100"/>
            <a:ext cx="10763250" cy="323850"/>
          </a:xfrm>
          <a:prstGeom prst="rect">
            <a:avLst/>
          </a:prstGeom>
        </p:spPr>
      </p:pic>
      <p:pic>
        <p:nvPicPr>
          <p:cNvPr id="12" name="Content Placeholder 5"/>
          <p:cNvPicPr>
            <a:picLocks noChangeAspect="1"/>
          </p:cNvPicPr>
          <p:nvPr/>
        </p:nvPicPr>
        <p:blipFill>
          <a:blip r:embed="rId3"/>
          <a:srcRect t="5582" b="75482"/>
          <a:stretch>
            <a:fillRect/>
          </a:stretch>
        </p:blipFill>
        <p:spPr>
          <a:xfrm>
            <a:off x="714375" y="4572000"/>
            <a:ext cx="10763250" cy="1143000"/>
          </a:xfrm>
          <a:prstGeom prst="rect">
            <a:avLst/>
          </a:prstGeom>
        </p:spPr>
      </p:pic>
      <p:sp>
        <p:nvSpPr>
          <p:cNvPr id="7" name="Rounded Rectangle 6">
            <a:extLst>
              <a:ext uri="{FF2B5EF4-FFF2-40B4-BE49-F238E27FC236}">
                <a16:creationId xmlns:a16="http://schemas.microsoft.com/office/drawing/2014/main" id="{65BF6FE3-4173-4073-8E0F-C3A2B2AFAF46}"/>
              </a:ext>
            </a:extLst>
          </p:cNvPr>
          <p:cNvSpPr>
            <a:spLocks noGrp="1"/>
          </p:cNvSpPr>
          <p:nvPr/>
        </p:nvSpPr>
        <p:spPr>
          <a:xfrm>
            <a:off x="523875" y="1381125"/>
            <a:ext cx="819150" cy="266700"/>
          </a:xfrm>
          <a:prstGeom prst="roundRect">
            <a:avLst>
              <a:gd name="adj" fmla="val 28571"/>
            </a:avLst>
          </a:prstGeom>
          <a:solidFill>
            <a:srgbClr val="EAF0FA"/>
          </a:solidFill>
          <a:ln w="9525">
            <a:solidFill>
              <a:srgbClr val="AFC2DF"/>
            </a:solidFill>
          </a:ln>
        </p:spPr>
        <p:txBody>
          <a:bodyPr lIns="38100" tIns="19050" rIns="38100" bIns="19050" anchor="ctr">
            <a:normAutofit/>
          </a:bodyPr>
          <a:lstStyle/>
          <a:p>
            <a:pPr algn="ctr">
              <a:defRPr sz="1050" b="1">
                <a:solidFill>
                  <a:srgbClr val="002060"/>
                </a:solidFill>
                <a:latin typeface="Verdana"/>
                <a:ea typeface="Verdana"/>
                <a:cs typeface="Verdana"/>
              </a:defRPr>
            </a:pPr>
            <a:r>
              <a:rPr sz="1050" b="1">
                <a:solidFill>
                  <a:srgbClr val="002060"/>
                </a:solidFill>
                <a:latin typeface="Verdana"/>
                <a:ea typeface="Verdana"/>
                <a:cs typeface="Verdana"/>
              </a:rPr>
              <a:t>HOW</a:t>
            </a:r>
          </a:p>
        </p:txBody>
      </p:sp>
    </p:spTree>
    <p:extLst>
      <p:ext uri="{BB962C8B-B14F-4D97-AF65-F5344CB8AC3E}">
        <p14:creationId xmlns:p14="http://schemas.microsoft.com/office/powerpoint/2010/main" val="1140125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3733F-A495-D197-9E08-043BF6916DD5}"/>
              </a:ext>
            </a:extLst>
          </p:cNvPr>
          <p:cNvSpPr>
            <a:spLocks noGrp="1"/>
          </p:cNvSpPr>
          <p:nvPr>
            <p:ph type="title"/>
          </p:nvPr>
        </p:nvSpPr>
        <p:spPr>
          <a:xfrm>
            <a:off x="455962" y="360045"/>
            <a:ext cx="11279981" cy="1080040"/>
          </a:xfrm>
        </p:spPr>
        <p:txBody>
          <a:bodyPr/>
          <a:lstStyle/>
          <a:p>
            <a:r>
              <a:t>LRO #2: Match</a:t>
            </a:r>
          </a:p>
        </p:txBody>
      </p:sp>
      <p:sp>
        <p:nvSpPr>
          <p:cNvPr id="3" name="Content Placeholder 2">
            <a:extLst>
              <a:ext uri="{FF2B5EF4-FFF2-40B4-BE49-F238E27FC236}">
                <a16:creationId xmlns:a16="http://schemas.microsoft.com/office/drawing/2014/main" id="{D04C6108-24AD-D53E-4FC4-A4C8508CD02F}"/>
              </a:ext>
            </a:extLst>
          </p:cNvPr>
          <p:cNvSpPr>
            <a:spLocks noGrp="1"/>
          </p:cNvSpPr>
          <p:nvPr>
            <p:ph idx="1"/>
          </p:nvPr>
        </p:nvSpPr>
        <p:spPr>
          <a:xfrm>
            <a:off x="523875" y="1666875"/>
            <a:ext cx="11144250" cy="1952625"/>
          </a:xfrm>
        </p:spPr>
        <p:txBody>
          <a:bodyPr>
            <a:normAutofit fontScale="92500" lnSpcReduction="20000"/>
          </a:bodyPr>
          <a:lstStyle/>
          <a:p>
            <a:r>
              <a:rPr b="1"/>
              <a:t>Match</a:t>
            </a:r>
            <a:r>
              <a:t>: To establish a matching relationship between two sets, similar to JOIN</a:t>
            </a:r>
          </a:p>
          <a:p>
            <a:r>
              <a:rPr b="1"/>
              <a:t>Common Operands:</a:t>
            </a:r>
          </a:p>
          <a:p>
            <a:pPr lvl="1">
              <a:buNone/>
            </a:pPr>
            <a:r>
              <a:rPr sz="1800"/>
              <a:t>Cell-level: Join Table (a) and Table (b) on “Company Name” and “Enterprise”</a:t>
            </a:r>
          </a:p>
          <a:p>
            <a:pPr lvl="1">
              <a:buNone/>
            </a:pPr>
            <a:r>
              <a:rPr sz="1800"/>
              <a:t>Row-level: Match identical companies</a:t>
            </a:r>
          </a:p>
          <a:p>
            <a:pPr lvl="1">
              <a:buNone/>
            </a:pPr>
            <a:r>
              <a:rPr sz="1800"/>
              <a:t>Column-level: Link semantically identical columns between two tables</a:t>
            </a:r>
            <a:endParaRPr sz="1800">
              <a:latin typeface="Helvetica"/>
              <a:ea typeface="Helvetica"/>
              <a:cs typeface="Helvetica"/>
            </a:endParaRPr>
          </a:p>
          <a:p>
            <a:pPr lvl="1">
              <a:buNone/>
            </a:pPr>
            <a:endParaRPr/>
          </a:p>
          <a:p>
            <a:endParaRPr/>
          </a:p>
        </p:txBody>
      </p:sp>
      <p:sp>
        <p:nvSpPr>
          <p:cNvPr id="4" name="Slide Number Placeholder 3">
            <a:extLst>
              <a:ext uri="{FF2B5EF4-FFF2-40B4-BE49-F238E27FC236}">
                <a16:creationId xmlns:a16="http://schemas.microsoft.com/office/drawing/2014/main" id="{413DE99B-5D6A-7611-81B7-94D41CFEEB9F}"/>
              </a:ext>
            </a:extLst>
          </p:cNvPr>
          <p:cNvSpPr>
            <a:spLocks noGrp="1"/>
          </p:cNvSpPr>
          <p:nvPr>
            <p:ph type="sldNum" idx="12"/>
          </p:nvPr>
        </p:nvSpPr>
        <p:spPr>
          <a:xfrm>
            <a:off x="8643938" y="6356318"/>
            <a:ext cx="3092101" cy="365093"/>
          </a:xfrm>
        </p:spPr>
        <p:txBody>
          <a:bodyPr/>
          <a:lstStyle/>
          <a:p>
            <a:fld id="{BCFAA6ED-95C3-9546-BFD5-25AB245E25B8}" type="slidenum">
              <a:rPr/>
              <a:t>41</a:t>
            </a:fld>
            <a:endParaRPr/>
          </a:p>
        </p:txBody>
      </p:sp>
      <p:pic>
        <p:nvPicPr>
          <p:cNvPr id="12" name="Content Placeholder 5"/>
          <p:cNvPicPr>
            <a:picLocks noChangeAspect="1"/>
          </p:cNvPicPr>
          <p:nvPr/>
        </p:nvPicPr>
        <p:blipFill>
          <a:blip r:embed="rId3"/>
          <a:srcRect b="94472"/>
          <a:stretch>
            <a:fillRect/>
          </a:stretch>
        </p:blipFill>
        <p:spPr>
          <a:xfrm>
            <a:off x="714375" y="4048125"/>
            <a:ext cx="10763250" cy="323850"/>
          </a:xfrm>
          <a:prstGeom prst="rect">
            <a:avLst/>
          </a:prstGeom>
        </p:spPr>
      </p:pic>
      <p:pic>
        <p:nvPicPr>
          <p:cNvPr id="13" name="Content Placeholder 5"/>
          <p:cNvPicPr>
            <a:picLocks noChangeAspect="1"/>
          </p:cNvPicPr>
          <p:nvPr/>
        </p:nvPicPr>
        <p:blipFill>
          <a:blip r:embed="rId3"/>
          <a:srcRect l="101" t="24293" r="-101" b="49250"/>
          <a:stretch>
            <a:fillRect/>
          </a:stretch>
        </p:blipFill>
        <p:spPr>
          <a:xfrm>
            <a:off x="714375" y="4391025"/>
            <a:ext cx="10763250" cy="1143000"/>
          </a:xfrm>
          <a:prstGeom prst="rect">
            <a:avLst/>
          </a:prstGeom>
        </p:spPr>
      </p:pic>
      <p:sp>
        <p:nvSpPr>
          <p:cNvPr id="8" name="Rounded Rectangle 7">
            <a:extLst>
              <a:ext uri="{FF2B5EF4-FFF2-40B4-BE49-F238E27FC236}">
                <a16:creationId xmlns:a16="http://schemas.microsoft.com/office/drawing/2014/main" id="{766CBCD9-7C2E-411F-903B-36CC4B81F9F5}"/>
              </a:ext>
            </a:extLst>
          </p:cNvPr>
          <p:cNvSpPr>
            <a:spLocks noGrp="1"/>
          </p:cNvSpPr>
          <p:nvPr/>
        </p:nvSpPr>
        <p:spPr>
          <a:xfrm>
            <a:off x="523875" y="1381125"/>
            <a:ext cx="819150" cy="266700"/>
          </a:xfrm>
          <a:prstGeom prst="roundRect">
            <a:avLst>
              <a:gd name="adj" fmla="val 28571"/>
            </a:avLst>
          </a:prstGeom>
          <a:solidFill>
            <a:srgbClr val="EAF0FA"/>
          </a:solidFill>
          <a:ln w="9525">
            <a:solidFill>
              <a:srgbClr val="AFC2DF"/>
            </a:solidFill>
          </a:ln>
        </p:spPr>
        <p:txBody>
          <a:bodyPr lIns="38100" tIns="19050" rIns="38100" bIns="19050" anchor="ctr">
            <a:normAutofit/>
          </a:bodyPr>
          <a:lstStyle/>
          <a:p>
            <a:pPr algn="ctr">
              <a:defRPr sz="1050" b="1">
                <a:solidFill>
                  <a:srgbClr val="002060"/>
                </a:solidFill>
                <a:latin typeface="Verdana"/>
                <a:ea typeface="Verdana"/>
                <a:cs typeface="Verdana"/>
              </a:defRPr>
            </a:pPr>
            <a:r>
              <a:rPr sz="1050" b="1">
                <a:solidFill>
                  <a:srgbClr val="002060"/>
                </a:solidFill>
                <a:latin typeface="Verdana"/>
                <a:ea typeface="Verdana"/>
                <a:cs typeface="Verdana"/>
              </a:rPr>
              <a:t>WHAT</a:t>
            </a:r>
          </a:p>
        </p:txBody>
      </p:sp>
    </p:spTree>
    <p:extLst>
      <p:ext uri="{BB962C8B-B14F-4D97-AF65-F5344CB8AC3E}">
        <p14:creationId xmlns:p14="http://schemas.microsoft.com/office/powerpoint/2010/main" val="18536382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AB123-3326-A1DF-F073-648D19F9A343}"/>
              </a:ext>
            </a:extLst>
          </p:cNvPr>
          <p:cNvSpPr>
            <a:spLocks noGrp="1"/>
          </p:cNvSpPr>
          <p:nvPr>
            <p:ph type="title"/>
          </p:nvPr>
        </p:nvSpPr>
        <p:spPr>
          <a:xfrm>
            <a:off x="455962" y="360045"/>
            <a:ext cx="11279981" cy="1080040"/>
          </a:xfrm>
        </p:spPr>
        <p:txBody>
          <a:bodyPr/>
          <a:lstStyle/>
          <a:p>
            <a:r>
              <a:t>LRO #2: Match</a:t>
            </a:r>
          </a:p>
        </p:txBody>
      </p:sp>
      <p:sp>
        <p:nvSpPr>
          <p:cNvPr id="3" name="Content Placeholder 2">
            <a:extLst>
              <a:ext uri="{FF2B5EF4-FFF2-40B4-BE49-F238E27FC236}">
                <a16:creationId xmlns:a16="http://schemas.microsoft.com/office/drawing/2014/main" id="{4EA24FE6-4B7B-D8C5-A6DC-A74660B5930E}"/>
              </a:ext>
            </a:extLst>
          </p:cNvPr>
          <p:cNvSpPr>
            <a:spLocks noGrp="1"/>
          </p:cNvSpPr>
          <p:nvPr>
            <p:ph idx="1"/>
          </p:nvPr>
        </p:nvSpPr>
        <p:spPr>
          <a:xfrm>
            <a:off x="523875" y="1666875"/>
            <a:ext cx="11144250" cy="1809750"/>
          </a:xfrm>
        </p:spPr>
        <p:txBody>
          <a:bodyPr>
            <a:normAutofit fontScale="92500" lnSpcReduction="20000"/>
          </a:bodyPr>
          <a:lstStyle/>
          <a:p>
            <a:r>
              <a:rPr b="1"/>
              <a:t>Implementation Variants:</a:t>
            </a:r>
          </a:p>
          <a:p>
            <a:pPr lvl="1">
              <a:buNone/>
            </a:pPr>
            <a:r>
              <a:t>LLM-ALL: many-to-many matching by submitting all candidates from two sets to LLMs</a:t>
            </a:r>
          </a:p>
          <a:p>
            <a:pPr lvl="1">
              <a:buNone/>
            </a:pPr>
            <a:r>
              <a:t>LLM-ONE: iterative one-to-one matching by enumerating candidate pairs</a:t>
            </a:r>
          </a:p>
          <a:p>
            <a:pPr lvl="1">
              <a:buNone/>
            </a:pPr>
            <a:r>
              <a:t>LLM-SEMI: one-to-many matching, for each item in the left set, prompt with the whole right set</a:t>
            </a:r>
          </a:p>
          <a:p>
            <a:endParaRPr/>
          </a:p>
        </p:txBody>
      </p:sp>
      <p:sp>
        <p:nvSpPr>
          <p:cNvPr id="4" name="Slide Number Placeholder 3">
            <a:extLst>
              <a:ext uri="{FF2B5EF4-FFF2-40B4-BE49-F238E27FC236}">
                <a16:creationId xmlns:a16="http://schemas.microsoft.com/office/drawing/2014/main" id="{EDFF5277-AC90-B524-2367-080D609795D1}"/>
              </a:ext>
            </a:extLst>
          </p:cNvPr>
          <p:cNvSpPr>
            <a:spLocks noGrp="1"/>
          </p:cNvSpPr>
          <p:nvPr>
            <p:ph type="sldNum" idx="12"/>
          </p:nvPr>
        </p:nvSpPr>
        <p:spPr>
          <a:xfrm>
            <a:off x="8643938" y="6356318"/>
            <a:ext cx="3092101" cy="365093"/>
          </a:xfrm>
        </p:spPr>
        <p:txBody>
          <a:bodyPr/>
          <a:lstStyle/>
          <a:p>
            <a:fld id="{BCFAA6ED-95C3-9546-BFD5-25AB245E25B8}" type="slidenum">
              <a:rPr/>
              <a:t>42</a:t>
            </a:fld>
            <a:endParaRPr/>
          </a:p>
        </p:txBody>
      </p:sp>
      <p:pic>
        <p:nvPicPr>
          <p:cNvPr id="11" name="Content Placeholder 5"/>
          <p:cNvPicPr>
            <a:picLocks noChangeAspect="1"/>
          </p:cNvPicPr>
          <p:nvPr/>
        </p:nvPicPr>
        <p:blipFill>
          <a:blip r:embed="rId3"/>
          <a:srcRect b="94472"/>
          <a:stretch>
            <a:fillRect/>
          </a:stretch>
        </p:blipFill>
        <p:spPr>
          <a:xfrm>
            <a:off x="714375" y="4210050"/>
            <a:ext cx="10763250" cy="323850"/>
          </a:xfrm>
          <a:prstGeom prst="rect">
            <a:avLst/>
          </a:prstGeom>
        </p:spPr>
      </p:pic>
      <p:pic>
        <p:nvPicPr>
          <p:cNvPr id="12" name="Content Placeholder 5"/>
          <p:cNvPicPr>
            <a:picLocks noChangeAspect="1"/>
          </p:cNvPicPr>
          <p:nvPr/>
        </p:nvPicPr>
        <p:blipFill>
          <a:blip r:embed="rId3"/>
          <a:srcRect l="101" t="24293" r="-101" b="49250"/>
          <a:stretch>
            <a:fillRect/>
          </a:stretch>
        </p:blipFill>
        <p:spPr>
          <a:xfrm>
            <a:off x="714375" y="4552950"/>
            <a:ext cx="10763250" cy="1143000"/>
          </a:xfrm>
          <a:prstGeom prst="rect">
            <a:avLst/>
          </a:prstGeom>
        </p:spPr>
      </p:pic>
      <p:sp>
        <p:nvSpPr>
          <p:cNvPr id="7" name="Rounded Rectangle 6">
            <a:extLst>
              <a:ext uri="{FF2B5EF4-FFF2-40B4-BE49-F238E27FC236}">
                <a16:creationId xmlns:a16="http://schemas.microsoft.com/office/drawing/2014/main" id="{9D4B5E99-D4EA-4750-AFD4-349D5AB1F137}"/>
              </a:ext>
            </a:extLst>
          </p:cNvPr>
          <p:cNvSpPr>
            <a:spLocks noGrp="1"/>
          </p:cNvSpPr>
          <p:nvPr/>
        </p:nvSpPr>
        <p:spPr>
          <a:xfrm>
            <a:off x="523875" y="1381125"/>
            <a:ext cx="819150" cy="266700"/>
          </a:xfrm>
          <a:prstGeom prst="roundRect">
            <a:avLst>
              <a:gd name="adj" fmla="val 28571"/>
            </a:avLst>
          </a:prstGeom>
          <a:solidFill>
            <a:srgbClr val="EAF0FA"/>
          </a:solidFill>
          <a:ln w="9525">
            <a:solidFill>
              <a:srgbClr val="AFC2DF"/>
            </a:solidFill>
          </a:ln>
        </p:spPr>
        <p:txBody>
          <a:bodyPr lIns="38100" tIns="19050" rIns="38100" bIns="19050" anchor="ctr">
            <a:normAutofit/>
          </a:bodyPr>
          <a:lstStyle/>
          <a:p>
            <a:pPr algn="ctr">
              <a:defRPr sz="1050" b="1">
                <a:solidFill>
                  <a:srgbClr val="002060"/>
                </a:solidFill>
                <a:latin typeface="Verdana"/>
                <a:ea typeface="Verdana"/>
                <a:cs typeface="Verdana"/>
              </a:defRPr>
            </a:pPr>
            <a:r>
              <a:rPr sz="1050" b="1">
                <a:solidFill>
                  <a:srgbClr val="002060"/>
                </a:solidFill>
                <a:latin typeface="Verdana"/>
                <a:ea typeface="Verdana"/>
                <a:cs typeface="Verdana"/>
              </a:rPr>
              <a:t>HOW</a:t>
            </a:r>
          </a:p>
        </p:txBody>
      </p:sp>
    </p:spTree>
    <p:extLst>
      <p:ext uri="{BB962C8B-B14F-4D97-AF65-F5344CB8AC3E}">
        <p14:creationId xmlns:p14="http://schemas.microsoft.com/office/powerpoint/2010/main" val="9308186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8D5E1-6CE3-199F-0B40-186CDDBA874F}"/>
              </a:ext>
            </a:extLst>
          </p:cNvPr>
          <p:cNvSpPr>
            <a:spLocks noGrp="1"/>
          </p:cNvSpPr>
          <p:nvPr>
            <p:ph type="title"/>
          </p:nvPr>
        </p:nvSpPr>
        <p:spPr>
          <a:xfrm>
            <a:off x="455962" y="360045"/>
            <a:ext cx="11279981" cy="1080040"/>
          </a:xfrm>
        </p:spPr>
        <p:txBody>
          <a:bodyPr/>
          <a:lstStyle/>
          <a:p>
            <a:r>
              <a:t>LRO #3: Impute</a:t>
            </a:r>
          </a:p>
        </p:txBody>
      </p:sp>
      <p:sp>
        <p:nvSpPr>
          <p:cNvPr id="3" name="Content Placeholder 2">
            <a:extLst>
              <a:ext uri="{FF2B5EF4-FFF2-40B4-BE49-F238E27FC236}">
                <a16:creationId xmlns:a16="http://schemas.microsoft.com/office/drawing/2014/main" id="{EF996F6F-8D75-23B2-9369-D0EA9154302C}"/>
              </a:ext>
            </a:extLst>
          </p:cNvPr>
          <p:cNvSpPr>
            <a:spLocks noGrp="1"/>
          </p:cNvSpPr>
          <p:nvPr>
            <p:ph idx="1"/>
          </p:nvPr>
        </p:nvSpPr>
        <p:spPr>
          <a:xfrm>
            <a:off x="523875" y="1666875"/>
            <a:ext cx="11144250" cy="1952625"/>
          </a:xfrm>
        </p:spPr>
        <p:txBody>
          <a:bodyPr>
            <a:normAutofit fontScale="92500" lnSpcReduction="20000"/>
          </a:bodyPr>
          <a:lstStyle/>
          <a:p>
            <a:r>
              <a:rPr b="1"/>
              <a:t>Impute</a:t>
            </a:r>
            <a:r>
              <a:t>: To inject new information to the relation via LLMs</a:t>
            </a:r>
          </a:p>
          <a:p>
            <a:r>
              <a:rPr b="1"/>
              <a:t>Common Operands:</a:t>
            </a:r>
            <a:endParaRPr/>
          </a:p>
          <a:p>
            <a:pPr lvl="1">
              <a:buNone/>
            </a:pPr>
            <a:r>
              <a:rPr sz="1800"/>
              <a:t>Cell-level: Infer the gender of Clara Smith</a:t>
            </a:r>
          </a:p>
          <a:p>
            <a:pPr lvl="1">
              <a:buNone/>
            </a:pPr>
            <a:r>
              <a:rPr sz="1800"/>
              <a:t>Column-level: Add a new column indicating the country of each enterprise</a:t>
            </a:r>
          </a:p>
          <a:p>
            <a:pPr lvl="1">
              <a:buNone/>
            </a:pPr>
            <a:r>
              <a:rPr sz="1800"/>
              <a:t>Row-level: Insert a new company OpenAI</a:t>
            </a:r>
          </a:p>
          <a:p>
            <a:endParaRPr/>
          </a:p>
        </p:txBody>
      </p:sp>
      <p:sp>
        <p:nvSpPr>
          <p:cNvPr id="4" name="Slide Number Placeholder 3">
            <a:extLst>
              <a:ext uri="{FF2B5EF4-FFF2-40B4-BE49-F238E27FC236}">
                <a16:creationId xmlns:a16="http://schemas.microsoft.com/office/drawing/2014/main" id="{0629A2BE-2BDA-4A8E-C2FB-AF5F1E581666}"/>
              </a:ext>
            </a:extLst>
          </p:cNvPr>
          <p:cNvSpPr>
            <a:spLocks noGrp="1"/>
          </p:cNvSpPr>
          <p:nvPr>
            <p:ph type="sldNum" idx="12"/>
          </p:nvPr>
        </p:nvSpPr>
        <p:spPr>
          <a:xfrm>
            <a:off x="8643938" y="6356318"/>
            <a:ext cx="3092101" cy="365093"/>
          </a:xfrm>
        </p:spPr>
        <p:txBody>
          <a:bodyPr/>
          <a:lstStyle/>
          <a:p>
            <a:fld id="{BCFAA6ED-95C3-9546-BFD5-25AB245E25B8}" type="slidenum">
              <a:rPr/>
              <a:t>43</a:t>
            </a:fld>
            <a:endParaRPr/>
          </a:p>
        </p:txBody>
      </p:sp>
      <p:pic>
        <p:nvPicPr>
          <p:cNvPr id="12" name="Content Placeholder 5"/>
          <p:cNvPicPr>
            <a:picLocks noChangeAspect="1"/>
          </p:cNvPicPr>
          <p:nvPr/>
        </p:nvPicPr>
        <p:blipFill>
          <a:blip r:embed="rId3"/>
          <a:srcRect b="94472"/>
          <a:stretch>
            <a:fillRect/>
          </a:stretch>
        </p:blipFill>
        <p:spPr>
          <a:xfrm>
            <a:off x="714375" y="4114800"/>
            <a:ext cx="10763250" cy="323850"/>
          </a:xfrm>
          <a:prstGeom prst="rect">
            <a:avLst/>
          </a:prstGeom>
        </p:spPr>
      </p:pic>
      <p:pic>
        <p:nvPicPr>
          <p:cNvPr id="13" name="Content Placeholder 5"/>
          <p:cNvPicPr>
            <a:picLocks noChangeAspect="1"/>
          </p:cNvPicPr>
          <p:nvPr/>
        </p:nvPicPr>
        <p:blipFill>
          <a:blip r:embed="rId3"/>
          <a:srcRect l="101" t="51656" r="-101" b="27212"/>
          <a:stretch>
            <a:fillRect/>
          </a:stretch>
        </p:blipFill>
        <p:spPr>
          <a:xfrm>
            <a:off x="714375" y="4457700"/>
            <a:ext cx="10763250" cy="1143000"/>
          </a:xfrm>
          <a:prstGeom prst="rect">
            <a:avLst/>
          </a:prstGeom>
        </p:spPr>
      </p:pic>
      <p:sp>
        <p:nvSpPr>
          <p:cNvPr id="8" name="Rounded Rectangle 7">
            <a:extLst>
              <a:ext uri="{FF2B5EF4-FFF2-40B4-BE49-F238E27FC236}">
                <a16:creationId xmlns:a16="http://schemas.microsoft.com/office/drawing/2014/main" id="{BB742B40-4A3F-489C-8A0D-2CE08E4CC70A}"/>
              </a:ext>
            </a:extLst>
          </p:cNvPr>
          <p:cNvSpPr>
            <a:spLocks noGrp="1"/>
          </p:cNvSpPr>
          <p:nvPr/>
        </p:nvSpPr>
        <p:spPr>
          <a:xfrm>
            <a:off x="523875" y="1381125"/>
            <a:ext cx="819150" cy="266700"/>
          </a:xfrm>
          <a:prstGeom prst="roundRect">
            <a:avLst>
              <a:gd name="adj" fmla="val 28571"/>
            </a:avLst>
          </a:prstGeom>
          <a:solidFill>
            <a:srgbClr val="EAF0FA"/>
          </a:solidFill>
          <a:ln w="9525">
            <a:solidFill>
              <a:srgbClr val="AFC2DF"/>
            </a:solidFill>
          </a:ln>
        </p:spPr>
        <p:txBody>
          <a:bodyPr lIns="38100" tIns="19050" rIns="38100" bIns="19050" anchor="ctr">
            <a:normAutofit/>
          </a:bodyPr>
          <a:lstStyle/>
          <a:p>
            <a:pPr algn="ctr">
              <a:defRPr sz="1050" b="1">
                <a:solidFill>
                  <a:srgbClr val="002060"/>
                </a:solidFill>
                <a:latin typeface="Verdana"/>
                <a:ea typeface="Verdana"/>
                <a:cs typeface="Verdana"/>
              </a:defRPr>
            </a:pPr>
            <a:r>
              <a:rPr sz="1050" b="1">
                <a:solidFill>
                  <a:srgbClr val="002060"/>
                </a:solidFill>
                <a:latin typeface="Verdana"/>
                <a:ea typeface="Verdana"/>
                <a:cs typeface="Verdana"/>
              </a:rPr>
              <a:t>WHAT</a:t>
            </a:r>
          </a:p>
        </p:txBody>
      </p:sp>
    </p:spTree>
    <p:extLst>
      <p:ext uri="{BB962C8B-B14F-4D97-AF65-F5344CB8AC3E}">
        <p14:creationId xmlns:p14="http://schemas.microsoft.com/office/powerpoint/2010/main" val="37971885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F3340-C4ED-AF42-8CE7-C12F389AED39}"/>
              </a:ext>
            </a:extLst>
          </p:cNvPr>
          <p:cNvSpPr>
            <a:spLocks noGrp="1"/>
          </p:cNvSpPr>
          <p:nvPr>
            <p:ph type="title"/>
          </p:nvPr>
        </p:nvSpPr>
        <p:spPr>
          <a:xfrm>
            <a:off x="455962" y="360045"/>
            <a:ext cx="11279981" cy="1080040"/>
          </a:xfrm>
        </p:spPr>
        <p:txBody>
          <a:bodyPr/>
          <a:lstStyle/>
          <a:p>
            <a:r>
              <a:t>LRO #3: Impute</a:t>
            </a:r>
          </a:p>
        </p:txBody>
      </p:sp>
      <p:sp>
        <p:nvSpPr>
          <p:cNvPr id="3" name="Content Placeholder 2">
            <a:extLst>
              <a:ext uri="{FF2B5EF4-FFF2-40B4-BE49-F238E27FC236}">
                <a16:creationId xmlns:a16="http://schemas.microsoft.com/office/drawing/2014/main" id="{61131202-4CCF-CB28-7D6A-0B54BB74AAA2}"/>
              </a:ext>
            </a:extLst>
          </p:cNvPr>
          <p:cNvSpPr>
            <a:spLocks noGrp="1"/>
          </p:cNvSpPr>
          <p:nvPr>
            <p:ph idx="1"/>
          </p:nvPr>
        </p:nvSpPr>
        <p:spPr>
          <a:xfrm>
            <a:off x="523875" y="1666875"/>
            <a:ext cx="11144250" cy="1809750"/>
          </a:xfrm>
        </p:spPr>
        <p:txBody>
          <a:bodyPr/>
          <a:lstStyle/>
          <a:p>
            <a:r>
              <a:rPr b="1"/>
              <a:t>Implementation Variants:</a:t>
            </a:r>
          </a:p>
          <a:p>
            <a:pPr lvl="1">
              <a:buNone/>
            </a:pPr>
            <a:r>
              <a:t>LLM-ALL: LLMs impute all cells at one time, and return the complete imputed table</a:t>
            </a:r>
          </a:p>
          <a:p>
            <a:pPr lvl="1">
              <a:buNone/>
            </a:pPr>
            <a:r>
              <a:t>LLM-ONE: LLMs impute each candidate element independently through multiple independent invocations</a:t>
            </a:r>
          </a:p>
          <a:p>
            <a:endParaRPr/>
          </a:p>
        </p:txBody>
      </p:sp>
      <p:sp>
        <p:nvSpPr>
          <p:cNvPr id="4" name="Slide Number Placeholder 3">
            <a:extLst>
              <a:ext uri="{FF2B5EF4-FFF2-40B4-BE49-F238E27FC236}">
                <a16:creationId xmlns:a16="http://schemas.microsoft.com/office/drawing/2014/main" id="{D74165AF-6E47-876A-4FF3-3BBB240EB466}"/>
              </a:ext>
            </a:extLst>
          </p:cNvPr>
          <p:cNvSpPr>
            <a:spLocks noGrp="1"/>
          </p:cNvSpPr>
          <p:nvPr>
            <p:ph type="sldNum" idx="12"/>
          </p:nvPr>
        </p:nvSpPr>
        <p:spPr>
          <a:xfrm>
            <a:off x="8643938" y="6356318"/>
            <a:ext cx="3092101" cy="365093"/>
          </a:xfrm>
        </p:spPr>
        <p:txBody>
          <a:bodyPr/>
          <a:lstStyle/>
          <a:p>
            <a:fld id="{BCFAA6ED-95C3-9546-BFD5-25AB245E25B8}" type="slidenum">
              <a:rPr/>
              <a:t>44</a:t>
            </a:fld>
            <a:endParaRPr/>
          </a:p>
        </p:txBody>
      </p:sp>
      <p:pic>
        <p:nvPicPr>
          <p:cNvPr id="11" name="Content Placeholder 5"/>
          <p:cNvPicPr>
            <a:picLocks noChangeAspect="1"/>
          </p:cNvPicPr>
          <p:nvPr/>
        </p:nvPicPr>
        <p:blipFill>
          <a:blip r:embed="rId3"/>
          <a:srcRect b="94472"/>
          <a:stretch>
            <a:fillRect/>
          </a:stretch>
        </p:blipFill>
        <p:spPr>
          <a:xfrm>
            <a:off x="714375" y="4114800"/>
            <a:ext cx="10763250" cy="323850"/>
          </a:xfrm>
          <a:prstGeom prst="rect">
            <a:avLst/>
          </a:prstGeom>
        </p:spPr>
      </p:pic>
      <p:pic>
        <p:nvPicPr>
          <p:cNvPr id="12" name="Content Placeholder 5"/>
          <p:cNvPicPr>
            <a:picLocks noChangeAspect="1"/>
          </p:cNvPicPr>
          <p:nvPr/>
        </p:nvPicPr>
        <p:blipFill>
          <a:blip r:embed="rId3"/>
          <a:srcRect l="101" t="51656" r="-101" b="27212"/>
          <a:stretch>
            <a:fillRect/>
          </a:stretch>
        </p:blipFill>
        <p:spPr>
          <a:xfrm>
            <a:off x="714375" y="4457700"/>
            <a:ext cx="10763250" cy="1143000"/>
          </a:xfrm>
          <a:prstGeom prst="rect">
            <a:avLst/>
          </a:prstGeom>
        </p:spPr>
      </p:pic>
      <p:sp>
        <p:nvSpPr>
          <p:cNvPr id="7" name="Rounded Rectangle 6">
            <a:extLst>
              <a:ext uri="{FF2B5EF4-FFF2-40B4-BE49-F238E27FC236}">
                <a16:creationId xmlns:a16="http://schemas.microsoft.com/office/drawing/2014/main" id="{1121F1DB-441A-450C-A03A-29F5DC7B8558}"/>
              </a:ext>
            </a:extLst>
          </p:cNvPr>
          <p:cNvSpPr>
            <a:spLocks noGrp="1"/>
          </p:cNvSpPr>
          <p:nvPr/>
        </p:nvSpPr>
        <p:spPr>
          <a:xfrm>
            <a:off x="523875" y="1381125"/>
            <a:ext cx="819150" cy="266700"/>
          </a:xfrm>
          <a:prstGeom prst="roundRect">
            <a:avLst>
              <a:gd name="adj" fmla="val 28571"/>
            </a:avLst>
          </a:prstGeom>
          <a:solidFill>
            <a:srgbClr val="EAF0FA"/>
          </a:solidFill>
          <a:ln w="9525">
            <a:solidFill>
              <a:srgbClr val="AFC2DF"/>
            </a:solidFill>
          </a:ln>
        </p:spPr>
        <p:txBody>
          <a:bodyPr lIns="38100" tIns="19050" rIns="38100" bIns="19050" anchor="ctr">
            <a:normAutofit/>
          </a:bodyPr>
          <a:lstStyle/>
          <a:p>
            <a:pPr algn="ctr">
              <a:defRPr sz="1050" b="1">
                <a:solidFill>
                  <a:srgbClr val="002060"/>
                </a:solidFill>
                <a:latin typeface="Verdana"/>
                <a:ea typeface="Verdana"/>
                <a:cs typeface="Verdana"/>
              </a:defRPr>
            </a:pPr>
            <a:r>
              <a:rPr sz="1050" b="1">
                <a:solidFill>
                  <a:srgbClr val="002060"/>
                </a:solidFill>
                <a:latin typeface="Verdana"/>
                <a:ea typeface="Verdana"/>
                <a:cs typeface="Verdana"/>
              </a:rPr>
              <a:t>HOW</a:t>
            </a:r>
          </a:p>
        </p:txBody>
      </p:sp>
    </p:spTree>
    <p:extLst>
      <p:ext uri="{BB962C8B-B14F-4D97-AF65-F5344CB8AC3E}">
        <p14:creationId xmlns:p14="http://schemas.microsoft.com/office/powerpoint/2010/main" val="36015342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238ECA6-9CAB-F271-43A6-FF9445384735}"/>
              </a:ext>
            </a:extLst>
          </p:cNvPr>
          <p:cNvSpPr>
            <a:spLocks noGrp="1"/>
          </p:cNvSpPr>
          <p:nvPr>
            <p:ph type="title"/>
          </p:nvPr>
        </p:nvSpPr>
        <p:spPr>
          <a:xfrm>
            <a:off x="455962" y="360045"/>
            <a:ext cx="11279981" cy="1080040"/>
          </a:xfrm>
        </p:spPr>
        <p:txBody>
          <a:bodyPr/>
          <a:lstStyle/>
          <a:p>
            <a:r>
              <a:t>LRO #4: Cluster</a:t>
            </a:r>
          </a:p>
        </p:txBody>
      </p:sp>
      <p:sp>
        <p:nvSpPr>
          <p:cNvPr id="3" name="内容占位符 2">
            <a:extLst>
              <a:ext uri="{FF2B5EF4-FFF2-40B4-BE49-F238E27FC236}">
                <a16:creationId xmlns:a16="http://schemas.microsoft.com/office/drawing/2014/main" id="{5E4F3C5D-A349-833F-BF38-CDDA1E07BE89}"/>
              </a:ext>
            </a:extLst>
          </p:cNvPr>
          <p:cNvSpPr>
            <a:spLocks noGrp="1"/>
          </p:cNvSpPr>
          <p:nvPr>
            <p:ph idx="1"/>
          </p:nvPr>
        </p:nvSpPr>
        <p:spPr>
          <a:xfrm>
            <a:off x="523875" y="1666875"/>
            <a:ext cx="11144250" cy="1952625"/>
          </a:xfrm>
        </p:spPr>
        <p:txBody>
          <a:bodyPr>
            <a:normAutofit fontScale="87054" lnSpcReduction="10000"/>
          </a:bodyPr>
          <a:lstStyle/>
          <a:p>
            <a:r>
              <a:t>Cluster: To semantically partition the candidate set</a:t>
            </a:r>
          </a:p>
          <a:p>
            <a:r>
              <a:rPr b="1"/>
              <a:t>Common Operands:</a:t>
            </a:r>
            <a:endParaRPr/>
          </a:p>
          <a:p>
            <a:pPr lvl="1">
              <a:buNone/>
            </a:pPr>
            <a:r>
              <a:t>Row-level: Cluster enterprises in Table (b) into technology and retail</a:t>
            </a:r>
          </a:p>
          <a:p>
            <a:pPr lvl="1">
              <a:buNone/>
            </a:pPr>
            <a:r>
              <a:t>Column-level: Cluster similar types of columns</a:t>
            </a:r>
          </a:p>
          <a:p>
            <a:pPr lvl="1">
              <a:buNone/>
            </a:pPr>
            <a:r>
              <a:rPr>
                <a:latin typeface="Helvetica"/>
                <a:ea typeface="Helvetica"/>
                <a:cs typeface="Helvetica"/>
              </a:rPr>
              <a:t>Table</a:t>
            </a:r>
            <a:r>
              <a:t>-level: Organize tables into schema hierarchies</a:t>
            </a:r>
          </a:p>
          <a:p>
            <a:pPr lvl="1">
              <a:buNone/>
            </a:pPr>
            <a:endParaRPr/>
          </a:p>
        </p:txBody>
      </p:sp>
      <p:sp>
        <p:nvSpPr>
          <p:cNvPr id="4" name="灯片编号占位符 3">
            <a:extLst>
              <a:ext uri="{FF2B5EF4-FFF2-40B4-BE49-F238E27FC236}">
                <a16:creationId xmlns:a16="http://schemas.microsoft.com/office/drawing/2014/main" id="{AF4D3197-6FEB-2A4F-3B12-B2A78194F5A9}"/>
              </a:ext>
            </a:extLst>
          </p:cNvPr>
          <p:cNvSpPr>
            <a:spLocks noGrp="1"/>
          </p:cNvSpPr>
          <p:nvPr>
            <p:ph type="sldNum" idx="12"/>
          </p:nvPr>
        </p:nvSpPr>
        <p:spPr>
          <a:xfrm>
            <a:off x="8643938" y="6356318"/>
            <a:ext cx="3092101" cy="365093"/>
          </a:xfrm>
        </p:spPr>
        <p:txBody>
          <a:bodyPr/>
          <a:lstStyle/>
          <a:p>
            <a:fld id="{8D0BA80A-DD45-4E53-A64F-B6712A67CF0B}" type="slidenum">
              <a:rPr/>
              <a:t>45</a:t>
            </a:fld>
            <a:endParaRPr/>
          </a:p>
        </p:txBody>
      </p:sp>
      <p:pic>
        <p:nvPicPr>
          <p:cNvPr id="12" name="Content Placeholder 5"/>
          <p:cNvPicPr>
            <a:picLocks noChangeAspect="1"/>
          </p:cNvPicPr>
          <p:nvPr/>
        </p:nvPicPr>
        <p:blipFill>
          <a:blip r:embed="rId3"/>
          <a:srcRect b="94472"/>
          <a:stretch>
            <a:fillRect/>
          </a:stretch>
        </p:blipFill>
        <p:spPr>
          <a:xfrm>
            <a:off x="714375" y="4171950"/>
            <a:ext cx="10763250" cy="323850"/>
          </a:xfrm>
          <a:prstGeom prst="rect">
            <a:avLst/>
          </a:prstGeom>
        </p:spPr>
      </p:pic>
      <p:pic>
        <p:nvPicPr>
          <p:cNvPr id="13" name="Content Placeholder 5"/>
          <p:cNvPicPr>
            <a:picLocks noChangeAspect="1"/>
          </p:cNvPicPr>
          <p:nvPr/>
        </p:nvPicPr>
        <p:blipFill>
          <a:blip r:embed="rId3"/>
          <a:srcRect t="73222" b="8885"/>
          <a:stretch>
            <a:fillRect/>
          </a:stretch>
        </p:blipFill>
        <p:spPr>
          <a:xfrm>
            <a:off x="714375" y="4514850"/>
            <a:ext cx="10763250" cy="1143000"/>
          </a:xfrm>
          <a:prstGeom prst="rect">
            <a:avLst/>
          </a:prstGeom>
        </p:spPr>
      </p:pic>
      <p:sp>
        <p:nvSpPr>
          <p:cNvPr id="8" name="Rounded Rectangle 7">
            <a:extLst>
              <a:ext uri="{FF2B5EF4-FFF2-40B4-BE49-F238E27FC236}">
                <a16:creationId xmlns:a16="http://schemas.microsoft.com/office/drawing/2014/main" id="{A1DFFDB2-6378-4B2E-9AC4-FB53D3778515}"/>
              </a:ext>
            </a:extLst>
          </p:cNvPr>
          <p:cNvSpPr>
            <a:spLocks noGrp="1"/>
          </p:cNvSpPr>
          <p:nvPr/>
        </p:nvSpPr>
        <p:spPr>
          <a:xfrm>
            <a:off x="523875" y="1381125"/>
            <a:ext cx="819150" cy="266700"/>
          </a:xfrm>
          <a:prstGeom prst="roundRect">
            <a:avLst>
              <a:gd name="adj" fmla="val 28571"/>
            </a:avLst>
          </a:prstGeom>
          <a:solidFill>
            <a:srgbClr val="EAF0FA"/>
          </a:solidFill>
          <a:ln w="9525">
            <a:solidFill>
              <a:srgbClr val="AFC2DF"/>
            </a:solidFill>
          </a:ln>
        </p:spPr>
        <p:txBody>
          <a:bodyPr lIns="38100" tIns="19050" rIns="38100" bIns="19050" anchor="ctr">
            <a:normAutofit/>
          </a:bodyPr>
          <a:lstStyle/>
          <a:p>
            <a:pPr algn="ctr">
              <a:defRPr sz="1050" b="1">
                <a:solidFill>
                  <a:srgbClr val="002060"/>
                </a:solidFill>
                <a:latin typeface="Verdana"/>
                <a:ea typeface="Verdana"/>
                <a:cs typeface="Verdana"/>
              </a:defRPr>
            </a:pPr>
            <a:r>
              <a:rPr sz="1050" b="1">
                <a:solidFill>
                  <a:srgbClr val="002060"/>
                </a:solidFill>
                <a:latin typeface="Verdana"/>
                <a:ea typeface="Verdana"/>
                <a:cs typeface="Verdana"/>
              </a:rPr>
              <a:t>WHAT</a:t>
            </a:r>
          </a:p>
        </p:txBody>
      </p:sp>
    </p:spTree>
    <p:extLst>
      <p:ext uri="{BB962C8B-B14F-4D97-AF65-F5344CB8AC3E}">
        <p14:creationId xmlns:p14="http://schemas.microsoft.com/office/powerpoint/2010/main" val="31301070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9CC0F-717E-0CF6-2751-CE91C08C55B5}"/>
              </a:ext>
            </a:extLst>
          </p:cNvPr>
          <p:cNvSpPr>
            <a:spLocks noGrp="1"/>
          </p:cNvSpPr>
          <p:nvPr>
            <p:ph type="title"/>
          </p:nvPr>
        </p:nvSpPr>
        <p:spPr>
          <a:xfrm>
            <a:off x="455962" y="360045"/>
            <a:ext cx="11279981" cy="1080040"/>
          </a:xfrm>
        </p:spPr>
        <p:txBody>
          <a:bodyPr/>
          <a:lstStyle/>
          <a:p>
            <a:r>
              <a:t>LRO #4: Cluster</a:t>
            </a:r>
          </a:p>
        </p:txBody>
      </p:sp>
      <p:sp>
        <p:nvSpPr>
          <p:cNvPr id="3" name="Content Placeholder 2">
            <a:extLst>
              <a:ext uri="{FF2B5EF4-FFF2-40B4-BE49-F238E27FC236}">
                <a16:creationId xmlns:a16="http://schemas.microsoft.com/office/drawing/2014/main" id="{AB3FE1D2-4699-AFB8-E7CB-373C82DC12CF}"/>
              </a:ext>
            </a:extLst>
          </p:cNvPr>
          <p:cNvSpPr>
            <a:spLocks noGrp="1"/>
          </p:cNvSpPr>
          <p:nvPr>
            <p:ph idx="1"/>
          </p:nvPr>
        </p:nvSpPr>
        <p:spPr>
          <a:xfrm>
            <a:off x="523875" y="1666875"/>
            <a:ext cx="11144250" cy="1809750"/>
          </a:xfrm>
        </p:spPr>
        <p:txBody>
          <a:bodyPr/>
          <a:lstStyle/>
          <a:p>
            <a:r>
              <a:rPr b="1"/>
              <a:t>Implementation Variants:</a:t>
            </a:r>
          </a:p>
          <a:p>
            <a:pPr lvl="1">
              <a:buNone/>
            </a:pPr>
            <a:r>
              <a:t>LLM-ALL: via a single prompt with full visibility of all elements</a:t>
            </a:r>
          </a:p>
          <a:p>
            <a:pPr lvl="1">
              <a:buNone/>
            </a:pPr>
            <a:r>
              <a:t>LLM-ONE: LLMs iteratively assign each element to an existing or a new cluster </a:t>
            </a:r>
          </a:p>
          <a:p>
            <a:endParaRPr/>
          </a:p>
        </p:txBody>
      </p:sp>
      <p:sp>
        <p:nvSpPr>
          <p:cNvPr id="4" name="Slide Number Placeholder 3">
            <a:extLst>
              <a:ext uri="{FF2B5EF4-FFF2-40B4-BE49-F238E27FC236}">
                <a16:creationId xmlns:a16="http://schemas.microsoft.com/office/drawing/2014/main" id="{7E4FDA48-D81F-D1A5-1B1B-BB40FD5CCE0F}"/>
              </a:ext>
            </a:extLst>
          </p:cNvPr>
          <p:cNvSpPr>
            <a:spLocks noGrp="1"/>
          </p:cNvSpPr>
          <p:nvPr>
            <p:ph type="sldNum" idx="12"/>
          </p:nvPr>
        </p:nvSpPr>
        <p:spPr>
          <a:xfrm>
            <a:off x="8643938" y="6356318"/>
            <a:ext cx="3092101" cy="365093"/>
          </a:xfrm>
        </p:spPr>
        <p:txBody>
          <a:bodyPr/>
          <a:lstStyle/>
          <a:p>
            <a:fld id="{BCFAA6ED-95C3-9546-BFD5-25AB245E25B8}" type="slidenum">
              <a:rPr/>
              <a:t>46</a:t>
            </a:fld>
            <a:endParaRPr/>
          </a:p>
        </p:txBody>
      </p:sp>
      <p:pic>
        <p:nvPicPr>
          <p:cNvPr id="12" name="Content Placeholder 5"/>
          <p:cNvPicPr>
            <a:picLocks noChangeAspect="1"/>
          </p:cNvPicPr>
          <p:nvPr/>
        </p:nvPicPr>
        <p:blipFill>
          <a:blip r:embed="rId3"/>
          <a:srcRect b="94472"/>
          <a:stretch>
            <a:fillRect/>
          </a:stretch>
        </p:blipFill>
        <p:spPr>
          <a:xfrm>
            <a:off x="714375" y="4171950"/>
            <a:ext cx="10763250" cy="323850"/>
          </a:xfrm>
          <a:prstGeom prst="rect">
            <a:avLst/>
          </a:prstGeom>
        </p:spPr>
      </p:pic>
      <p:pic>
        <p:nvPicPr>
          <p:cNvPr id="13" name="Content Placeholder 5"/>
          <p:cNvPicPr>
            <a:picLocks noChangeAspect="1"/>
          </p:cNvPicPr>
          <p:nvPr/>
        </p:nvPicPr>
        <p:blipFill>
          <a:blip r:embed="rId3"/>
          <a:srcRect t="73222" b="8885"/>
          <a:stretch>
            <a:fillRect/>
          </a:stretch>
        </p:blipFill>
        <p:spPr>
          <a:xfrm>
            <a:off x="714375" y="4514850"/>
            <a:ext cx="10763250" cy="1143000"/>
          </a:xfrm>
          <a:prstGeom prst="rect">
            <a:avLst/>
          </a:prstGeom>
        </p:spPr>
      </p:pic>
      <p:sp>
        <p:nvSpPr>
          <p:cNvPr id="8" name="Rounded Rectangle 7">
            <a:extLst>
              <a:ext uri="{FF2B5EF4-FFF2-40B4-BE49-F238E27FC236}">
                <a16:creationId xmlns:a16="http://schemas.microsoft.com/office/drawing/2014/main" id="{54876068-3136-453A-88A2-7F83D2FB5C20}"/>
              </a:ext>
            </a:extLst>
          </p:cNvPr>
          <p:cNvSpPr>
            <a:spLocks noGrp="1"/>
          </p:cNvSpPr>
          <p:nvPr/>
        </p:nvSpPr>
        <p:spPr>
          <a:xfrm>
            <a:off x="523875" y="1381125"/>
            <a:ext cx="819150" cy="266700"/>
          </a:xfrm>
          <a:prstGeom prst="roundRect">
            <a:avLst>
              <a:gd name="adj" fmla="val 28571"/>
            </a:avLst>
          </a:prstGeom>
          <a:solidFill>
            <a:srgbClr val="EAF0FA"/>
          </a:solidFill>
          <a:ln w="9525">
            <a:solidFill>
              <a:srgbClr val="AFC2DF"/>
            </a:solidFill>
          </a:ln>
        </p:spPr>
        <p:txBody>
          <a:bodyPr lIns="38100" tIns="19050" rIns="38100" bIns="19050" anchor="ctr">
            <a:normAutofit/>
          </a:bodyPr>
          <a:lstStyle/>
          <a:p>
            <a:pPr algn="ctr">
              <a:defRPr sz="1050" b="1">
                <a:solidFill>
                  <a:srgbClr val="002060"/>
                </a:solidFill>
                <a:latin typeface="Verdana"/>
                <a:ea typeface="Verdana"/>
                <a:cs typeface="Verdana"/>
              </a:defRPr>
            </a:pPr>
            <a:r>
              <a:rPr sz="1050" b="1">
                <a:solidFill>
                  <a:srgbClr val="002060"/>
                </a:solidFill>
                <a:latin typeface="Verdana"/>
                <a:ea typeface="Verdana"/>
                <a:cs typeface="Verdana"/>
              </a:rPr>
              <a:t>HOW</a:t>
            </a:r>
          </a:p>
        </p:txBody>
      </p:sp>
    </p:spTree>
    <p:extLst>
      <p:ext uri="{BB962C8B-B14F-4D97-AF65-F5344CB8AC3E}">
        <p14:creationId xmlns:p14="http://schemas.microsoft.com/office/powerpoint/2010/main" val="867081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A999F-CF89-F8CC-F6F5-E167C5C83048}"/>
              </a:ext>
            </a:extLst>
          </p:cNvPr>
          <p:cNvSpPr>
            <a:spLocks noGrp="1"/>
          </p:cNvSpPr>
          <p:nvPr>
            <p:ph type="title"/>
          </p:nvPr>
        </p:nvSpPr>
        <p:spPr>
          <a:xfrm>
            <a:off x="455962" y="360045"/>
            <a:ext cx="11279981" cy="1080040"/>
          </a:xfrm>
        </p:spPr>
        <p:txBody>
          <a:bodyPr/>
          <a:lstStyle/>
          <a:p>
            <a:r>
              <a:t>LRO #5: Order</a:t>
            </a:r>
          </a:p>
        </p:txBody>
      </p:sp>
      <p:sp>
        <p:nvSpPr>
          <p:cNvPr id="3" name="Content Placeholder 2">
            <a:extLst>
              <a:ext uri="{FF2B5EF4-FFF2-40B4-BE49-F238E27FC236}">
                <a16:creationId xmlns:a16="http://schemas.microsoft.com/office/drawing/2014/main" id="{052D0095-106E-9D34-22D4-856BC7F6196B}"/>
              </a:ext>
            </a:extLst>
          </p:cNvPr>
          <p:cNvSpPr>
            <a:spLocks noGrp="1"/>
          </p:cNvSpPr>
          <p:nvPr>
            <p:ph idx="1"/>
          </p:nvPr>
        </p:nvSpPr>
        <p:spPr>
          <a:xfrm>
            <a:off x="523875" y="1685925"/>
            <a:ext cx="11144250" cy="1428750"/>
          </a:xfrm>
        </p:spPr>
        <p:txBody>
          <a:bodyPr>
            <a:normAutofit lnSpcReduction="10000"/>
          </a:bodyPr>
          <a:lstStyle/>
          <a:p>
            <a:r>
              <a:rPr b="1"/>
              <a:t>Order</a:t>
            </a:r>
            <a:r>
              <a:t>: To semantically rank tuples</a:t>
            </a:r>
          </a:p>
          <a:p>
            <a:r>
              <a:rPr b="1"/>
              <a:t>Common Operands:</a:t>
            </a:r>
            <a:endParaRPr/>
          </a:p>
          <a:p>
            <a:pPr lvl="1">
              <a:buNone/>
            </a:pPr>
            <a:r>
              <a:t>Row-level: Rank the conferees in Table (a) by their social influence</a:t>
            </a:r>
          </a:p>
          <a:p>
            <a:pPr lvl="1">
              <a:buNone/>
            </a:pPr>
            <a:endParaRPr/>
          </a:p>
          <a:p>
            <a:endParaRPr/>
          </a:p>
        </p:txBody>
      </p:sp>
      <p:sp>
        <p:nvSpPr>
          <p:cNvPr id="4" name="Slide Number Placeholder 3">
            <a:extLst>
              <a:ext uri="{FF2B5EF4-FFF2-40B4-BE49-F238E27FC236}">
                <a16:creationId xmlns:a16="http://schemas.microsoft.com/office/drawing/2014/main" id="{8883B32A-D2AE-FA3A-3F6A-EC1CDDD679FB}"/>
              </a:ext>
            </a:extLst>
          </p:cNvPr>
          <p:cNvSpPr>
            <a:spLocks noGrp="1"/>
          </p:cNvSpPr>
          <p:nvPr>
            <p:ph type="sldNum" idx="12"/>
          </p:nvPr>
        </p:nvSpPr>
        <p:spPr>
          <a:xfrm>
            <a:off x="8643938" y="6356318"/>
            <a:ext cx="3092101" cy="365093"/>
          </a:xfrm>
        </p:spPr>
        <p:txBody>
          <a:bodyPr/>
          <a:lstStyle/>
          <a:p>
            <a:fld id="{BCFAA6ED-95C3-9546-BFD5-25AB245E25B8}" type="slidenum">
              <a:rPr/>
              <a:t>47</a:t>
            </a:fld>
            <a:endParaRPr/>
          </a:p>
        </p:txBody>
      </p:sp>
      <p:pic>
        <p:nvPicPr>
          <p:cNvPr id="15" name="Content Placeholder 5"/>
          <p:cNvPicPr>
            <a:picLocks noChangeAspect="1"/>
          </p:cNvPicPr>
          <p:nvPr/>
        </p:nvPicPr>
        <p:blipFill>
          <a:blip r:embed="rId3"/>
          <a:srcRect b="94472"/>
          <a:stretch>
            <a:fillRect/>
          </a:stretch>
        </p:blipFill>
        <p:spPr>
          <a:xfrm>
            <a:off x="714375" y="3143250"/>
            <a:ext cx="10763250" cy="323850"/>
          </a:xfrm>
          <a:prstGeom prst="rect">
            <a:avLst/>
          </a:prstGeom>
        </p:spPr>
      </p:pic>
      <p:pic>
        <p:nvPicPr>
          <p:cNvPr id="16" name="Content Placeholder 5"/>
          <p:cNvPicPr>
            <a:picLocks noChangeAspect="1"/>
          </p:cNvPicPr>
          <p:nvPr/>
        </p:nvPicPr>
        <p:blipFill>
          <a:blip r:embed="rId3"/>
          <a:srcRect t="91375" b="1216"/>
          <a:stretch>
            <a:fillRect/>
          </a:stretch>
        </p:blipFill>
        <p:spPr>
          <a:xfrm>
            <a:off x="714375" y="3486150"/>
            <a:ext cx="10763250" cy="495300"/>
          </a:xfrm>
          <a:prstGeom prst="rect">
            <a:avLst/>
          </a:prstGeom>
        </p:spPr>
      </p:pic>
      <p:sp>
        <p:nvSpPr>
          <p:cNvPr id="8" name="内容占位符 2">
            <a:extLst>
              <a:ext uri="{FF2B5EF4-FFF2-40B4-BE49-F238E27FC236}">
                <a16:creationId xmlns:a16="http://schemas.microsoft.com/office/drawing/2014/main" id="{9F3EFD60-EA9E-E0B9-84AD-CD98FDA549BC}"/>
              </a:ext>
            </a:extLst>
          </p:cNvPr>
          <p:cNvSpPr>
            <a:spLocks noGrp="1"/>
          </p:cNvSpPr>
          <p:nvPr/>
        </p:nvSpPr>
        <p:spPr>
          <a:xfrm>
            <a:off x="523875" y="4076700"/>
            <a:ext cx="11144250" cy="2047875"/>
          </a:xfrm>
          <a:prstGeom prst="rect">
            <a:avLst/>
          </a:prstGeom>
        </p:spPr>
        <p:txBody>
          <a:bodyPr vert="horz" lIns="91440" tIns="45720" rIns="91440" bIns="45720">
            <a:normAutofit fontScale="88723" lnSpcReduction="20000"/>
          </a:bodyPr>
          <a:lstStyle>
            <a:lvl1pPr marL="360000" indent="-360000" algn="l" defTabSz="685800">
              <a:lnSpc>
                <a:spcPct val="120000"/>
              </a:lnSpc>
              <a:spcBef>
                <a:spcPts val="2000"/>
              </a:spcBef>
              <a:buFont typeface="Wingdings"/>
              <a:buChar char="n"/>
              <a:defRPr sz="2000" kern="1200">
                <a:solidFill>
                  <a:srgbClr val="002060"/>
                </a:solidFill>
                <a:latin typeface="+mn-lt"/>
                <a:ea typeface="+mn-lt"/>
                <a:cs typeface="+mn-lt"/>
              </a:defRPr>
            </a:lvl1pPr>
            <a:lvl2pPr marL="720000" indent="-360000" algn="l" defTabSz="685800">
              <a:lnSpc>
                <a:spcPct val="120000"/>
              </a:lnSpc>
              <a:spcBef>
                <a:spcPts val="375"/>
              </a:spcBef>
              <a:buFont typeface="Wingdings"/>
              <a:buChar char="p"/>
              <a:defRPr sz="2000" kern="1200">
                <a:solidFill>
                  <a:srgbClr val="002060"/>
                </a:solidFill>
                <a:latin typeface="+mn-lt"/>
                <a:ea typeface="+mn-lt"/>
                <a:cs typeface="+mn-lt"/>
              </a:defRPr>
            </a:lvl2pPr>
            <a:lvl3pPr marL="857250" indent="-171450" algn="l" defTabSz="685800">
              <a:lnSpc>
                <a:spcPct val="120000"/>
              </a:lnSpc>
              <a:spcBef>
                <a:spcPts val="375"/>
              </a:spcBef>
              <a:buFont typeface="Arial"/>
              <a:buChar char="•"/>
              <a:defRPr sz="2000" kern="1200">
                <a:solidFill>
                  <a:srgbClr val="002060"/>
                </a:solidFill>
                <a:latin typeface="+mn-lt"/>
                <a:ea typeface="+mn-lt"/>
                <a:cs typeface="+mn-lt"/>
              </a:defRPr>
            </a:lvl3pPr>
            <a:lvl4pPr marL="1200150" indent="-171450" algn="l" defTabSz="685800">
              <a:lnSpc>
                <a:spcPct val="120000"/>
              </a:lnSpc>
              <a:spcBef>
                <a:spcPts val="375"/>
              </a:spcBef>
              <a:buFont typeface="Arial"/>
              <a:buChar char="•"/>
              <a:defRPr sz="2000" kern="1200">
                <a:solidFill>
                  <a:srgbClr val="002060"/>
                </a:solidFill>
                <a:latin typeface="+mn-lt"/>
                <a:ea typeface="+mn-lt"/>
                <a:cs typeface="+mn-lt"/>
              </a:defRPr>
            </a:lvl4pPr>
            <a:lvl5pPr marL="1543050" indent="-171450" algn="l" defTabSz="685800">
              <a:lnSpc>
                <a:spcPct val="120000"/>
              </a:lnSpc>
              <a:spcBef>
                <a:spcPts val="375"/>
              </a:spcBef>
              <a:buFont typeface="Arial"/>
              <a:buChar char="•"/>
              <a:defRPr sz="2000" kern="1200">
                <a:solidFill>
                  <a:srgbClr val="002060"/>
                </a:solidFill>
                <a:latin typeface="+mn-lt"/>
                <a:ea typeface="+mn-lt"/>
                <a:cs typeface="+mn-lt"/>
              </a:defRPr>
            </a:lvl5pPr>
            <a:lvl6pPr marL="1885950" indent="-171450" algn="l" defTabSz="685800">
              <a:lnSpc>
                <a:spcPct val="90000"/>
              </a:lnSpc>
              <a:spcBef>
                <a:spcPts val="375"/>
              </a:spcBef>
              <a:buFont typeface="Arial"/>
              <a:buChar char="•"/>
              <a:defRPr sz="1350" kern="1200">
                <a:solidFill>
                  <a:schemeClr val="tx1"/>
                </a:solidFill>
                <a:latin typeface="+mn-lt"/>
                <a:ea typeface="+mn-lt"/>
                <a:cs typeface="+mn-lt"/>
              </a:defRPr>
            </a:lvl6pPr>
            <a:lvl7pPr marL="2228850" indent="-171450" algn="l" defTabSz="685800">
              <a:lnSpc>
                <a:spcPct val="90000"/>
              </a:lnSpc>
              <a:spcBef>
                <a:spcPts val="375"/>
              </a:spcBef>
              <a:buFont typeface="Arial"/>
              <a:buChar char="•"/>
              <a:defRPr sz="1350" kern="1200">
                <a:solidFill>
                  <a:schemeClr val="tx1"/>
                </a:solidFill>
                <a:latin typeface="+mn-lt"/>
                <a:ea typeface="+mn-lt"/>
                <a:cs typeface="+mn-lt"/>
              </a:defRPr>
            </a:lvl7pPr>
            <a:lvl8pPr marL="2571750" indent="-171450" algn="l" defTabSz="685800">
              <a:lnSpc>
                <a:spcPct val="90000"/>
              </a:lnSpc>
              <a:spcBef>
                <a:spcPts val="375"/>
              </a:spcBef>
              <a:buFont typeface="Arial"/>
              <a:buChar char="•"/>
              <a:defRPr sz="1350" kern="1200">
                <a:solidFill>
                  <a:schemeClr val="tx1"/>
                </a:solidFill>
                <a:latin typeface="+mn-lt"/>
                <a:ea typeface="+mn-lt"/>
                <a:cs typeface="+mn-lt"/>
              </a:defRPr>
            </a:lvl8pPr>
            <a:lvl9pPr marL="2914650" indent="-171450" algn="l" defTabSz="685800">
              <a:lnSpc>
                <a:spcPct val="90000"/>
              </a:lnSpc>
              <a:spcBef>
                <a:spcPts val="375"/>
              </a:spcBef>
              <a:buFont typeface="Arial"/>
              <a:buChar char="•"/>
              <a:defRPr sz="1350" kern="1200">
                <a:solidFill>
                  <a:schemeClr val="tx1"/>
                </a:solidFill>
                <a:latin typeface="+mn-lt"/>
                <a:ea typeface="+mn-lt"/>
                <a:cs typeface="+mn-lt"/>
              </a:defRPr>
            </a:lvl9pPr>
          </a:lstStyle>
          <a:p>
            <a:r>
              <a:rPr b="1"/>
              <a:t>Implementation Variants:</a:t>
            </a:r>
          </a:p>
          <a:p>
            <a:pPr lvl="1">
              <a:buNone/>
            </a:pPr>
            <a:r>
              <a:t>LLM-ALL: batching all tuples via a single prompt</a:t>
            </a:r>
          </a:p>
          <a:p>
            <a:pPr lvl="1">
              <a:buNone/>
            </a:pPr>
            <a:r>
              <a:t>LLM-PAIR: pair-wise LLM comparison </a:t>
            </a:r>
          </a:p>
          <a:p>
            <a:pPr lvl="1">
              <a:buNone/>
            </a:pPr>
            <a:r>
              <a:t>LLM-SORT: a quick sort, but replacing the conventional numerical comparison to LLM semantical comparison</a:t>
            </a:r>
          </a:p>
          <a:p>
            <a:pPr lvl="1">
              <a:buNone/>
            </a:pPr>
            <a:r>
              <a:t>LLM-SCORE: LLMs assign a numerical score in [0, 100] to each row, and rank</a:t>
            </a:r>
          </a:p>
          <a:p>
            <a:pPr marL="360000" lvl="1" indent="0">
              <a:buNone/>
            </a:pPr>
            <a:endParaRPr/>
          </a:p>
        </p:txBody>
      </p:sp>
      <p:sp>
        <p:nvSpPr>
          <p:cNvPr id="11" name="Rounded Rectangle 10">
            <a:extLst>
              <a:ext uri="{FF2B5EF4-FFF2-40B4-BE49-F238E27FC236}">
                <a16:creationId xmlns:a16="http://schemas.microsoft.com/office/drawing/2014/main" id="{56F45D22-D5D7-4F44-A8C5-A85F20C3FBB5}"/>
              </a:ext>
            </a:extLst>
          </p:cNvPr>
          <p:cNvSpPr>
            <a:spLocks noGrp="1"/>
          </p:cNvSpPr>
          <p:nvPr/>
        </p:nvSpPr>
        <p:spPr>
          <a:xfrm>
            <a:off x="523875" y="1381125"/>
            <a:ext cx="1104900" cy="266700"/>
          </a:xfrm>
          <a:prstGeom prst="roundRect">
            <a:avLst>
              <a:gd name="adj" fmla="val 28571"/>
            </a:avLst>
          </a:prstGeom>
          <a:solidFill>
            <a:srgbClr val="EAF0FA"/>
          </a:solidFill>
          <a:ln w="9525">
            <a:solidFill>
              <a:srgbClr val="AFC2DF"/>
            </a:solidFill>
          </a:ln>
        </p:spPr>
        <p:txBody>
          <a:bodyPr lIns="38100" tIns="19050" rIns="38100" bIns="19050" anchor="ctr">
            <a:normAutofit fontScale="87018"/>
          </a:bodyPr>
          <a:lstStyle/>
          <a:p>
            <a:pPr algn="ctr">
              <a:defRPr sz="1050" b="1">
                <a:solidFill>
                  <a:srgbClr val="002060"/>
                </a:solidFill>
                <a:latin typeface="Verdana"/>
                <a:ea typeface="Verdana"/>
                <a:cs typeface="Verdana"/>
              </a:defRPr>
            </a:pPr>
            <a:r>
              <a:rPr sz="1050" b="1">
                <a:solidFill>
                  <a:srgbClr val="002060"/>
                </a:solidFill>
                <a:latin typeface="Verdana"/>
                <a:ea typeface="Verdana"/>
                <a:cs typeface="Verdana"/>
              </a:rPr>
              <a:t>WHAT + HOW</a:t>
            </a:r>
          </a:p>
        </p:txBody>
      </p:sp>
    </p:spTree>
    <p:extLst>
      <p:ext uri="{BB962C8B-B14F-4D97-AF65-F5344CB8AC3E}">
        <p14:creationId xmlns:p14="http://schemas.microsoft.com/office/powerpoint/2010/main" val="14161681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58DB6-8D20-A14F-012F-D27BC274F4A8}"/>
              </a:ext>
            </a:extLst>
          </p:cNvPr>
          <p:cNvSpPr>
            <a:spLocks noGrp="1"/>
          </p:cNvSpPr>
          <p:nvPr>
            <p:ph type="title"/>
          </p:nvPr>
        </p:nvSpPr>
        <p:spPr/>
        <p:txBody>
          <a:bodyPr/>
          <a:lstStyle/>
          <a:p>
            <a:r>
              <a:rPr lang="en-CN" dirty="0"/>
              <a:t>Benchmark &amp; Single-LRO Evaluation</a:t>
            </a:r>
          </a:p>
        </p:txBody>
      </p:sp>
      <p:sp>
        <p:nvSpPr>
          <p:cNvPr id="3" name="Text Placeholder 2">
            <a:extLst>
              <a:ext uri="{FF2B5EF4-FFF2-40B4-BE49-F238E27FC236}">
                <a16:creationId xmlns:a16="http://schemas.microsoft.com/office/drawing/2014/main" id="{4A27A152-BFDF-066D-E012-C4BBFC653310}"/>
              </a:ext>
            </a:extLst>
          </p:cNvPr>
          <p:cNvSpPr>
            <a:spLocks noGrp="1"/>
          </p:cNvSpPr>
          <p:nvPr>
            <p:ph type="body" idx="1"/>
          </p:nvPr>
        </p:nvSpPr>
        <p:spPr/>
        <p:txBody>
          <a:bodyPr/>
          <a:lstStyle/>
          <a:p>
            <a:endParaRPr lang="en-CN" dirty="0">
              <a:solidFill>
                <a:srgbClr val="FFFF00"/>
              </a:solidFill>
            </a:endParaRPr>
          </a:p>
        </p:txBody>
      </p:sp>
      <p:sp>
        <p:nvSpPr>
          <p:cNvPr id="4" name="Slide Number Placeholder 3">
            <a:extLst>
              <a:ext uri="{FF2B5EF4-FFF2-40B4-BE49-F238E27FC236}">
                <a16:creationId xmlns:a16="http://schemas.microsoft.com/office/drawing/2014/main" id="{23945277-C204-B537-FAFA-28EF0F79EF30}"/>
              </a:ext>
            </a:extLst>
          </p:cNvPr>
          <p:cNvSpPr>
            <a:spLocks noGrp="1"/>
          </p:cNvSpPr>
          <p:nvPr>
            <p:ph type="sldNum" sz="quarter" idx="12"/>
          </p:nvPr>
        </p:nvSpPr>
        <p:spPr/>
        <p:txBody>
          <a:bodyPr/>
          <a:lstStyle/>
          <a:p>
            <a:fld id="{BCFAA6ED-95C3-9546-BFD5-25AB245E25B8}" type="slidenum">
              <a:rPr lang="en-CN" smtClean="0"/>
              <a:t>48</a:t>
            </a:fld>
            <a:endParaRPr lang="en-CN"/>
          </a:p>
        </p:txBody>
      </p:sp>
    </p:spTree>
    <p:extLst>
      <p:ext uri="{BB962C8B-B14F-4D97-AF65-F5344CB8AC3E}">
        <p14:creationId xmlns:p14="http://schemas.microsoft.com/office/powerpoint/2010/main" val="29801024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8FF09C-1944-1817-F36F-E7A36AA5B99C}"/>
              </a:ext>
            </a:extLst>
          </p:cNvPr>
          <p:cNvSpPr>
            <a:spLocks noGrp="1"/>
          </p:cNvSpPr>
          <p:nvPr>
            <p:ph type="title"/>
          </p:nvPr>
        </p:nvSpPr>
        <p:spPr>
          <a:xfrm>
            <a:off x="455962" y="360045"/>
            <a:ext cx="11279981" cy="1080040"/>
          </a:xfrm>
        </p:spPr>
        <p:txBody>
          <a:bodyPr/>
          <a:lstStyle/>
          <a:p>
            <a:r>
              <a:t>Benchmark Aim</a:t>
            </a:r>
          </a:p>
        </p:txBody>
      </p:sp>
      <p:sp>
        <p:nvSpPr>
          <p:cNvPr id="4" name="灯片编号占位符 3">
            <a:extLst>
              <a:ext uri="{FF2B5EF4-FFF2-40B4-BE49-F238E27FC236}">
                <a16:creationId xmlns:a16="http://schemas.microsoft.com/office/drawing/2014/main" id="{FD80205A-BDE6-2CFA-82AB-66C1B8FFB719}"/>
              </a:ext>
            </a:extLst>
          </p:cNvPr>
          <p:cNvSpPr>
            <a:spLocks noGrp="1"/>
          </p:cNvSpPr>
          <p:nvPr>
            <p:ph type="sldNum" idx="12"/>
          </p:nvPr>
        </p:nvSpPr>
        <p:spPr>
          <a:xfrm>
            <a:off x="8643938" y="6356318"/>
            <a:ext cx="3092101" cy="365093"/>
          </a:xfrm>
        </p:spPr>
        <p:txBody>
          <a:bodyPr/>
          <a:lstStyle/>
          <a:p>
            <a:fld id="{8D0BA80A-DD45-4E53-A64F-B6712A67CF0B}" type="slidenum">
              <a:rPr/>
              <a:t>49</a:t>
            </a:fld>
            <a:endParaRPr/>
          </a:p>
        </p:txBody>
      </p:sp>
      <p:pic>
        <p:nvPicPr>
          <p:cNvPr id="26" name="图片 7"/>
          <p:cNvPicPr>
            <a:picLocks noChangeAspect="1"/>
          </p:cNvPicPr>
          <p:nvPr/>
        </p:nvPicPr>
        <p:blipFill>
          <a:blip r:embed="rId3"/>
          <a:srcRect t="15565"/>
          <a:stretch>
            <a:fillRect/>
          </a:stretch>
        </p:blipFill>
        <p:spPr>
          <a:xfrm>
            <a:off x="6191250" y="4438650"/>
            <a:ext cx="5143500" cy="1952625"/>
          </a:xfrm>
          <a:prstGeom prst="rect">
            <a:avLst/>
          </a:prstGeom>
        </p:spPr>
      </p:pic>
      <p:sp>
        <p:nvSpPr>
          <p:cNvPr id="6" name="Rectangle 5">
            <a:extLst>
              <a:ext uri="{FF2B5EF4-FFF2-40B4-BE49-F238E27FC236}">
                <a16:creationId xmlns:a16="http://schemas.microsoft.com/office/drawing/2014/main" id="{2E671D82-9291-42D9-A2BE-DC40449E7BC0}"/>
              </a:ext>
            </a:extLst>
          </p:cNvPr>
          <p:cNvSpPr>
            <a:spLocks noGrp="1"/>
          </p:cNvSpPr>
          <p:nvPr/>
        </p:nvSpPr>
        <p:spPr>
          <a:xfrm>
            <a:off x="571500" y="1428750"/>
            <a:ext cx="11049000" cy="400050"/>
          </a:xfrm>
          <a:prstGeom prst="rect">
            <a:avLst/>
          </a:prstGeom>
        </p:spPr>
        <p:txBody>
          <a:bodyPr lIns="38100" tIns="19050" rIns="38100" bIns="19050" anchor="ctr">
            <a:normAutofit/>
          </a:bodyPr>
          <a:lstStyle/>
          <a:p>
            <a:pPr algn="ctr">
              <a:defRPr sz="1575" b="0">
                <a:solidFill>
                  <a:srgbClr val="4A5568"/>
                </a:solidFill>
                <a:latin typeface="Verdana"/>
                <a:ea typeface="Verdana"/>
                <a:cs typeface="Verdana"/>
              </a:defRPr>
            </a:pPr>
            <a:r>
              <a:rPr sz="1575" b="0">
                <a:solidFill>
                  <a:srgbClr val="4A5568"/>
                </a:solidFill>
                <a:latin typeface="Verdana"/>
                <a:ea typeface="Verdana"/>
                <a:cs typeface="Verdana"/>
              </a:rPr>
              <a:t>A useful benchmark must satisfy all four requirements at once.</a:t>
            </a:r>
          </a:p>
        </p:txBody>
      </p:sp>
      <p:sp>
        <p:nvSpPr>
          <p:cNvPr id="7" name="Rounded Rectangle 6">
            <a:extLst>
              <a:ext uri="{FF2B5EF4-FFF2-40B4-BE49-F238E27FC236}">
                <a16:creationId xmlns:a16="http://schemas.microsoft.com/office/drawing/2014/main" id="{82354050-4EFE-4345-9D69-CF85FDE3A8D5}"/>
              </a:ext>
            </a:extLst>
          </p:cNvPr>
          <p:cNvSpPr>
            <a:spLocks noGrp="1"/>
          </p:cNvSpPr>
          <p:nvPr/>
        </p:nvSpPr>
        <p:spPr>
          <a:xfrm>
            <a:off x="523875" y="2057400"/>
            <a:ext cx="2571750" cy="1809750"/>
          </a:xfrm>
          <a:prstGeom prst="roundRect">
            <a:avLst>
              <a:gd name="adj" fmla="val 6316"/>
            </a:avLst>
          </a:prstGeom>
          <a:solidFill>
            <a:srgbClr val="F3F6FB"/>
          </a:solidFill>
          <a:ln w="9525">
            <a:solidFill>
              <a:srgbClr val="C7D3E5"/>
            </a:solidFill>
          </a:ln>
        </p:spPr>
        <p:txBody>
          <a:bodyPr lIns="95250" tIns="76200" rIns="95250" bIns="76200" anchor="ctr">
            <a:normAutofit/>
          </a:bodyPr>
          <a:lstStyle/>
          <a:p>
            <a:endParaRPr/>
          </a:p>
        </p:txBody>
      </p:sp>
      <p:sp>
        <p:nvSpPr>
          <p:cNvPr id="8" name="Rectangle 7">
            <a:extLst>
              <a:ext uri="{FF2B5EF4-FFF2-40B4-BE49-F238E27FC236}">
                <a16:creationId xmlns:a16="http://schemas.microsoft.com/office/drawing/2014/main" id="{DA047EB3-343A-46E6-81E8-F166E397AEE4}"/>
              </a:ext>
            </a:extLst>
          </p:cNvPr>
          <p:cNvSpPr>
            <a:spLocks noGrp="1"/>
          </p:cNvSpPr>
          <p:nvPr/>
        </p:nvSpPr>
        <p:spPr>
          <a:xfrm>
            <a:off x="695325" y="2190750"/>
            <a:ext cx="457200" cy="323850"/>
          </a:xfrm>
          <a:prstGeom prst="rect">
            <a:avLst/>
          </a:prstGeom>
        </p:spPr>
        <p:txBody>
          <a:bodyPr lIns="38100" tIns="19050" rIns="38100" bIns="19050" anchor="ctr">
            <a:normAutofit/>
          </a:bodyPr>
          <a:lstStyle/>
          <a:p>
            <a:pPr algn="ctr">
              <a:defRPr sz="1875" b="1">
                <a:solidFill>
                  <a:srgbClr val="C00000"/>
                </a:solidFill>
                <a:latin typeface="Verdana"/>
                <a:ea typeface="Verdana"/>
                <a:cs typeface="Verdana"/>
              </a:defRPr>
            </a:pPr>
            <a:r>
              <a:rPr sz="1875" b="1">
                <a:solidFill>
                  <a:srgbClr val="C00000"/>
                </a:solidFill>
                <a:latin typeface="Verdana"/>
                <a:ea typeface="Verdana"/>
                <a:cs typeface="Verdana"/>
              </a:rPr>
              <a:t>01</a:t>
            </a:r>
          </a:p>
        </p:txBody>
      </p:sp>
      <p:sp>
        <p:nvSpPr>
          <p:cNvPr id="9" name="Rectangle 8">
            <a:extLst>
              <a:ext uri="{FF2B5EF4-FFF2-40B4-BE49-F238E27FC236}">
                <a16:creationId xmlns:a16="http://schemas.microsoft.com/office/drawing/2014/main" id="{A110F791-95BE-48E9-AC01-B2372CCAFCFA}"/>
              </a:ext>
            </a:extLst>
          </p:cNvPr>
          <p:cNvSpPr>
            <a:spLocks noGrp="1"/>
          </p:cNvSpPr>
          <p:nvPr/>
        </p:nvSpPr>
        <p:spPr>
          <a:xfrm>
            <a:off x="714375" y="2609850"/>
            <a:ext cx="2190750" cy="495300"/>
          </a:xfrm>
          <a:prstGeom prst="rect">
            <a:avLst/>
          </a:prstGeom>
        </p:spPr>
        <p:txBody>
          <a:bodyPr lIns="38100" tIns="19050" rIns="38100" bIns="19050" anchor="ctr">
            <a:normAutofit/>
          </a:bodyPr>
          <a:lstStyle/>
          <a:p>
            <a:pPr algn="ctr">
              <a:defRPr sz="1275" b="1">
                <a:solidFill>
                  <a:srgbClr val="002060"/>
                </a:solidFill>
                <a:latin typeface="Verdana"/>
                <a:ea typeface="Verdana"/>
                <a:cs typeface="Verdana"/>
              </a:defRPr>
            </a:pPr>
            <a:r>
              <a:rPr sz="1275" b="1">
                <a:solidFill>
                  <a:srgbClr val="002060"/>
                </a:solidFill>
                <a:latin typeface="Verdana"/>
                <a:ea typeface="Verdana"/>
                <a:cs typeface="Verdana"/>
              </a:rPr>
              <a:t>NATIVE TO RELATIONS</a:t>
            </a:r>
          </a:p>
        </p:txBody>
      </p:sp>
      <p:sp>
        <p:nvSpPr>
          <p:cNvPr id="10" name="Rectangle 9">
            <a:extLst>
              <a:ext uri="{FF2B5EF4-FFF2-40B4-BE49-F238E27FC236}">
                <a16:creationId xmlns:a16="http://schemas.microsoft.com/office/drawing/2014/main" id="{FB37F744-277D-4862-8E67-AEAA98F7AF2D}"/>
              </a:ext>
            </a:extLst>
          </p:cNvPr>
          <p:cNvSpPr>
            <a:spLocks noGrp="1"/>
          </p:cNvSpPr>
          <p:nvPr/>
        </p:nvSpPr>
        <p:spPr>
          <a:xfrm>
            <a:off x="733425" y="3143250"/>
            <a:ext cx="2152650" cy="514350"/>
          </a:xfrm>
          <a:prstGeom prst="rect">
            <a:avLst/>
          </a:prstGeom>
        </p:spPr>
        <p:txBody>
          <a:bodyPr lIns="38100" tIns="19050" rIns="38100" bIns="19050" anchor="ctr">
            <a:normAutofit/>
          </a:bodyPr>
          <a:lstStyle/>
          <a:p>
            <a:pPr algn="ctr">
              <a:defRPr sz="1200" b="0">
                <a:solidFill>
                  <a:srgbClr val="4A5568"/>
                </a:solidFill>
                <a:latin typeface="Verdana"/>
                <a:ea typeface="Verdana"/>
                <a:cs typeface="Verdana"/>
              </a:defRPr>
            </a:pPr>
            <a:r>
              <a:rPr sz="1200" b="0">
                <a:solidFill>
                  <a:srgbClr val="4A5568"/>
                </a:solidFill>
                <a:latin typeface="Verdana"/>
                <a:ea typeface="Verdana"/>
                <a:cs typeface="Verdana"/>
              </a:rPr>
              <a:t>Relational input and relational output</a:t>
            </a:r>
          </a:p>
        </p:txBody>
      </p:sp>
      <p:sp>
        <p:nvSpPr>
          <p:cNvPr id="11" name="Rounded Rectangle 10">
            <a:extLst>
              <a:ext uri="{FF2B5EF4-FFF2-40B4-BE49-F238E27FC236}">
                <a16:creationId xmlns:a16="http://schemas.microsoft.com/office/drawing/2014/main" id="{770ACAF2-9076-40C7-923C-6A2F5E9047E4}"/>
              </a:ext>
            </a:extLst>
          </p:cNvPr>
          <p:cNvSpPr>
            <a:spLocks noGrp="1"/>
          </p:cNvSpPr>
          <p:nvPr/>
        </p:nvSpPr>
        <p:spPr>
          <a:xfrm>
            <a:off x="3362325" y="2057400"/>
            <a:ext cx="2571750" cy="1809750"/>
          </a:xfrm>
          <a:prstGeom prst="roundRect">
            <a:avLst>
              <a:gd name="adj" fmla="val 6316"/>
            </a:avLst>
          </a:prstGeom>
          <a:solidFill>
            <a:srgbClr val="F3F6FB"/>
          </a:solidFill>
          <a:ln w="9525">
            <a:solidFill>
              <a:srgbClr val="C7D3E5"/>
            </a:solidFill>
          </a:ln>
        </p:spPr>
        <p:txBody>
          <a:bodyPr lIns="95250" tIns="76200" rIns="95250" bIns="76200" anchor="ctr">
            <a:normAutofit/>
          </a:bodyPr>
          <a:lstStyle/>
          <a:p>
            <a:endParaRPr/>
          </a:p>
        </p:txBody>
      </p:sp>
      <p:sp>
        <p:nvSpPr>
          <p:cNvPr id="12" name="Rectangle 11">
            <a:extLst>
              <a:ext uri="{FF2B5EF4-FFF2-40B4-BE49-F238E27FC236}">
                <a16:creationId xmlns:a16="http://schemas.microsoft.com/office/drawing/2014/main" id="{C709CFA6-DEDD-4101-B1A3-256DEFC43A7D}"/>
              </a:ext>
            </a:extLst>
          </p:cNvPr>
          <p:cNvSpPr>
            <a:spLocks noGrp="1"/>
          </p:cNvSpPr>
          <p:nvPr/>
        </p:nvSpPr>
        <p:spPr>
          <a:xfrm>
            <a:off x="3533775" y="2190750"/>
            <a:ext cx="457200" cy="323850"/>
          </a:xfrm>
          <a:prstGeom prst="rect">
            <a:avLst/>
          </a:prstGeom>
        </p:spPr>
        <p:txBody>
          <a:bodyPr lIns="38100" tIns="19050" rIns="38100" bIns="19050" anchor="ctr">
            <a:normAutofit/>
          </a:bodyPr>
          <a:lstStyle/>
          <a:p>
            <a:pPr algn="ctr">
              <a:defRPr sz="1875" b="1">
                <a:solidFill>
                  <a:srgbClr val="C00000"/>
                </a:solidFill>
                <a:latin typeface="Verdana"/>
                <a:ea typeface="Verdana"/>
                <a:cs typeface="Verdana"/>
              </a:defRPr>
            </a:pPr>
            <a:r>
              <a:rPr sz="1875" b="1">
                <a:solidFill>
                  <a:srgbClr val="C00000"/>
                </a:solidFill>
                <a:latin typeface="Verdana"/>
                <a:ea typeface="Verdana"/>
                <a:cs typeface="Verdana"/>
              </a:rPr>
              <a:t>02</a:t>
            </a:r>
          </a:p>
        </p:txBody>
      </p:sp>
      <p:sp>
        <p:nvSpPr>
          <p:cNvPr id="13" name="Rectangle 12">
            <a:extLst>
              <a:ext uri="{FF2B5EF4-FFF2-40B4-BE49-F238E27FC236}">
                <a16:creationId xmlns:a16="http://schemas.microsoft.com/office/drawing/2014/main" id="{B005617E-416E-4B06-9BA4-42A6E4DA60AF}"/>
              </a:ext>
            </a:extLst>
          </p:cNvPr>
          <p:cNvSpPr>
            <a:spLocks noGrp="1"/>
          </p:cNvSpPr>
          <p:nvPr/>
        </p:nvSpPr>
        <p:spPr>
          <a:xfrm>
            <a:off x="3552825" y="2609850"/>
            <a:ext cx="2190750" cy="495300"/>
          </a:xfrm>
          <a:prstGeom prst="rect">
            <a:avLst/>
          </a:prstGeom>
        </p:spPr>
        <p:txBody>
          <a:bodyPr lIns="38100" tIns="19050" rIns="38100" bIns="19050" anchor="ctr">
            <a:normAutofit/>
          </a:bodyPr>
          <a:lstStyle/>
          <a:p>
            <a:pPr algn="ctr">
              <a:defRPr sz="1275" b="1">
                <a:solidFill>
                  <a:srgbClr val="002060"/>
                </a:solidFill>
                <a:latin typeface="Verdana"/>
                <a:ea typeface="Verdana"/>
                <a:cs typeface="Verdana"/>
              </a:defRPr>
            </a:pPr>
            <a:r>
              <a:rPr sz="1275" b="1">
                <a:solidFill>
                  <a:srgbClr val="002060"/>
                </a:solidFill>
                <a:latin typeface="Verdana"/>
                <a:ea typeface="Verdana"/>
                <a:cs typeface="Verdana"/>
              </a:rPr>
              <a:t>EXPLICIT LRO INVOLVEMENT</a:t>
            </a:r>
          </a:p>
        </p:txBody>
      </p:sp>
      <p:sp>
        <p:nvSpPr>
          <p:cNvPr id="14" name="Rectangle 13">
            <a:extLst>
              <a:ext uri="{FF2B5EF4-FFF2-40B4-BE49-F238E27FC236}">
                <a16:creationId xmlns:a16="http://schemas.microsoft.com/office/drawing/2014/main" id="{6CACD8C9-732A-4DB8-902D-BC1D152B664D}"/>
              </a:ext>
            </a:extLst>
          </p:cNvPr>
          <p:cNvSpPr>
            <a:spLocks noGrp="1"/>
          </p:cNvSpPr>
          <p:nvPr/>
        </p:nvSpPr>
        <p:spPr>
          <a:xfrm>
            <a:off x="3571875" y="3143250"/>
            <a:ext cx="2152650" cy="514350"/>
          </a:xfrm>
          <a:prstGeom prst="rect">
            <a:avLst/>
          </a:prstGeom>
        </p:spPr>
        <p:txBody>
          <a:bodyPr lIns="38100" tIns="19050" rIns="38100" bIns="19050" anchor="ctr">
            <a:normAutofit/>
          </a:bodyPr>
          <a:lstStyle/>
          <a:p>
            <a:pPr algn="ctr">
              <a:defRPr sz="1200" b="0">
                <a:solidFill>
                  <a:srgbClr val="4A5568"/>
                </a:solidFill>
                <a:latin typeface="Verdana"/>
                <a:ea typeface="Verdana"/>
                <a:cs typeface="Verdana"/>
              </a:defRPr>
            </a:pPr>
            <a:r>
              <a:rPr sz="1200" b="0">
                <a:solidFill>
                  <a:srgbClr val="4A5568"/>
                </a:solidFill>
                <a:latin typeface="Verdana"/>
                <a:ea typeface="Verdana"/>
                <a:cs typeface="Verdana"/>
              </a:rPr>
              <a:t>Every query exercises at least one LRO</a:t>
            </a:r>
          </a:p>
        </p:txBody>
      </p:sp>
      <p:sp>
        <p:nvSpPr>
          <p:cNvPr id="15" name="Rounded Rectangle 14">
            <a:extLst>
              <a:ext uri="{FF2B5EF4-FFF2-40B4-BE49-F238E27FC236}">
                <a16:creationId xmlns:a16="http://schemas.microsoft.com/office/drawing/2014/main" id="{A71D9D9C-FC70-466F-BFAA-3693E2FCAD5A}"/>
              </a:ext>
            </a:extLst>
          </p:cNvPr>
          <p:cNvSpPr>
            <a:spLocks noGrp="1"/>
          </p:cNvSpPr>
          <p:nvPr/>
        </p:nvSpPr>
        <p:spPr>
          <a:xfrm>
            <a:off x="6200775" y="2057400"/>
            <a:ext cx="2571750" cy="1809750"/>
          </a:xfrm>
          <a:prstGeom prst="roundRect">
            <a:avLst>
              <a:gd name="adj" fmla="val 6316"/>
            </a:avLst>
          </a:prstGeom>
          <a:solidFill>
            <a:srgbClr val="F3F6FB"/>
          </a:solidFill>
          <a:ln w="9525">
            <a:solidFill>
              <a:srgbClr val="C7D3E5"/>
            </a:solidFill>
          </a:ln>
        </p:spPr>
        <p:txBody>
          <a:bodyPr lIns="95250" tIns="76200" rIns="95250" bIns="76200" anchor="ctr">
            <a:normAutofit/>
          </a:bodyPr>
          <a:lstStyle/>
          <a:p>
            <a:endParaRPr/>
          </a:p>
        </p:txBody>
      </p:sp>
      <p:sp>
        <p:nvSpPr>
          <p:cNvPr id="16" name="Rectangle 15">
            <a:extLst>
              <a:ext uri="{FF2B5EF4-FFF2-40B4-BE49-F238E27FC236}">
                <a16:creationId xmlns:a16="http://schemas.microsoft.com/office/drawing/2014/main" id="{1BF69116-22B1-4E72-B8EE-D75F859BDCDB}"/>
              </a:ext>
            </a:extLst>
          </p:cNvPr>
          <p:cNvSpPr>
            <a:spLocks noGrp="1"/>
          </p:cNvSpPr>
          <p:nvPr/>
        </p:nvSpPr>
        <p:spPr>
          <a:xfrm>
            <a:off x="6372225" y="2190750"/>
            <a:ext cx="457200" cy="323850"/>
          </a:xfrm>
          <a:prstGeom prst="rect">
            <a:avLst/>
          </a:prstGeom>
        </p:spPr>
        <p:txBody>
          <a:bodyPr lIns="38100" tIns="19050" rIns="38100" bIns="19050" anchor="ctr">
            <a:normAutofit/>
          </a:bodyPr>
          <a:lstStyle/>
          <a:p>
            <a:pPr algn="ctr">
              <a:defRPr sz="1875" b="1">
                <a:solidFill>
                  <a:srgbClr val="C00000"/>
                </a:solidFill>
                <a:latin typeface="Verdana"/>
                <a:ea typeface="Verdana"/>
                <a:cs typeface="Verdana"/>
              </a:defRPr>
            </a:pPr>
            <a:r>
              <a:rPr sz="1875" b="1">
                <a:solidFill>
                  <a:srgbClr val="C00000"/>
                </a:solidFill>
                <a:latin typeface="Verdana"/>
                <a:ea typeface="Verdana"/>
                <a:cs typeface="Verdana"/>
              </a:rPr>
              <a:t>03</a:t>
            </a:r>
          </a:p>
        </p:txBody>
      </p:sp>
      <p:sp>
        <p:nvSpPr>
          <p:cNvPr id="17" name="Rectangle 16">
            <a:extLst>
              <a:ext uri="{FF2B5EF4-FFF2-40B4-BE49-F238E27FC236}">
                <a16:creationId xmlns:a16="http://schemas.microsoft.com/office/drawing/2014/main" id="{3108DEF0-C950-4DBB-B54B-1EC7A9572475}"/>
              </a:ext>
            </a:extLst>
          </p:cNvPr>
          <p:cNvSpPr>
            <a:spLocks noGrp="1"/>
          </p:cNvSpPr>
          <p:nvPr/>
        </p:nvSpPr>
        <p:spPr>
          <a:xfrm>
            <a:off x="6391275" y="2609850"/>
            <a:ext cx="2190750" cy="495300"/>
          </a:xfrm>
          <a:prstGeom prst="rect">
            <a:avLst/>
          </a:prstGeom>
        </p:spPr>
        <p:txBody>
          <a:bodyPr lIns="38100" tIns="19050" rIns="38100" bIns="19050" anchor="ctr">
            <a:normAutofit/>
          </a:bodyPr>
          <a:lstStyle/>
          <a:p>
            <a:pPr algn="ctr">
              <a:defRPr sz="1275" b="1">
                <a:solidFill>
                  <a:srgbClr val="002060"/>
                </a:solidFill>
                <a:latin typeface="Verdana"/>
                <a:ea typeface="Verdana"/>
                <a:cs typeface="Verdana"/>
              </a:defRPr>
            </a:pPr>
            <a:r>
              <a:rPr sz="1275" b="1">
                <a:solidFill>
                  <a:srgbClr val="002060"/>
                </a:solidFill>
                <a:latin typeface="Verdana"/>
                <a:ea typeface="Verdana"/>
                <a:cs typeface="Verdana"/>
              </a:rPr>
              <a:t>ISOLATED COVERAGE</a:t>
            </a:r>
          </a:p>
        </p:txBody>
      </p:sp>
      <p:sp>
        <p:nvSpPr>
          <p:cNvPr id="18" name="Rectangle 17">
            <a:extLst>
              <a:ext uri="{FF2B5EF4-FFF2-40B4-BE49-F238E27FC236}">
                <a16:creationId xmlns:a16="http://schemas.microsoft.com/office/drawing/2014/main" id="{B91B7509-6C4C-4A38-93F6-9F0805A8898D}"/>
              </a:ext>
            </a:extLst>
          </p:cNvPr>
          <p:cNvSpPr>
            <a:spLocks noGrp="1"/>
          </p:cNvSpPr>
          <p:nvPr/>
        </p:nvSpPr>
        <p:spPr>
          <a:xfrm>
            <a:off x="6410325" y="3143250"/>
            <a:ext cx="2152650" cy="514350"/>
          </a:xfrm>
          <a:prstGeom prst="rect">
            <a:avLst/>
          </a:prstGeom>
        </p:spPr>
        <p:txBody>
          <a:bodyPr lIns="38100" tIns="19050" rIns="38100" bIns="19050" anchor="ctr">
            <a:normAutofit/>
          </a:bodyPr>
          <a:lstStyle/>
          <a:p>
            <a:pPr algn="ctr">
              <a:defRPr sz="1200" b="0">
                <a:solidFill>
                  <a:srgbClr val="4A5568"/>
                </a:solidFill>
                <a:latin typeface="Verdana"/>
                <a:ea typeface="Verdana"/>
                <a:cs typeface="Verdana"/>
              </a:defRPr>
            </a:pPr>
            <a:r>
              <a:rPr sz="1200" b="0">
                <a:solidFill>
                  <a:srgbClr val="4A5568"/>
                </a:solidFill>
                <a:latin typeface="Verdana"/>
                <a:ea typeface="Verdana"/>
                <a:cs typeface="Verdana"/>
              </a:rPr>
              <a:t>Cover every intent × operand combination</a:t>
            </a:r>
          </a:p>
        </p:txBody>
      </p:sp>
      <p:sp>
        <p:nvSpPr>
          <p:cNvPr id="19" name="Rounded Rectangle 18">
            <a:extLst>
              <a:ext uri="{FF2B5EF4-FFF2-40B4-BE49-F238E27FC236}">
                <a16:creationId xmlns:a16="http://schemas.microsoft.com/office/drawing/2014/main" id="{E338DD80-604A-4405-95B9-4000737F9128}"/>
              </a:ext>
            </a:extLst>
          </p:cNvPr>
          <p:cNvSpPr>
            <a:spLocks noGrp="1"/>
          </p:cNvSpPr>
          <p:nvPr/>
        </p:nvSpPr>
        <p:spPr>
          <a:xfrm>
            <a:off x="9039225" y="2057400"/>
            <a:ext cx="2571750" cy="1809750"/>
          </a:xfrm>
          <a:prstGeom prst="roundRect">
            <a:avLst>
              <a:gd name="adj" fmla="val 6316"/>
            </a:avLst>
          </a:prstGeom>
          <a:solidFill>
            <a:srgbClr val="F3F6FB"/>
          </a:solidFill>
          <a:ln w="9525">
            <a:solidFill>
              <a:srgbClr val="C7D3E5"/>
            </a:solidFill>
          </a:ln>
        </p:spPr>
        <p:txBody>
          <a:bodyPr lIns="95250" tIns="76200" rIns="95250" bIns="76200" anchor="ctr">
            <a:normAutofit/>
          </a:bodyPr>
          <a:lstStyle/>
          <a:p>
            <a:endParaRPr/>
          </a:p>
        </p:txBody>
      </p:sp>
      <p:sp>
        <p:nvSpPr>
          <p:cNvPr id="20" name="Rectangle 19">
            <a:extLst>
              <a:ext uri="{FF2B5EF4-FFF2-40B4-BE49-F238E27FC236}">
                <a16:creationId xmlns:a16="http://schemas.microsoft.com/office/drawing/2014/main" id="{9C6E67AA-818A-4D62-8B2C-ACCDC6D88A50}"/>
              </a:ext>
            </a:extLst>
          </p:cNvPr>
          <p:cNvSpPr>
            <a:spLocks noGrp="1"/>
          </p:cNvSpPr>
          <p:nvPr/>
        </p:nvSpPr>
        <p:spPr>
          <a:xfrm>
            <a:off x="9210675" y="2190750"/>
            <a:ext cx="457200" cy="323850"/>
          </a:xfrm>
          <a:prstGeom prst="rect">
            <a:avLst/>
          </a:prstGeom>
        </p:spPr>
        <p:txBody>
          <a:bodyPr lIns="38100" tIns="19050" rIns="38100" bIns="19050" anchor="ctr">
            <a:normAutofit/>
          </a:bodyPr>
          <a:lstStyle/>
          <a:p>
            <a:pPr algn="ctr">
              <a:defRPr sz="1875" b="1">
                <a:solidFill>
                  <a:srgbClr val="C00000"/>
                </a:solidFill>
                <a:latin typeface="Verdana"/>
                <a:ea typeface="Verdana"/>
                <a:cs typeface="Verdana"/>
              </a:defRPr>
            </a:pPr>
            <a:r>
              <a:rPr sz="1875" b="1">
                <a:solidFill>
                  <a:srgbClr val="C00000"/>
                </a:solidFill>
                <a:latin typeface="Verdana"/>
                <a:ea typeface="Verdana"/>
                <a:cs typeface="Verdana"/>
              </a:rPr>
              <a:t>04</a:t>
            </a:r>
          </a:p>
        </p:txBody>
      </p:sp>
      <p:sp>
        <p:nvSpPr>
          <p:cNvPr id="21" name="Rectangle 20">
            <a:extLst>
              <a:ext uri="{FF2B5EF4-FFF2-40B4-BE49-F238E27FC236}">
                <a16:creationId xmlns:a16="http://schemas.microsoft.com/office/drawing/2014/main" id="{C550429F-1776-4E47-B4EC-8C77843C0446}"/>
              </a:ext>
            </a:extLst>
          </p:cNvPr>
          <p:cNvSpPr>
            <a:spLocks noGrp="1"/>
          </p:cNvSpPr>
          <p:nvPr/>
        </p:nvSpPr>
        <p:spPr>
          <a:xfrm>
            <a:off x="9229725" y="2609850"/>
            <a:ext cx="2190750" cy="495300"/>
          </a:xfrm>
          <a:prstGeom prst="rect">
            <a:avLst/>
          </a:prstGeom>
        </p:spPr>
        <p:txBody>
          <a:bodyPr lIns="38100" tIns="19050" rIns="38100" bIns="19050" anchor="ctr">
            <a:normAutofit/>
          </a:bodyPr>
          <a:lstStyle/>
          <a:p>
            <a:pPr algn="ctr">
              <a:defRPr sz="1275" b="1">
                <a:solidFill>
                  <a:srgbClr val="002060"/>
                </a:solidFill>
                <a:latin typeface="Verdana"/>
                <a:ea typeface="Verdana"/>
                <a:cs typeface="Verdana"/>
              </a:defRPr>
            </a:pPr>
            <a:r>
              <a:rPr sz="1275" b="1">
                <a:solidFill>
                  <a:srgbClr val="002060"/>
                </a:solidFill>
                <a:latin typeface="Verdana"/>
                <a:ea typeface="Verdana"/>
                <a:cs typeface="Verdana"/>
              </a:rPr>
              <a:t>COMPOSED DIFFICULTY</a:t>
            </a:r>
          </a:p>
        </p:txBody>
      </p:sp>
      <p:sp>
        <p:nvSpPr>
          <p:cNvPr id="22" name="Rectangle 21">
            <a:extLst>
              <a:ext uri="{FF2B5EF4-FFF2-40B4-BE49-F238E27FC236}">
                <a16:creationId xmlns:a16="http://schemas.microsoft.com/office/drawing/2014/main" id="{40D684D8-99A1-4060-8DFC-662235D365AA}"/>
              </a:ext>
            </a:extLst>
          </p:cNvPr>
          <p:cNvSpPr>
            <a:spLocks noGrp="1"/>
          </p:cNvSpPr>
          <p:nvPr/>
        </p:nvSpPr>
        <p:spPr>
          <a:xfrm>
            <a:off x="9248775" y="3143250"/>
            <a:ext cx="2152650" cy="514350"/>
          </a:xfrm>
          <a:prstGeom prst="rect">
            <a:avLst/>
          </a:prstGeom>
        </p:spPr>
        <p:txBody>
          <a:bodyPr lIns="38100" tIns="19050" rIns="38100" bIns="19050" anchor="ctr">
            <a:normAutofit/>
          </a:bodyPr>
          <a:lstStyle/>
          <a:p>
            <a:pPr algn="ctr">
              <a:defRPr sz="1200" b="0">
                <a:solidFill>
                  <a:srgbClr val="4A5568"/>
                </a:solidFill>
                <a:latin typeface="Verdana"/>
                <a:ea typeface="Verdana"/>
                <a:cs typeface="Verdana"/>
              </a:defRPr>
            </a:pPr>
            <a:r>
              <a:rPr sz="1200" b="0">
                <a:solidFill>
                  <a:srgbClr val="4A5568"/>
                </a:solidFill>
                <a:latin typeface="Verdana"/>
                <a:ea typeface="Verdana"/>
                <a:cs typeface="Verdana"/>
              </a:rPr>
              <a:t>Stratified multi-LRO query plans</a:t>
            </a:r>
          </a:p>
        </p:txBody>
      </p:sp>
      <p:sp>
        <p:nvSpPr>
          <p:cNvPr id="23" name="Rounded Rectangle 22">
            <a:extLst>
              <a:ext uri="{FF2B5EF4-FFF2-40B4-BE49-F238E27FC236}">
                <a16:creationId xmlns:a16="http://schemas.microsoft.com/office/drawing/2014/main" id="{61EB90A1-CBAE-4D43-BE80-3685445DBEE0}"/>
              </a:ext>
            </a:extLst>
          </p:cNvPr>
          <p:cNvSpPr>
            <a:spLocks noGrp="1"/>
          </p:cNvSpPr>
          <p:nvPr/>
        </p:nvSpPr>
        <p:spPr>
          <a:xfrm>
            <a:off x="666750" y="4762500"/>
            <a:ext cx="4953000" cy="781050"/>
          </a:xfrm>
          <a:prstGeom prst="roundRect">
            <a:avLst>
              <a:gd name="adj" fmla="val 14634"/>
            </a:avLst>
          </a:prstGeom>
          <a:solidFill>
            <a:srgbClr val="FCEEEE"/>
          </a:solidFill>
          <a:ln w="9525">
            <a:solidFill>
              <a:srgbClr val="E3B2B2"/>
            </a:solidFill>
          </a:ln>
        </p:spPr>
        <p:txBody>
          <a:bodyPr lIns="95250" tIns="76200" rIns="95250" bIns="76200" anchor="ctr">
            <a:normAutofit/>
          </a:bodyPr>
          <a:lstStyle/>
          <a:p>
            <a:pPr algn="ctr">
              <a:defRPr sz="1575" b="1">
                <a:solidFill>
                  <a:srgbClr val="C00000"/>
                </a:solidFill>
                <a:latin typeface="Verdana"/>
                <a:ea typeface="Verdana"/>
                <a:cs typeface="Verdana"/>
              </a:defRPr>
            </a:pPr>
            <a:r>
              <a:rPr sz="1575" b="1">
                <a:solidFill>
                  <a:srgbClr val="C00000"/>
                </a:solidFill>
                <a:latin typeface="Verdana"/>
                <a:ea typeface="Verdana"/>
                <a:cs typeface="Verdana"/>
              </a:rPr>
              <a:t>Existing benchmarks miss at least one requirement.</a:t>
            </a:r>
          </a:p>
        </p:txBody>
      </p:sp>
    </p:spTree>
    <p:extLst>
      <p:ext uri="{BB962C8B-B14F-4D97-AF65-F5344CB8AC3E}">
        <p14:creationId xmlns:p14="http://schemas.microsoft.com/office/powerpoint/2010/main" val="3061405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srcRect t="15565"/>
          <a:stretch>
            <a:fillRect/>
          </a:stretch>
        </p:blipFill>
        <p:spPr>
          <a:xfrm>
            <a:off x="6762750" y="4810125"/>
            <a:ext cx="4572000" cy="1571625"/>
          </a:xfrm>
          <a:prstGeom prst="rect">
            <a:avLst/>
          </a:prstGeom>
        </p:spPr>
      </p:pic>
      <p:sp>
        <p:nvSpPr>
          <p:cNvPr id="2" name="Title 1">
            <a:extLst>
              <a:ext uri="{FF2B5EF4-FFF2-40B4-BE49-F238E27FC236}">
                <a16:creationId xmlns:a16="http://schemas.microsoft.com/office/drawing/2014/main" id="{29467DA3-B8C9-CAEB-7C9B-35EE8016CD81}"/>
              </a:ext>
            </a:extLst>
          </p:cNvPr>
          <p:cNvSpPr>
            <a:spLocks noGrp="1"/>
          </p:cNvSpPr>
          <p:nvPr>
            <p:ph type="title"/>
          </p:nvPr>
        </p:nvSpPr>
        <p:spPr>
          <a:xfrm>
            <a:off x="455962" y="360045"/>
            <a:ext cx="11279981" cy="1080040"/>
          </a:xfrm>
        </p:spPr>
        <p:txBody>
          <a:bodyPr/>
          <a:lstStyle/>
          <a:p>
            <a:r>
              <a:t>Current Benchmarks are Insufficient</a:t>
            </a:r>
          </a:p>
        </p:txBody>
      </p:sp>
      <p:sp>
        <p:nvSpPr>
          <p:cNvPr id="3" name="Slide Number Placeholder 2">
            <a:extLst>
              <a:ext uri="{FF2B5EF4-FFF2-40B4-BE49-F238E27FC236}">
                <a16:creationId xmlns:a16="http://schemas.microsoft.com/office/drawing/2014/main" id="{1336FBDB-89C2-04DC-0C15-7F603F90B182}"/>
              </a:ext>
            </a:extLst>
          </p:cNvPr>
          <p:cNvSpPr>
            <a:spLocks noGrp="1"/>
          </p:cNvSpPr>
          <p:nvPr>
            <p:ph type="sldNum" idx="12"/>
          </p:nvPr>
        </p:nvSpPr>
        <p:spPr>
          <a:xfrm>
            <a:off x="8643938" y="6356318"/>
            <a:ext cx="3092101" cy="365093"/>
          </a:xfrm>
        </p:spPr>
        <p:txBody>
          <a:bodyPr/>
          <a:lstStyle/>
          <a:p>
            <a:fld id="{BCFAA6ED-95C3-9546-BFD5-25AB245E25B8}" type="slidenum">
              <a:rPr/>
              <a:t>50</a:t>
            </a:fld>
            <a:endParaRPr/>
          </a:p>
        </p:txBody>
      </p:sp>
      <p:sp>
        <p:nvSpPr>
          <p:cNvPr id="4" name="Content Placeholder 3">
            <a:extLst>
              <a:ext uri="{FF2B5EF4-FFF2-40B4-BE49-F238E27FC236}">
                <a16:creationId xmlns:a16="http://schemas.microsoft.com/office/drawing/2014/main" id="{F473762B-F185-BB41-2B73-7CC7F2D6F760}"/>
              </a:ext>
            </a:extLst>
          </p:cNvPr>
          <p:cNvSpPr>
            <a:spLocks noGrp="1"/>
          </p:cNvSpPr>
          <p:nvPr>
            <p:ph idx="1"/>
          </p:nvPr>
        </p:nvSpPr>
        <p:spPr>
          <a:xfrm>
            <a:off x="523875" y="1685925"/>
            <a:ext cx="11144250" cy="400050"/>
          </a:xfrm>
        </p:spPr>
        <p:txBody>
          <a:bodyPr>
            <a:normAutofit fontScale="92500" lnSpcReduction="20000"/>
          </a:bodyPr>
          <a:lstStyle/>
          <a:p>
            <a:r>
              <a:t>Unfortunately, </a:t>
            </a:r>
            <a:r>
              <a:rPr b="1"/>
              <a:t>existing benchmarks </a:t>
            </a:r>
            <a:r>
              <a:t>fail to meet our requirements</a:t>
            </a:r>
          </a:p>
          <a:p>
            <a:endParaRPr/>
          </a:p>
          <a:p>
            <a:endParaRPr/>
          </a:p>
        </p:txBody>
      </p:sp>
      <p:sp>
        <p:nvSpPr>
          <p:cNvPr id="5" name="Content Placeholder 4">
            <a:extLst>
              <a:ext uri="{FF2B5EF4-FFF2-40B4-BE49-F238E27FC236}">
                <a16:creationId xmlns:a16="http://schemas.microsoft.com/office/drawing/2014/main" id="{5C534F67-E8B4-D781-62A3-9C4C4821851E}"/>
              </a:ext>
            </a:extLst>
          </p:cNvPr>
          <p:cNvSpPr>
            <a:spLocks noGrp="1"/>
          </p:cNvSpPr>
          <p:nvPr>
            <p:ph idx="13"/>
          </p:nvPr>
        </p:nvSpPr>
        <p:spPr>
          <a:xfrm>
            <a:off x="523875" y="2171700"/>
            <a:ext cx="11144250" cy="2857500"/>
          </a:xfrm>
        </p:spPr>
        <p:txBody>
          <a:bodyPr>
            <a:normAutofit fontScale="86894"/>
          </a:bodyPr>
          <a:lstStyle/>
          <a:p>
            <a:r>
              <a:rPr b="1"/>
              <a:t>Fact Check Benchmark</a:t>
            </a:r>
            <a:r>
              <a:t>: assess textual claims against evidence in tables, and return yes/no</a:t>
            </a:r>
          </a:p>
          <a:p>
            <a:pPr lvl="1">
              <a:buNone/>
            </a:pPr>
            <a:r>
              <a:rPr sz="1800">
                <a:solidFill>
                  <a:srgbClr val="C00000"/>
                </a:solidFill>
              </a:rPr>
              <a:t>Limit: Inputs, outputs are not native to relations</a:t>
            </a:r>
            <a:endParaRPr sz="1800"/>
          </a:p>
          <a:p>
            <a:r>
              <a:rPr b="1"/>
              <a:t>QA Bench Benchmark:</a:t>
            </a:r>
            <a:r>
              <a:t> answer declarative questions over relational tables</a:t>
            </a:r>
          </a:p>
          <a:p>
            <a:pPr lvl="1">
              <a:buNone/>
            </a:pPr>
            <a:r>
              <a:rPr sz="1800">
                <a:solidFill>
                  <a:srgbClr val="C00000"/>
                </a:solidFill>
              </a:rPr>
              <a:t>Limit: Outputs are not native to relations</a:t>
            </a:r>
          </a:p>
          <a:p>
            <a:r>
              <a:rPr b="1"/>
              <a:t>Text-to-SQL Benchmark</a:t>
            </a:r>
            <a:r>
              <a:t>: translate NL queries into SQL statements</a:t>
            </a:r>
          </a:p>
          <a:p>
            <a:pPr lvl="1">
              <a:buNone/>
            </a:pPr>
            <a:r>
              <a:rPr sz="1800">
                <a:solidFill>
                  <a:srgbClr val="C00000"/>
                </a:solidFill>
              </a:rPr>
              <a:t>Limit: Do not involve LROs</a:t>
            </a:r>
          </a:p>
          <a:p>
            <a:pPr lvl="1">
              <a:buNone/>
            </a:pPr>
            <a:endParaRPr/>
          </a:p>
          <a:p>
            <a:pPr marL="0" indent="0">
              <a:buNone/>
            </a:pPr>
            <a:endParaRPr/>
          </a:p>
        </p:txBody>
      </p:sp>
      <p:sp>
        <p:nvSpPr>
          <p:cNvPr id="7" name="Rounded Rectangle 6">
            <a:extLst>
              <a:ext uri="{FF2B5EF4-FFF2-40B4-BE49-F238E27FC236}">
                <a16:creationId xmlns:a16="http://schemas.microsoft.com/office/drawing/2014/main" id="{2894CFE8-572A-405D-8490-00248A0AFA81}"/>
              </a:ext>
            </a:extLst>
          </p:cNvPr>
          <p:cNvSpPr>
            <a:spLocks noGrp="1"/>
          </p:cNvSpPr>
          <p:nvPr/>
        </p:nvSpPr>
        <p:spPr>
          <a:xfrm>
            <a:off x="523875" y="1381125"/>
            <a:ext cx="990600" cy="266700"/>
          </a:xfrm>
          <a:prstGeom prst="roundRect">
            <a:avLst>
              <a:gd name="adj" fmla="val 28571"/>
            </a:avLst>
          </a:prstGeom>
          <a:solidFill>
            <a:srgbClr val="EAF0FA"/>
          </a:solidFill>
          <a:ln w="9525">
            <a:solidFill>
              <a:srgbClr val="AFC2DF"/>
            </a:solidFill>
          </a:ln>
        </p:spPr>
        <p:txBody>
          <a:bodyPr lIns="38100" tIns="19050" rIns="38100" bIns="19050" anchor="ctr">
            <a:normAutofit/>
          </a:bodyPr>
          <a:lstStyle/>
          <a:p>
            <a:pPr algn="ctr">
              <a:defRPr sz="1050" b="1">
                <a:solidFill>
                  <a:srgbClr val="002060"/>
                </a:solidFill>
                <a:latin typeface="Verdana"/>
                <a:ea typeface="Verdana"/>
                <a:cs typeface="Verdana"/>
              </a:defRPr>
            </a:pPr>
            <a:r>
              <a:rPr sz="1050" b="1">
                <a:solidFill>
                  <a:srgbClr val="002060"/>
                </a:solidFill>
                <a:latin typeface="Verdana"/>
                <a:ea typeface="Verdana"/>
                <a:cs typeface="Verdana"/>
              </a:rPr>
              <a:t>GAP · 1/2</a:t>
            </a:r>
          </a:p>
        </p:txBody>
      </p:sp>
    </p:spTree>
    <p:extLst>
      <p:ext uri="{BB962C8B-B14F-4D97-AF65-F5344CB8AC3E}">
        <p14:creationId xmlns:p14="http://schemas.microsoft.com/office/powerpoint/2010/main" val="8692930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F0DD4-041B-19D0-8DE7-55D960C05D7C}"/>
              </a:ext>
            </a:extLst>
          </p:cNvPr>
          <p:cNvSpPr>
            <a:spLocks noGrp="1"/>
          </p:cNvSpPr>
          <p:nvPr>
            <p:ph type="title"/>
          </p:nvPr>
        </p:nvSpPr>
        <p:spPr>
          <a:xfrm>
            <a:off x="455962" y="360045"/>
            <a:ext cx="11279981" cy="1080040"/>
          </a:xfrm>
        </p:spPr>
        <p:txBody>
          <a:bodyPr>
            <a:normAutofit fontScale="90000"/>
          </a:bodyPr>
          <a:lstStyle/>
          <a:p>
            <a:r>
              <a:t>Semantic-Query Benchmarks Still Leave Coverage Gaps</a:t>
            </a:r>
          </a:p>
        </p:txBody>
      </p:sp>
      <p:sp>
        <p:nvSpPr>
          <p:cNvPr id="3" name="Slide Number Placeholder 2">
            <a:extLst>
              <a:ext uri="{FF2B5EF4-FFF2-40B4-BE49-F238E27FC236}">
                <a16:creationId xmlns:a16="http://schemas.microsoft.com/office/drawing/2014/main" id="{368CBA1F-188B-A1C9-ABB6-D12353E96D5D}"/>
              </a:ext>
            </a:extLst>
          </p:cNvPr>
          <p:cNvSpPr>
            <a:spLocks noGrp="1"/>
          </p:cNvSpPr>
          <p:nvPr>
            <p:ph type="sldNum" idx="12"/>
          </p:nvPr>
        </p:nvSpPr>
        <p:spPr>
          <a:xfrm>
            <a:off x="8643938" y="6356318"/>
            <a:ext cx="3092101" cy="365093"/>
          </a:xfrm>
        </p:spPr>
        <p:txBody>
          <a:bodyPr/>
          <a:lstStyle/>
          <a:p>
            <a:fld id="{BCFAA6ED-95C3-9546-BFD5-25AB245E25B8}" type="slidenum">
              <a:rPr/>
              <a:t>51</a:t>
            </a:fld>
            <a:endParaRPr/>
          </a:p>
        </p:txBody>
      </p:sp>
      <p:sp>
        <p:nvSpPr>
          <p:cNvPr id="4" name="Content Placeholder 3">
            <a:extLst>
              <a:ext uri="{FF2B5EF4-FFF2-40B4-BE49-F238E27FC236}">
                <a16:creationId xmlns:a16="http://schemas.microsoft.com/office/drawing/2014/main" id="{A25629E7-5985-B081-38A4-CB3B4ED8CA55}"/>
              </a:ext>
            </a:extLst>
          </p:cNvPr>
          <p:cNvSpPr>
            <a:spLocks noGrp="1"/>
          </p:cNvSpPr>
          <p:nvPr>
            <p:ph idx="1"/>
          </p:nvPr>
        </p:nvSpPr>
        <p:spPr>
          <a:xfrm>
            <a:off x="523875" y="1685925"/>
            <a:ext cx="11144250" cy="552450"/>
          </a:xfrm>
        </p:spPr>
        <p:txBody>
          <a:bodyPr>
            <a:normAutofit fontScale="88299"/>
          </a:bodyPr>
          <a:lstStyle/>
          <a:p>
            <a:r>
              <a:t>Some existing </a:t>
            </a:r>
            <a:r>
              <a:rPr b="1"/>
              <a:t>beyond-database query </a:t>
            </a:r>
            <a:r>
              <a:t>benchmarks align with our scope to some extent</a:t>
            </a:r>
          </a:p>
          <a:p>
            <a:endParaRPr/>
          </a:p>
        </p:txBody>
      </p:sp>
      <p:sp>
        <p:nvSpPr>
          <p:cNvPr id="5" name="Content Placeholder 4">
            <a:extLst>
              <a:ext uri="{FF2B5EF4-FFF2-40B4-BE49-F238E27FC236}">
                <a16:creationId xmlns:a16="http://schemas.microsoft.com/office/drawing/2014/main" id="{E1BF2EBB-5F3F-8057-E277-1AD86E4DB055}"/>
              </a:ext>
            </a:extLst>
          </p:cNvPr>
          <p:cNvSpPr>
            <a:spLocks noGrp="1"/>
          </p:cNvSpPr>
          <p:nvPr>
            <p:ph idx="13"/>
          </p:nvPr>
        </p:nvSpPr>
        <p:spPr>
          <a:xfrm>
            <a:off x="523875" y="2333625"/>
            <a:ext cx="11144250" cy="2667000"/>
          </a:xfrm>
        </p:spPr>
        <p:txBody>
          <a:bodyPr/>
          <a:lstStyle/>
          <a:p>
            <a:r>
              <a:rPr b="1"/>
              <a:t>TAG, SWAN</a:t>
            </a:r>
            <a:r>
              <a:t>: extend SQL with LROs, and design beyond-database queries to test their capabilities </a:t>
            </a:r>
          </a:p>
          <a:p>
            <a:pPr lvl="1">
              <a:buNone/>
            </a:pPr>
            <a:r>
              <a:rPr sz="1800">
                <a:solidFill>
                  <a:srgbClr val="C00000"/>
                </a:solidFill>
              </a:rPr>
              <a:t>Limit: Only a narrow subset of LROs are considered</a:t>
            </a:r>
          </a:p>
          <a:p>
            <a:r>
              <a:rPr b="1"/>
              <a:t>SemBench</a:t>
            </a:r>
            <a:r>
              <a:t>: consider all LROs, and evaluate semantic query process engines</a:t>
            </a:r>
          </a:p>
          <a:p>
            <a:pPr lvl="1">
              <a:buNone/>
            </a:pPr>
            <a:r>
              <a:rPr sz="1800">
                <a:solidFill>
                  <a:srgbClr val="C00000"/>
                </a:solidFill>
              </a:rPr>
              <a:t>Limit: Inputs not native to relations; neglecting relational operands; few multi-LRO queries and no difficulty stratification</a:t>
            </a:r>
            <a:endParaRPr/>
          </a:p>
          <a:p>
            <a:endParaRPr/>
          </a:p>
        </p:txBody>
      </p:sp>
      <p:pic>
        <p:nvPicPr>
          <p:cNvPr id="12" name="图片 7"/>
          <p:cNvPicPr>
            <a:picLocks noChangeAspect="1"/>
          </p:cNvPicPr>
          <p:nvPr/>
        </p:nvPicPr>
        <p:blipFill>
          <a:blip r:embed="rId3"/>
          <a:srcRect t="15565"/>
          <a:stretch>
            <a:fillRect/>
          </a:stretch>
        </p:blipFill>
        <p:spPr>
          <a:xfrm>
            <a:off x="6762750" y="4810125"/>
            <a:ext cx="4572000" cy="1571625"/>
          </a:xfrm>
          <a:prstGeom prst="rect">
            <a:avLst/>
          </a:prstGeom>
        </p:spPr>
      </p:pic>
      <p:sp>
        <p:nvSpPr>
          <p:cNvPr id="7" name="Rounded Rectangle 6">
            <a:extLst>
              <a:ext uri="{FF2B5EF4-FFF2-40B4-BE49-F238E27FC236}">
                <a16:creationId xmlns:a16="http://schemas.microsoft.com/office/drawing/2014/main" id="{8E65DBE3-8AD8-4053-B714-A94E6163D253}"/>
              </a:ext>
            </a:extLst>
          </p:cNvPr>
          <p:cNvSpPr>
            <a:spLocks noGrp="1"/>
          </p:cNvSpPr>
          <p:nvPr/>
        </p:nvSpPr>
        <p:spPr>
          <a:xfrm>
            <a:off x="523875" y="1381125"/>
            <a:ext cx="990600" cy="266700"/>
          </a:xfrm>
          <a:prstGeom prst="roundRect">
            <a:avLst>
              <a:gd name="adj" fmla="val 28571"/>
            </a:avLst>
          </a:prstGeom>
          <a:solidFill>
            <a:srgbClr val="EAF0FA"/>
          </a:solidFill>
          <a:ln w="9525">
            <a:solidFill>
              <a:srgbClr val="AFC2DF"/>
            </a:solidFill>
          </a:ln>
        </p:spPr>
        <p:txBody>
          <a:bodyPr lIns="38100" tIns="19050" rIns="38100" bIns="19050" anchor="ctr">
            <a:normAutofit/>
          </a:bodyPr>
          <a:lstStyle/>
          <a:p>
            <a:pPr algn="ctr">
              <a:defRPr sz="1050" b="1">
                <a:solidFill>
                  <a:srgbClr val="002060"/>
                </a:solidFill>
                <a:latin typeface="Verdana"/>
                <a:ea typeface="Verdana"/>
                <a:cs typeface="Verdana"/>
              </a:defRPr>
            </a:pPr>
            <a:r>
              <a:rPr sz="1050" b="1">
                <a:solidFill>
                  <a:srgbClr val="002060"/>
                </a:solidFill>
                <a:latin typeface="Verdana"/>
                <a:ea typeface="Verdana"/>
                <a:cs typeface="Verdana"/>
              </a:rPr>
              <a:t>GAP · 2/2</a:t>
            </a:r>
          </a:p>
        </p:txBody>
      </p:sp>
    </p:spTree>
    <p:extLst>
      <p:ext uri="{BB962C8B-B14F-4D97-AF65-F5344CB8AC3E}">
        <p14:creationId xmlns:p14="http://schemas.microsoft.com/office/powerpoint/2010/main" val="17077137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48FF09C-1944-1817-F36F-E7A36AA5B99C}"/>
              </a:ext>
            </a:extLst>
          </p:cNvPr>
          <p:cNvSpPr>
            <a:spLocks noGrp="1"/>
          </p:cNvSpPr>
          <p:nvPr>
            <p:ph type="title"/>
          </p:nvPr>
        </p:nvSpPr>
        <p:spPr/>
        <p:txBody>
          <a:bodyPr/>
          <a:lstStyle/>
          <a:p>
            <a:r>
              <a:rPr kumimoji="1" lang="en-US" altLang="zh-CN" dirty="0" err="1"/>
              <a:t>LROBench</a:t>
            </a:r>
            <a:r>
              <a:rPr kumimoji="1" lang="en-US" altLang="zh-CN" dirty="0"/>
              <a:t>: Overview</a:t>
            </a:r>
            <a:endParaRPr kumimoji="1" lang="zh-CN" altLang="en-US" dirty="0"/>
          </a:p>
        </p:txBody>
      </p:sp>
      <p:sp>
        <p:nvSpPr>
          <p:cNvPr id="3" name="内容占位符 2">
            <a:extLst>
              <a:ext uri="{FF2B5EF4-FFF2-40B4-BE49-F238E27FC236}">
                <a16:creationId xmlns:a16="http://schemas.microsoft.com/office/drawing/2014/main" id="{C024FEA1-46E1-8CC4-2400-3DF131F11470}"/>
              </a:ext>
            </a:extLst>
          </p:cNvPr>
          <p:cNvSpPr>
            <a:spLocks noGrp="1"/>
          </p:cNvSpPr>
          <p:nvPr>
            <p:ph idx="1"/>
          </p:nvPr>
        </p:nvSpPr>
        <p:spPr>
          <a:xfrm>
            <a:off x="455999" y="1440002"/>
            <a:ext cx="11279999" cy="3087754"/>
          </a:xfrm>
        </p:spPr>
        <p:txBody>
          <a:bodyPr/>
          <a:lstStyle/>
          <a:p>
            <a:r>
              <a:rPr kumimoji="1" lang="en-US" altLang="zh-CN" dirty="0" err="1"/>
              <a:t>LROBench</a:t>
            </a:r>
            <a:r>
              <a:rPr kumimoji="1" lang="en-US" altLang="zh-CN" dirty="0"/>
              <a:t> consists of:</a:t>
            </a:r>
          </a:p>
          <a:p>
            <a:pPr lvl="1"/>
            <a:r>
              <a:rPr lang="en-US" altLang="zh-CN" dirty="0">
                <a:solidFill>
                  <a:srgbClr val="C00000"/>
                </a:solidFill>
                <a:effectLst/>
              </a:rPr>
              <a:t>27 real-world databases </a:t>
            </a:r>
            <a:r>
              <a:rPr lang="en-US" altLang="zh-CN" dirty="0">
                <a:effectLst/>
              </a:rPr>
              <a:t>from open-source benchmarks, spanning over 10 domains</a:t>
            </a:r>
          </a:p>
          <a:p>
            <a:pPr lvl="1"/>
            <a:r>
              <a:rPr lang="en-US" altLang="zh-CN" dirty="0"/>
              <a:t>290 single-LRO queries that </a:t>
            </a:r>
            <a:r>
              <a:rPr lang="en-US" altLang="zh-CN" dirty="0">
                <a:solidFill>
                  <a:srgbClr val="C00000"/>
                </a:solidFill>
              </a:rPr>
              <a:t>isolate one target LRO</a:t>
            </a:r>
          </a:p>
          <a:p>
            <a:pPr lvl="1"/>
            <a:r>
              <a:rPr lang="en-US" altLang="zh-CN" dirty="0">
                <a:effectLst/>
              </a:rPr>
              <a:t>60 multi-LRO queries that require </a:t>
            </a:r>
            <a:r>
              <a:rPr lang="en-US" altLang="zh-CN" dirty="0">
                <a:solidFill>
                  <a:srgbClr val="C00000"/>
                </a:solidFill>
                <a:effectLst/>
              </a:rPr>
              <a:t>multiple LROs </a:t>
            </a:r>
            <a:r>
              <a:rPr lang="en-US" altLang="zh-CN" dirty="0">
                <a:effectLst/>
              </a:rPr>
              <a:t>to solve more challenging tasks</a:t>
            </a:r>
          </a:p>
          <a:p>
            <a:pPr lvl="1"/>
            <a:endParaRPr lang="en-US" altLang="zh-CN" dirty="0">
              <a:effectLst/>
            </a:endParaRPr>
          </a:p>
          <a:p>
            <a:pPr lvl="1"/>
            <a:endParaRPr kumimoji="1" lang="zh-CN" altLang="en-US" dirty="0"/>
          </a:p>
        </p:txBody>
      </p:sp>
      <p:sp>
        <p:nvSpPr>
          <p:cNvPr id="4" name="灯片编号占位符 3">
            <a:extLst>
              <a:ext uri="{FF2B5EF4-FFF2-40B4-BE49-F238E27FC236}">
                <a16:creationId xmlns:a16="http://schemas.microsoft.com/office/drawing/2014/main" id="{FD80205A-BDE6-2CFA-82AB-66C1B8FFB719}"/>
              </a:ext>
            </a:extLst>
          </p:cNvPr>
          <p:cNvSpPr>
            <a:spLocks noGrp="1"/>
          </p:cNvSpPr>
          <p:nvPr>
            <p:ph type="sldNum" sz="quarter" idx="12"/>
          </p:nvPr>
        </p:nvSpPr>
        <p:spPr/>
        <p:txBody>
          <a:bodyPr/>
          <a:lstStyle/>
          <a:p>
            <a:fld id="{8D0BA80A-DD45-4E53-A64F-B6712A67CF0B}" type="slidenum">
              <a:rPr lang="zh-CN" altLang="en-US" smtClean="0"/>
              <a:pPr/>
              <a:t>52</a:t>
            </a:fld>
            <a:endParaRPr lang="zh-CN" altLang="en-US"/>
          </a:p>
        </p:txBody>
      </p:sp>
      <p:sp>
        <p:nvSpPr>
          <p:cNvPr id="8" name="TextBox 46">
            <a:extLst>
              <a:ext uri="{FF2B5EF4-FFF2-40B4-BE49-F238E27FC236}">
                <a16:creationId xmlns:a16="http://schemas.microsoft.com/office/drawing/2014/main" id="{CE04943C-AEC8-3839-FA16-66325EFA9E0E}"/>
              </a:ext>
            </a:extLst>
          </p:cNvPr>
          <p:cNvSpPr txBox="1"/>
          <p:nvPr/>
        </p:nvSpPr>
        <p:spPr>
          <a:xfrm>
            <a:off x="990180" y="4387434"/>
            <a:ext cx="4437425" cy="369332"/>
          </a:xfrm>
          <a:prstGeom prst="rect">
            <a:avLst/>
          </a:prstGeom>
          <a:noFill/>
        </p:spPr>
        <p:txBody>
          <a:bodyPr wrap="square" rtlCol="0">
            <a:spAutoFit/>
          </a:bodyPr>
          <a:lstStyle/>
          <a:p>
            <a:pPr algn="ctr"/>
            <a:r>
              <a:rPr lang="en-US" b="1" dirty="0"/>
              <a:t>An example single-LRO query</a:t>
            </a:r>
            <a:endParaRPr lang="en-CN" i="1" dirty="0"/>
          </a:p>
        </p:txBody>
      </p:sp>
      <p:sp>
        <p:nvSpPr>
          <p:cNvPr id="11" name="TextBox 46">
            <a:extLst>
              <a:ext uri="{FF2B5EF4-FFF2-40B4-BE49-F238E27FC236}">
                <a16:creationId xmlns:a16="http://schemas.microsoft.com/office/drawing/2014/main" id="{F6768F7A-B789-59FE-AD7F-E0E2887C338B}"/>
              </a:ext>
            </a:extLst>
          </p:cNvPr>
          <p:cNvSpPr txBox="1"/>
          <p:nvPr/>
        </p:nvSpPr>
        <p:spPr>
          <a:xfrm>
            <a:off x="6600949" y="4048420"/>
            <a:ext cx="4437425" cy="369332"/>
          </a:xfrm>
          <a:prstGeom prst="rect">
            <a:avLst/>
          </a:prstGeom>
          <a:noFill/>
        </p:spPr>
        <p:txBody>
          <a:bodyPr wrap="square" rtlCol="0">
            <a:spAutoFit/>
          </a:bodyPr>
          <a:lstStyle/>
          <a:p>
            <a:pPr algn="ctr"/>
            <a:r>
              <a:rPr lang="en-US" b="1" dirty="0"/>
              <a:t>An example multi-LRO query</a:t>
            </a:r>
            <a:endParaRPr lang="en-CN" i="1" dirty="0"/>
          </a:p>
        </p:txBody>
      </p:sp>
      <p:pic>
        <p:nvPicPr>
          <p:cNvPr id="5" name="图片 4">
            <a:extLst>
              <a:ext uri="{FF2B5EF4-FFF2-40B4-BE49-F238E27FC236}">
                <a16:creationId xmlns:a16="http://schemas.microsoft.com/office/drawing/2014/main" id="{739CF4BC-1BDE-C061-EF3C-F5D26A7A6EB7}"/>
              </a:ext>
            </a:extLst>
          </p:cNvPr>
          <p:cNvPicPr>
            <a:picLocks noChangeAspect="1"/>
          </p:cNvPicPr>
          <p:nvPr/>
        </p:nvPicPr>
        <p:blipFill>
          <a:blip r:embed="rId3"/>
          <a:stretch>
            <a:fillRect/>
          </a:stretch>
        </p:blipFill>
        <p:spPr>
          <a:xfrm>
            <a:off x="6600949" y="4483620"/>
            <a:ext cx="4610100" cy="2209800"/>
          </a:xfrm>
          <a:prstGeom prst="rect">
            <a:avLst/>
          </a:prstGeom>
        </p:spPr>
      </p:pic>
      <p:pic>
        <p:nvPicPr>
          <p:cNvPr id="6" name="图片 5">
            <a:extLst>
              <a:ext uri="{FF2B5EF4-FFF2-40B4-BE49-F238E27FC236}">
                <a16:creationId xmlns:a16="http://schemas.microsoft.com/office/drawing/2014/main" id="{63ABB13D-11B5-21AC-0EED-1A71BA1AF46B}"/>
              </a:ext>
            </a:extLst>
          </p:cNvPr>
          <p:cNvPicPr>
            <a:picLocks noChangeAspect="1"/>
          </p:cNvPicPr>
          <p:nvPr/>
        </p:nvPicPr>
        <p:blipFill>
          <a:blip r:embed="rId4"/>
          <a:stretch>
            <a:fillRect/>
          </a:stretch>
        </p:blipFill>
        <p:spPr>
          <a:xfrm>
            <a:off x="752743" y="4833305"/>
            <a:ext cx="5028124" cy="1860115"/>
          </a:xfrm>
          <a:prstGeom prst="rect">
            <a:avLst/>
          </a:prstGeom>
        </p:spPr>
      </p:pic>
    </p:spTree>
    <p:extLst>
      <p:ext uri="{BB962C8B-B14F-4D97-AF65-F5344CB8AC3E}">
        <p14:creationId xmlns:p14="http://schemas.microsoft.com/office/powerpoint/2010/main" val="34466854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473EC8A8-6FA8-1B8B-63F1-BAE4EBB43830}"/>
              </a:ext>
            </a:extLst>
          </p:cNvPr>
          <p:cNvPicPr>
            <a:picLocks noChangeAspect="1"/>
          </p:cNvPicPr>
          <p:nvPr/>
        </p:nvPicPr>
        <p:blipFill rotWithShape="1">
          <a:blip r:embed="rId3"/>
          <a:srcRect r="48174"/>
          <a:stretch/>
        </p:blipFill>
        <p:spPr>
          <a:xfrm>
            <a:off x="6378815" y="3075650"/>
            <a:ext cx="4028110" cy="1515779"/>
          </a:xfrm>
          <a:prstGeom prst="rect">
            <a:avLst/>
          </a:prstGeom>
        </p:spPr>
      </p:pic>
      <p:sp>
        <p:nvSpPr>
          <p:cNvPr id="2" name="标题 1">
            <a:extLst>
              <a:ext uri="{FF2B5EF4-FFF2-40B4-BE49-F238E27FC236}">
                <a16:creationId xmlns:a16="http://schemas.microsoft.com/office/drawing/2014/main" id="{D48FF09C-1944-1817-F36F-E7A36AA5B99C}"/>
              </a:ext>
            </a:extLst>
          </p:cNvPr>
          <p:cNvSpPr>
            <a:spLocks noGrp="1"/>
          </p:cNvSpPr>
          <p:nvPr>
            <p:ph type="title"/>
          </p:nvPr>
        </p:nvSpPr>
        <p:spPr/>
        <p:txBody>
          <a:bodyPr/>
          <a:lstStyle/>
          <a:p>
            <a:r>
              <a:rPr kumimoji="1" lang="en-US" altLang="zh-CN" dirty="0" err="1"/>
              <a:t>LROBench</a:t>
            </a:r>
            <a:r>
              <a:rPr kumimoji="1" lang="en-US" altLang="zh-CN" dirty="0"/>
              <a:t>: Overview</a:t>
            </a:r>
            <a:endParaRPr kumimoji="1" lang="zh-CN" altLang="en-US" dirty="0"/>
          </a:p>
        </p:txBody>
      </p:sp>
      <p:sp>
        <p:nvSpPr>
          <p:cNvPr id="3" name="内容占位符 2">
            <a:extLst>
              <a:ext uri="{FF2B5EF4-FFF2-40B4-BE49-F238E27FC236}">
                <a16:creationId xmlns:a16="http://schemas.microsoft.com/office/drawing/2014/main" id="{C024FEA1-46E1-8CC4-2400-3DF131F11470}"/>
              </a:ext>
            </a:extLst>
          </p:cNvPr>
          <p:cNvSpPr>
            <a:spLocks noGrp="1"/>
          </p:cNvSpPr>
          <p:nvPr>
            <p:ph idx="1"/>
          </p:nvPr>
        </p:nvSpPr>
        <p:spPr>
          <a:xfrm>
            <a:off x="455999" y="1440002"/>
            <a:ext cx="11279999" cy="3087754"/>
          </a:xfrm>
        </p:spPr>
        <p:txBody>
          <a:bodyPr>
            <a:normAutofit/>
          </a:bodyPr>
          <a:lstStyle/>
          <a:p>
            <a:r>
              <a:rPr kumimoji="1" lang="en-US" altLang="zh-CN" dirty="0" err="1"/>
              <a:t>LROBench</a:t>
            </a:r>
            <a:r>
              <a:rPr kumimoji="1" lang="zh-CN" altLang="en-US" dirty="0"/>
              <a:t> </a:t>
            </a:r>
            <a:r>
              <a:rPr kumimoji="1" lang="en-US" altLang="zh-CN" dirty="0"/>
              <a:t>distribution</a:t>
            </a:r>
          </a:p>
          <a:p>
            <a:pPr lvl="1"/>
            <a:r>
              <a:rPr lang="en-US" altLang="zh-CN" dirty="0"/>
              <a:t>290 single-LRO queries with full coverage of the operator-operand combinations in the taxonomy</a:t>
            </a:r>
            <a:endParaRPr lang="en-US" altLang="zh-CN" dirty="0">
              <a:solidFill>
                <a:srgbClr val="C00000"/>
              </a:solidFill>
            </a:endParaRPr>
          </a:p>
          <a:p>
            <a:pPr lvl="1"/>
            <a:r>
              <a:rPr lang="en-US" altLang="zh-CN" dirty="0">
                <a:effectLst/>
              </a:rPr>
              <a:t>60 multi-LRO queries with near-normal scoring distribution</a:t>
            </a:r>
          </a:p>
          <a:p>
            <a:pPr lvl="1"/>
            <a:endParaRPr lang="en-US" altLang="zh-CN" dirty="0">
              <a:effectLst/>
            </a:endParaRPr>
          </a:p>
          <a:p>
            <a:pPr lvl="1"/>
            <a:endParaRPr kumimoji="1" lang="zh-CN" altLang="en-US" dirty="0"/>
          </a:p>
        </p:txBody>
      </p:sp>
      <p:sp>
        <p:nvSpPr>
          <p:cNvPr id="4" name="灯片编号占位符 3">
            <a:extLst>
              <a:ext uri="{FF2B5EF4-FFF2-40B4-BE49-F238E27FC236}">
                <a16:creationId xmlns:a16="http://schemas.microsoft.com/office/drawing/2014/main" id="{FD80205A-BDE6-2CFA-82AB-66C1B8FFB719}"/>
              </a:ext>
            </a:extLst>
          </p:cNvPr>
          <p:cNvSpPr>
            <a:spLocks noGrp="1"/>
          </p:cNvSpPr>
          <p:nvPr>
            <p:ph type="sldNum" sz="quarter" idx="12"/>
          </p:nvPr>
        </p:nvSpPr>
        <p:spPr/>
        <p:txBody>
          <a:bodyPr/>
          <a:lstStyle/>
          <a:p>
            <a:fld id="{8D0BA80A-DD45-4E53-A64F-B6712A67CF0B}" type="slidenum">
              <a:rPr lang="zh-CN" altLang="en-US" smtClean="0"/>
              <a:pPr/>
              <a:t>53</a:t>
            </a:fld>
            <a:endParaRPr lang="zh-CN" altLang="en-US"/>
          </a:p>
        </p:txBody>
      </p:sp>
      <p:sp>
        <p:nvSpPr>
          <p:cNvPr id="8" name="TextBox 46">
            <a:extLst>
              <a:ext uri="{FF2B5EF4-FFF2-40B4-BE49-F238E27FC236}">
                <a16:creationId xmlns:a16="http://schemas.microsoft.com/office/drawing/2014/main" id="{CE04943C-AEC8-3839-FA16-66325EFA9E0E}"/>
              </a:ext>
            </a:extLst>
          </p:cNvPr>
          <p:cNvSpPr txBox="1"/>
          <p:nvPr/>
        </p:nvSpPr>
        <p:spPr>
          <a:xfrm>
            <a:off x="1037162" y="5095530"/>
            <a:ext cx="4437425" cy="646331"/>
          </a:xfrm>
          <a:prstGeom prst="rect">
            <a:avLst/>
          </a:prstGeom>
          <a:noFill/>
        </p:spPr>
        <p:txBody>
          <a:bodyPr wrap="square" rtlCol="0">
            <a:spAutoFit/>
          </a:bodyPr>
          <a:lstStyle/>
          <a:p>
            <a:pPr algn="ctr"/>
            <a:r>
              <a:rPr lang="en-US" b="1" dirty="0"/>
              <a:t>single-LRO query counts by</a:t>
            </a:r>
          </a:p>
          <a:p>
            <a:pPr algn="ctr"/>
            <a:r>
              <a:rPr lang="en-US" b="1" dirty="0"/>
              <a:t>operators and operands</a:t>
            </a:r>
            <a:endParaRPr lang="en-CN" i="1" dirty="0"/>
          </a:p>
        </p:txBody>
      </p:sp>
      <p:pic>
        <p:nvPicPr>
          <p:cNvPr id="9" name="图片 8">
            <a:extLst>
              <a:ext uri="{FF2B5EF4-FFF2-40B4-BE49-F238E27FC236}">
                <a16:creationId xmlns:a16="http://schemas.microsoft.com/office/drawing/2014/main" id="{F458DB1D-6A0C-7A86-061F-E5376AB2F2F7}"/>
              </a:ext>
            </a:extLst>
          </p:cNvPr>
          <p:cNvPicPr>
            <a:picLocks noChangeAspect="1"/>
          </p:cNvPicPr>
          <p:nvPr/>
        </p:nvPicPr>
        <p:blipFill>
          <a:blip r:embed="rId4"/>
          <a:stretch>
            <a:fillRect/>
          </a:stretch>
        </p:blipFill>
        <p:spPr>
          <a:xfrm>
            <a:off x="1013938" y="3626467"/>
            <a:ext cx="4523469" cy="1515780"/>
          </a:xfrm>
          <a:prstGeom prst="rect">
            <a:avLst/>
          </a:prstGeom>
        </p:spPr>
      </p:pic>
      <p:pic>
        <p:nvPicPr>
          <p:cNvPr id="13" name="图片 12">
            <a:extLst>
              <a:ext uri="{FF2B5EF4-FFF2-40B4-BE49-F238E27FC236}">
                <a16:creationId xmlns:a16="http://schemas.microsoft.com/office/drawing/2014/main" id="{2C24A14A-BEBF-0744-A92D-D05E6A70C006}"/>
              </a:ext>
            </a:extLst>
          </p:cNvPr>
          <p:cNvPicPr>
            <a:picLocks noChangeAspect="1"/>
          </p:cNvPicPr>
          <p:nvPr/>
        </p:nvPicPr>
        <p:blipFill rotWithShape="1">
          <a:blip r:embed="rId3"/>
          <a:srcRect l="53421"/>
          <a:stretch/>
        </p:blipFill>
        <p:spPr>
          <a:xfrm>
            <a:off x="6786622" y="4647625"/>
            <a:ext cx="3620303" cy="1515779"/>
          </a:xfrm>
          <a:prstGeom prst="rect">
            <a:avLst/>
          </a:prstGeom>
        </p:spPr>
      </p:pic>
      <p:sp>
        <p:nvSpPr>
          <p:cNvPr id="11" name="TextBox 46">
            <a:extLst>
              <a:ext uri="{FF2B5EF4-FFF2-40B4-BE49-F238E27FC236}">
                <a16:creationId xmlns:a16="http://schemas.microsoft.com/office/drawing/2014/main" id="{F6768F7A-B789-59FE-AD7F-E0E2887C338B}"/>
              </a:ext>
            </a:extLst>
          </p:cNvPr>
          <p:cNvSpPr txBox="1"/>
          <p:nvPr/>
        </p:nvSpPr>
        <p:spPr>
          <a:xfrm>
            <a:off x="6335038" y="5896434"/>
            <a:ext cx="4523470" cy="646331"/>
          </a:xfrm>
          <a:prstGeom prst="rect">
            <a:avLst/>
          </a:prstGeom>
          <a:noFill/>
        </p:spPr>
        <p:txBody>
          <a:bodyPr wrap="square" rtlCol="0">
            <a:spAutoFit/>
          </a:bodyPr>
          <a:lstStyle/>
          <a:p>
            <a:pPr algn="ctr"/>
            <a:r>
              <a:rPr lang="en-US" b="1" dirty="0"/>
              <a:t>multi-LRO query scoring dimensions and distributions</a:t>
            </a:r>
            <a:endParaRPr lang="en-CN" i="1" dirty="0"/>
          </a:p>
        </p:txBody>
      </p:sp>
    </p:spTree>
    <p:extLst>
      <p:ext uri="{BB962C8B-B14F-4D97-AF65-F5344CB8AC3E}">
        <p14:creationId xmlns:p14="http://schemas.microsoft.com/office/powerpoint/2010/main" val="33301660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E9F4C-CE4A-CEE1-C15F-E7B861E460B3}"/>
              </a:ext>
            </a:extLst>
          </p:cNvPr>
          <p:cNvSpPr>
            <a:spLocks noGrp="1"/>
          </p:cNvSpPr>
          <p:nvPr>
            <p:ph type="title"/>
          </p:nvPr>
        </p:nvSpPr>
        <p:spPr/>
        <p:txBody>
          <a:bodyPr/>
          <a:lstStyle/>
          <a:p>
            <a:r>
              <a:rPr kumimoji="1" lang="en-US" altLang="zh-CN" dirty="0"/>
              <a:t>Single-LRO Evaluation: Setup</a:t>
            </a:r>
            <a:endParaRPr lang="en-CN" dirty="0"/>
          </a:p>
        </p:txBody>
      </p:sp>
      <p:sp>
        <p:nvSpPr>
          <p:cNvPr id="3" name="Slide Number Placeholder 2">
            <a:extLst>
              <a:ext uri="{FF2B5EF4-FFF2-40B4-BE49-F238E27FC236}">
                <a16:creationId xmlns:a16="http://schemas.microsoft.com/office/drawing/2014/main" id="{FA932CC3-146E-4447-D219-6381D57522E8}"/>
              </a:ext>
            </a:extLst>
          </p:cNvPr>
          <p:cNvSpPr>
            <a:spLocks noGrp="1"/>
          </p:cNvSpPr>
          <p:nvPr>
            <p:ph type="sldNum" sz="quarter" idx="12"/>
          </p:nvPr>
        </p:nvSpPr>
        <p:spPr/>
        <p:txBody>
          <a:bodyPr/>
          <a:lstStyle/>
          <a:p>
            <a:fld id="{BCFAA6ED-95C3-9546-BFD5-25AB245E25B8}" type="slidenum">
              <a:rPr lang="en-CN" smtClean="0"/>
              <a:t>54</a:t>
            </a:fld>
            <a:endParaRPr lang="en-CN"/>
          </a:p>
        </p:txBody>
      </p:sp>
      <p:sp>
        <p:nvSpPr>
          <p:cNvPr id="4" name="Content Placeholder 3">
            <a:extLst>
              <a:ext uri="{FF2B5EF4-FFF2-40B4-BE49-F238E27FC236}">
                <a16:creationId xmlns:a16="http://schemas.microsoft.com/office/drawing/2014/main" id="{BCD66382-10FE-B37E-6E4B-4EB4223E5CCA}"/>
              </a:ext>
            </a:extLst>
          </p:cNvPr>
          <p:cNvSpPr>
            <a:spLocks noGrp="1"/>
          </p:cNvSpPr>
          <p:nvPr>
            <p:ph idx="1"/>
          </p:nvPr>
        </p:nvSpPr>
        <p:spPr/>
        <p:txBody>
          <a:bodyPr>
            <a:normAutofit/>
          </a:bodyPr>
          <a:lstStyle/>
          <a:p>
            <a:r>
              <a:rPr kumimoji="1" lang="en-US" altLang="zh-CN" dirty="0"/>
              <a:t>First, we ask </a:t>
            </a:r>
            <a:r>
              <a:rPr kumimoji="1" lang="en-US" altLang="zh-CN" b="1" i="1" dirty="0">
                <a:solidFill>
                  <a:srgbClr val="C00000"/>
                </a:solidFill>
              </a:rPr>
              <a:t>How do different LRO implementations impact LRO performance?</a:t>
            </a:r>
          </a:p>
          <a:p>
            <a:endParaRPr lang="en-CN" dirty="0"/>
          </a:p>
        </p:txBody>
      </p:sp>
      <p:sp>
        <p:nvSpPr>
          <p:cNvPr id="5" name="Content Placeholder 4">
            <a:extLst>
              <a:ext uri="{FF2B5EF4-FFF2-40B4-BE49-F238E27FC236}">
                <a16:creationId xmlns:a16="http://schemas.microsoft.com/office/drawing/2014/main" id="{312B2F2D-B8AE-6593-6512-D010152D0935}"/>
              </a:ext>
            </a:extLst>
          </p:cNvPr>
          <p:cNvSpPr>
            <a:spLocks noGrp="1"/>
          </p:cNvSpPr>
          <p:nvPr>
            <p:ph idx="13"/>
          </p:nvPr>
        </p:nvSpPr>
        <p:spPr/>
        <p:txBody>
          <a:bodyPr/>
          <a:lstStyle/>
          <a:p>
            <a:r>
              <a:rPr kumimoji="1" lang="en-US" altLang="zh-CN" dirty="0"/>
              <a:t>Setup</a:t>
            </a:r>
          </a:p>
          <a:p>
            <a:pPr lvl="1"/>
            <a:r>
              <a:rPr kumimoji="1" lang="en-US" altLang="zh-CN" dirty="0"/>
              <a:t>Query set: 290 single-LRO queries in </a:t>
            </a:r>
            <a:r>
              <a:rPr kumimoji="1" lang="en-US" altLang="zh-CN" dirty="0" err="1"/>
              <a:t>LROBench</a:t>
            </a:r>
            <a:endParaRPr kumimoji="1" lang="en-US" altLang="zh-CN" dirty="0"/>
          </a:p>
          <a:p>
            <a:pPr lvl="1"/>
            <a:r>
              <a:rPr kumimoji="1" lang="en-US" altLang="zh-CN" dirty="0"/>
              <a:t>Baselines: </a:t>
            </a:r>
            <a:r>
              <a:rPr kumimoji="1" lang="en-US" altLang="zh-CN" dirty="0">
                <a:solidFill>
                  <a:srgbClr val="C00000"/>
                </a:solidFill>
              </a:rPr>
              <a:t>Different implementation strategies </a:t>
            </a:r>
            <a:r>
              <a:rPr kumimoji="1" lang="en-US" altLang="zh-CN" dirty="0"/>
              <a:t>such as LLM-ALL, LLM-ONE…</a:t>
            </a:r>
          </a:p>
          <a:p>
            <a:pPr lvl="1"/>
            <a:r>
              <a:rPr kumimoji="1" lang="en-US" altLang="zh-CN" dirty="0"/>
              <a:t>Base models: GPT-5, Qwen3-Max and Claude-Sonnet-4.5</a:t>
            </a:r>
          </a:p>
          <a:p>
            <a:endParaRPr lang="en-CN" dirty="0"/>
          </a:p>
        </p:txBody>
      </p:sp>
      <p:sp>
        <p:nvSpPr>
          <p:cNvPr id="6" name="TextBox 46">
            <a:extLst>
              <a:ext uri="{FF2B5EF4-FFF2-40B4-BE49-F238E27FC236}">
                <a16:creationId xmlns:a16="http://schemas.microsoft.com/office/drawing/2014/main" id="{8C1A4519-7DD2-DE3D-E3FB-1DB79EBA8C30}"/>
              </a:ext>
            </a:extLst>
          </p:cNvPr>
          <p:cNvSpPr txBox="1"/>
          <p:nvPr/>
        </p:nvSpPr>
        <p:spPr>
          <a:xfrm>
            <a:off x="1177637" y="5267201"/>
            <a:ext cx="2442370" cy="369332"/>
          </a:xfrm>
          <a:prstGeom prst="rect">
            <a:avLst/>
          </a:prstGeom>
          <a:noFill/>
        </p:spPr>
        <p:txBody>
          <a:bodyPr wrap="square" rtlCol="0">
            <a:spAutoFit/>
          </a:bodyPr>
          <a:lstStyle/>
          <a:p>
            <a:pPr algn="ctr"/>
            <a:r>
              <a:rPr lang="en-US" b="1" dirty="0"/>
              <a:t>Query example</a:t>
            </a:r>
            <a:endParaRPr lang="en-CN" i="1" dirty="0"/>
          </a:p>
        </p:txBody>
      </p:sp>
      <p:pic>
        <p:nvPicPr>
          <p:cNvPr id="8" name="Picture 7">
            <a:extLst>
              <a:ext uri="{FF2B5EF4-FFF2-40B4-BE49-F238E27FC236}">
                <a16:creationId xmlns:a16="http://schemas.microsoft.com/office/drawing/2014/main" id="{952F8415-52EF-652A-E68B-F5DEE5B13B0F}"/>
              </a:ext>
            </a:extLst>
          </p:cNvPr>
          <p:cNvPicPr>
            <a:picLocks noChangeAspect="1"/>
          </p:cNvPicPr>
          <p:nvPr/>
        </p:nvPicPr>
        <p:blipFill>
          <a:blip r:embed="rId3"/>
          <a:stretch>
            <a:fillRect/>
          </a:stretch>
        </p:blipFill>
        <p:spPr>
          <a:xfrm>
            <a:off x="4081895" y="4645417"/>
            <a:ext cx="4305300" cy="1612900"/>
          </a:xfrm>
          <a:prstGeom prst="rect">
            <a:avLst/>
          </a:prstGeom>
        </p:spPr>
      </p:pic>
    </p:spTree>
    <p:extLst>
      <p:ext uri="{BB962C8B-B14F-4D97-AF65-F5344CB8AC3E}">
        <p14:creationId xmlns:p14="http://schemas.microsoft.com/office/powerpoint/2010/main" val="24322755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9"/>
          <p:cNvPicPr>
            <a:picLocks noChangeAspect="1"/>
          </p:cNvPicPr>
          <p:nvPr/>
        </p:nvPicPr>
        <p:blipFill rotWithShape="1">
          <a:blip r:embed="rId3"/>
          <a:srcRect b="3463"/>
          <a:stretch/>
        </p:blipFill>
        <p:spPr>
          <a:xfrm>
            <a:off x="6381750" y="3857625"/>
            <a:ext cx="5143500" cy="2238375"/>
          </a:xfrm>
          <a:prstGeom prst="rect">
            <a:avLst/>
          </a:prstGeom>
        </p:spPr>
      </p:pic>
      <p:sp>
        <p:nvSpPr>
          <p:cNvPr id="2" name="标题 1">
            <a:extLst>
              <a:ext uri="{FF2B5EF4-FFF2-40B4-BE49-F238E27FC236}">
                <a16:creationId xmlns:a16="http://schemas.microsoft.com/office/drawing/2014/main" id="{BB700616-6C9E-9731-5F3B-E80146FE70C1}"/>
              </a:ext>
            </a:extLst>
          </p:cNvPr>
          <p:cNvSpPr>
            <a:spLocks noGrp="1"/>
          </p:cNvSpPr>
          <p:nvPr>
            <p:ph type="title"/>
          </p:nvPr>
        </p:nvSpPr>
        <p:spPr>
          <a:xfrm>
            <a:off x="455962" y="360045"/>
            <a:ext cx="11279981" cy="1080040"/>
          </a:xfrm>
        </p:spPr>
        <p:txBody>
          <a:bodyPr>
            <a:normAutofit fontScale="90000"/>
          </a:bodyPr>
          <a:lstStyle/>
          <a:p>
            <a:r>
              <a:t>Filter &amp; Match: Context Decides the Best Variant</a:t>
            </a:r>
          </a:p>
        </p:txBody>
      </p:sp>
      <p:sp>
        <p:nvSpPr>
          <p:cNvPr id="3" name="内容占位符 2">
            <a:extLst>
              <a:ext uri="{FF2B5EF4-FFF2-40B4-BE49-F238E27FC236}">
                <a16:creationId xmlns:a16="http://schemas.microsoft.com/office/drawing/2014/main" id="{AB68EC06-8A89-0E71-9958-BA9AC467936F}"/>
              </a:ext>
            </a:extLst>
          </p:cNvPr>
          <p:cNvSpPr>
            <a:spLocks noGrp="1"/>
          </p:cNvSpPr>
          <p:nvPr>
            <p:ph idx="1"/>
          </p:nvPr>
        </p:nvSpPr>
        <p:spPr>
          <a:xfrm>
            <a:off x="523875" y="1438275"/>
            <a:ext cx="5572125" cy="2419350"/>
          </a:xfrm>
        </p:spPr>
        <p:txBody>
          <a:bodyPr>
            <a:normAutofit fontScale="81722" lnSpcReduction="20000"/>
          </a:bodyPr>
          <a:lstStyle/>
          <a:p>
            <a:pPr marL="0" indent="0">
              <a:buNone/>
            </a:pPr>
            <a:r>
              <a:rPr b="1" u="sng" dirty="0"/>
              <a:t>1. Filter </a:t>
            </a:r>
          </a:p>
          <a:p>
            <a:r>
              <a:rPr b="1" dirty="0"/>
              <a:t>Metric: </a:t>
            </a:r>
            <a:r>
              <a:rPr dirty="0"/>
              <a:t>Precision, recall, F1</a:t>
            </a:r>
          </a:p>
          <a:p>
            <a:r>
              <a:rPr b="1" dirty="0"/>
              <a:t>Key </a:t>
            </a:r>
            <a:r>
              <a:rPr lang="en-US" b="1" dirty="0"/>
              <a:t>Take-aways:</a:t>
            </a:r>
            <a:r>
              <a:rPr b="1" dirty="0"/>
              <a:t> </a:t>
            </a:r>
            <a:r>
              <a:rPr dirty="0">
                <a:solidFill>
                  <a:srgbClr val="C00000"/>
                </a:solidFill>
              </a:rPr>
              <a:t>Row-wise LLM-ONE is a strong default; for column/table operands, prefer LLM-ALL. Strong long-context models can also make row-wise LLM-ALL competitive and cheaper.</a:t>
            </a:r>
          </a:p>
        </p:txBody>
      </p:sp>
      <p:sp>
        <p:nvSpPr>
          <p:cNvPr id="4" name="灯片编号占位符 3">
            <a:extLst>
              <a:ext uri="{FF2B5EF4-FFF2-40B4-BE49-F238E27FC236}">
                <a16:creationId xmlns:a16="http://schemas.microsoft.com/office/drawing/2014/main" id="{29972BCB-A7A6-018A-96EB-779D316EB6E9}"/>
              </a:ext>
            </a:extLst>
          </p:cNvPr>
          <p:cNvSpPr>
            <a:spLocks noGrp="1"/>
          </p:cNvSpPr>
          <p:nvPr>
            <p:ph type="sldNum" idx="12"/>
          </p:nvPr>
        </p:nvSpPr>
        <p:spPr>
          <a:xfrm>
            <a:off x="8643938" y="6356318"/>
            <a:ext cx="3092101" cy="365093"/>
          </a:xfrm>
        </p:spPr>
        <p:txBody>
          <a:bodyPr/>
          <a:lstStyle/>
          <a:p>
            <a:fld id="{8D0BA80A-DD45-4E53-A64F-B6712A67CF0B}" type="slidenum">
              <a:rPr/>
              <a:t>55</a:t>
            </a:fld>
            <a:endParaRPr/>
          </a:p>
        </p:txBody>
      </p:sp>
      <p:sp>
        <p:nvSpPr>
          <p:cNvPr id="8" name="内容占位符 2">
            <a:extLst>
              <a:ext uri="{FF2B5EF4-FFF2-40B4-BE49-F238E27FC236}">
                <a16:creationId xmlns:a16="http://schemas.microsoft.com/office/drawing/2014/main" id="{6EFED52E-2326-BA32-A266-5DABF5C20876}"/>
              </a:ext>
            </a:extLst>
          </p:cNvPr>
          <p:cNvSpPr>
            <a:spLocks noGrp="1"/>
          </p:cNvSpPr>
          <p:nvPr/>
        </p:nvSpPr>
        <p:spPr>
          <a:xfrm>
            <a:off x="523875" y="3857625"/>
            <a:ext cx="5572125" cy="2190750"/>
          </a:xfrm>
          <a:prstGeom prst="rect">
            <a:avLst/>
          </a:prstGeom>
        </p:spPr>
        <p:txBody>
          <a:bodyPr vert="horz" lIns="91440" tIns="45720" rIns="91440" bIns="45720">
            <a:normAutofit fontScale="98586"/>
          </a:bodyPr>
          <a:lstStyle>
            <a:lvl1pPr marL="360000" indent="-360000" algn="l" defTabSz="685800">
              <a:lnSpc>
                <a:spcPct val="120000"/>
              </a:lnSpc>
              <a:spcBef>
                <a:spcPts val="2000"/>
              </a:spcBef>
              <a:buFont typeface="Wingdings"/>
              <a:buChar char="n"/>
              <a:defRPr sz="2000" kern="1200">
                <a:solidFill>
                  <a:srgbClr val="002060"/>
                </a:solidFill>
                <a:latin typeface="+mn-lt"/>
                <a:ea typeface="+mn-lt"/>
                <a:cs typeface="+mn-lt"/>
              </a:defRPr>
            </a:lvl1pPr>
            <a:lvl2pPr marL="720000" indent="-360000" algn="l" defTabSz="685800">
              <a:lnSpc>
                <a:spcPct val="120000"/>
              </a:lnSpc>
              <a:spcBef>
                <a:spcPts val="375"/>
              </a:spcBef>
              <a:buFont typeface="Wingdings"/>
              <a:buChar char="p"/>
              <a:defRPr sz="2000" kern="1200">
                <a:solidFill>
                  <a:srgbClr val="002060"/>
                </a:solidFill>
                <a:latin typeface="+mn-lt"/>
                <a:ea typeface="+mn-lt"/>
                <a:cs typeface="+mn-lt"/>
              </a:defRPr>
            </a:lvl2pPr>
            <a:lvl3pPr marL="857250" indent="-171450" algn="l" defTabSz="685800">
              <a:lnSpc>
                <a:spcPct val="120000"/>
              </a:lnSpc>
              <a:spcBef>
                <a:spcPts val="375"/>
              </a:spcBef>
              <a:buFont typeface="Arial"/>
              <a:buChar char="•"/>
              <a:defRPr sz="2000" kern="1200">
                <a:solidFill>
                  <a:srgbClr val="002060"/>
                </a:solidFill>
                <a:latin typeface="+mn-lt"/>
                <a:ea typeface="+mn-lt"/>
                <a:cs typeface="+mn-lt"/>
              </a:defRPr>
            </a:lvl3pPr>
            <a:lvl4pPr marL="1200150" indent="-171450" algn="l" defTabSz="685800">
              <a:lnSpc>
                <a:spcPct val="120000"/>
              </a:lnSpc>
              <a:spcBef>
                <a:spcPts val="375"/>
              </a:spcBef>
              <a:buFont typeface="Arial"/>
              <a:buChar char="•"/>
              <a:defRPr sz="2000" kern="1200">
                <a:solidFill>
                  <a:srgbClr val="002060"/>
                </a:solidFill>
                <a:latin typeface="+mn-lt"/>
                <a:ea typeface="+mn-lt"/>
                <a:cs typeface="+mn-lt"/>
              </a:defRPr>
            </a:lvl4pPr>
            <a:lvl5pPr marL="1543050" indent="-171450" algn="l" defTabSz="685800">
              <a:lnSpc>
                <a:spcPct val="120000"/>
              </a:lnSpc>
              <a:spcBef>
                <a:spcPts val="375"/>
              </a:spcBef>
              <a:buFont typeface="Arial"/>
              <a:buChar char="•"/>
              <a:defRPr sz="2000" kern="1200">
                <a:solidFill>
                  <a:srgbClr val="002060"/>
                </a:solidFill>
                <a:latin typeface="+mn-lt"/>
                <a:ea typeface="+mn-lt"/>
                <a:cs typeface="+mn-lt"/>
              </a:defRPr>
            </a:lvl5pPr>
            <a:lvl6pPr marL="1885950" indent="-171450" algn="l" defTabSz="685800">
              <a:lnSpc>
                <a:spcPct val="90000"/>
              </a:lnSpc>
              <a:spcBef>
                <a:spcPts val="375"/>
              </a:spcBef>
              <a:buFont typeface="Arial"/>
              <a:buChar char="•"/>
              <a:defRPr sz="1350" kern="1200">
                <a:solidFill>
                  <a:schemeClr val="tx1"/>
                </a:solidFill>
                <a:latin typeface="+mn-lt"/>
                <a:ea typeface="+mn-lt"/>
                <a:cs typeface="+mn-lt"/>
              </a:defRPr>
            </a:lvl6pPr>
            <a:lvl7pPr marL="2228850" indent="-171450" algn="l" defTabSz="685800">
              <a:lnSpc>
                <a:spcPct val="90000"/>
              </a:lnSpc>
              <a:spcBef>
                <a:spcPts val="375"/>
              </a:spcBef>
              <a:buFont typeface="Arial"/>
              <a:buChar char="•"/>
              <a:defRPr sz="1350" kern="1200">
                <a:solidFill>
                  <a:schemeClr val="tx1"/>
                </a:solidFill>
                <a:latin typeface="+mn-lt"/>
                <a:ea typeface="+mn-lt"/>
                <a:cs typeface="+mn-lt"/>
              </a:defRPr>
            </a:lvl7pPr>
            <a:lvl8pPr marL="2571750" indent="-171450" algn="l" defTabSz="685800">
              <a:lnSpc>
                <a:spcPct val="90000"/>
              </a:lnSpc>
              <a:spcBef>
                <a:spcPts val="375"/>
              </a:spcBef>
              <a:buFont typeface="Arial"/>
              <a:buChar char="•"/>
              <a:defRPr sz="1350" kern="1200">
                <a:solidFill>
                  <a:schemeClr val="tx1"/>
                </a:solidFill>
                <a:latin typeface="+mn-lt"/>
                <a:ea typeface="+mn-lt"/>
                <a:cs typeface="+mn-lt"/>
              </a:defRPr>
            </a:lvl8pPr>
            <a:lvl9pPr marL="2914650" indent="-171450" algn="l" defTabSz="685800">
              <a:lnSpc>
                <a:spcPct val="90000"/>
              </a:lnSpc>
              <a:spcBef>
                <a:spcPts val="375"/>
              </a:spcBef>
              <a:buFont typeface="Arial"/>
              <a:buChar char="•"/>
              <a:defRPr sz="1350" kern="1200">
                <a:solidFill>
                  <a:schemeClr val="tx1"/>
                </a:solidFill>
                <a:latin typeface="+mn-lt"/>
                <a:ea typeface="+mn-lt"/>
                <a:cs typeface="+mn-lt"/>
              </a:defRPr>
            </a:lvl9pPr>
          </a:lstStyle>
          <a:p>
            <a:pPr marL="0" indent="0">
              <a:buNone/>
            </a:pPr>
            <a:r>
              <a:rPr sz="1600" b="1" u="sng" dirty="0"/>
              <a:t>2. Match </a:t>
            </a:r>
          </a:p>
          <a:p>
            <a:r>
              <a:rPr sz="1600" b="1" dirty="0"/>
              <a:t>Metric: </a:t>
            </a:r>
            <a:r>
              <a:rPr sz="1600" dirty="0"/>
              <a:t>Precision, recall, F1</a:t>
            </a:r>
            <a:endParaRPr sz="1600" b="1" dirty="0"/>
          </a:p>
          <a:p>
            <a:r>
              <a:rPr sz="1600" b="1" dirty="0"/>
              <a:t>Key Take-aways: </a:t>
            </a:r>
            <a:r>
              <a:rPr sz="1600" dirty="0">
                <a:solidFill>
                  <a:srgbClr val="C00000"/>
                </a:solidFill>
              </a:rPr>
              <a:t>LLM-ALL leads on cell/column; for row-wise, LLM-SEMI matches or beats it and is the recommended default. Use smart batching when one global prompt becomes too large.</a:t>
            </a:r>
            <a:endParaRPr sz="1600" dirty="0"/>
          </a:p>
        </p:txBody>
      </p:sp>
      <p:pic>
        <p:nvPicPr>
          <p:cNvPr id="16" name="图片 6"/>
          <p:cNvPicPr>
            <a:picLocks noChangeAspect="1"/>
          </p:cNvPicPr>
          <p:nvPr/>
        </p:nvPicPr>
        <p:blipFill>
          <a:blip r:embed="rId4"/>
          <a:stretch>
            <a:fillRect/>
          </a:stretch>
        </p:blipFill>
        <p:spPr>
          <a:xfrm>
            <a:off x="6381750" y="1438275"/>
            <a:ext cx="5143500" cy="2095500"/>
          </a:xfrm>
          <a:prstGeom prst="rect">
            <a:avLst/>
          </a:prstGeom>
        </p:spPr>
      </p:pic>
      <p:sp>
        <p:nvSpPr>
          <p:cNvPr id="17" name="TextBox 16"/>
          <p:cNvSpPr txBox="1"/>
          <p:nvPr/>
        </p:nvSpPr>
        <p:spPr>
          <a:xfrm>
            <a:off x="600000" y="6350000"/>
            <a:ext cx="10992000" cy="380000"/>
          </a:xfrm>
          <a:prstGeom prst="rect">
            <a:avLst/>
          </a:prstGeom>
          <a:noFill/>
        </p:spPr>
        <p:txBody>
          <a:bodyPr wrap="square" anchor="t">
            <a:spAutoFit/>
          </a:bodyPr>
          <a:lstStyle/>
          <a:p>
            <a:pPr algn="ctr"/>
            <a:r>
              <a:rPr sz="1200" b="1" i="0">
                <a:solidFill>
                  <a:srgbClr val="C00000"/>
                </a:solidFill>
                <a:latin typeface="Courier New"/>
              </a:rPr>
              <a:t>Row-wise Match (GPT-5):   LLM-ALL  F1 0.96 · $0.029    vs    LLM-ONE  F1 0.83 · $0.338   —  better, and ~12× cheaper</a:t>
            </a:r>
          </a:p>
        </p:txBody>
      </p:sp>
    </p:spTree>
    <p:extLst>
      <p:ext uri="{BB962C8B-B14F-4D97-AF65-F5344CB8AC3E}">
        <p14:creationId xmlns:p14="http://schemas.microsoft.com/office/powerpoint/2010/main" val="8187767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700616-6C9E-9731-5F3B-E80146FE70C1}"/>
              </a:ext>
            </a:extLst>
          </p:cNvPr>
          <p:cNvSpPr>
            <a:spLocks noGrp="1"/>
          </p:cNvSpPr>
          <p:nvPr>
            <p:ph type="title"/>
          </p:nvPr>
        </p:nvSpPr>
        <p:spPr>
          <a:xfrm>
            <a:off x="455962" y="360045"/>
            <a:ext cx="11279981" cy="1080040"/>
          </a:xfrm>
        </p:spPr>
        <p:txBody>
          <a:bodyPr>
            <a:normAutofit fontScale="90000"/>
          </a:bodyPr>
          <a:lstStyle/>
          <a:p>
            <a:r>
              <a:t>Impute &amp; Cluster: Global Context Helps Selectively</a:t>
            </a:r>
          </a:p>
        </p:txBody>
      </p:sp>
      <p:sp>
        <p:nvSpPr>
          <p:cNvPr id="3" name="内容占位符 2">
            <a:extLst>
              <a:ext uri="{FF2B5EF4-FFF2-40B4-BE49-F238E27FC236}">
                <a16:creationId xmlns:a16="http://schemas.microsoft.com/office/drawing/2014/main" id="{AB68EC06-8A89-0E71-9958-BA9AC467936F}"/>
              </a:ext>
            </a:extLst>
          </p:cNvPr>
          <p:cNvSpPr>
            <a:spLocks noGrp="1"/>
          </p:cNvSpPr>
          <p:nvPr>
            <p:ph idx="1"/>
          </p:nvPr>
        </p:nvSpPr>
        <p:spPr>
          <a:xfrm>
            <a:off x="523875" y="1438275"/>
            <a:ext cx="5667375" cy="2305050"/>
          </a:xfrm>
        </p:spPr>
        <p:txBody>
          <a:bodyPr>
            <a:noAutofit/>
          </a:bodyPr>
          <a:lstStyle/>
          <a:p>
            <a:pPr marL="0" indent="0">
              <a:buNone/>
            </a:pPr>
            <a:r>
              <a:rPr sz="1600" b="1" u="sng" dirty="0"/>
              <a:t>3. Impute </a:t>
            </a:r>
          </a:p>
          <a:p>
            <a:r>
              <a:rPr sz="1600" b="1" dirty="0"/>
              <a:t>Metric: </a:t>
            </a:r>
            <a:r>
              <a:rPr sz="1600" dirty="0"/>
              <a:t>Exact match, LLM judge score</a:t>
            </a:r>
          </a:p>
          <a:p>
            <a:r>
              <a:rPr sz="1600" b="1" dirty="0"/>
              <a:t>Key Take-aways: </a:t>
            </a:r>
            <a:r>
              <a:rPr sz="1600" dirty="0">
                <a:solidFill>
                  <a:srgbClr val="C00000"/>
                </a:solidFill>
              </a:rPr>
              <a:t>When generating columns, LLM-ONE is more accurate. For cell and row-wise imputation, LLM-ALL with sufficient context is preferred</a:t>
            </a:r>
          </a:p>
          <a:p>
            <a:endParaRPr sz="1600" dirty="0"/>
          </a:p>
        </p:txBody>
      </p:sp>
      <p:sp>
        <p:nvSpPr>
          <p:cNvPr id="4" name="灯片编号占位符 3">
            <a:extLst>
              <a:ext uri="{FF2B5EF4-FFF2-40B4-BE49-F238E27FC236}">
                <a16:creationId xmlns:a16="http://schemas.microsoft.com/office/drawing/2014/main" id="{29972BCB-A7A6-018A-96EB-779D316EB6E9}"/>
              </a:ext>
            </a:extLst>
          </p:cNvPr>
          <p:cNvSpPr>
            <a:spLocks noGrp="1"/>
          </p:cNvSpPr>
          <p:nvPr>
            <p:ph type="sldNum" idx="12"/>
          </p:nvPr>
        </p:nvSpPr>
        <p:spPr>
          <a:xfrm>
            <a:off x="8643938" y="6356318"/>
            <a:ext cx="3092101" cy="365093"/>
          </a:xfrm>
        </p:spPr>
        <p:txBody>
          <a:bodyPr/>
          <a:lstStyle/>
          <a:p>
            <a:fld id="{8D0BA80A-DD45-4E53-A64F-B6712A67CF0B}" type="slidenum">
              <a:rPr/>
              <a:t>56</a:t>
            </a:fld>
            <a:endParaRPr/>
          </a:p>
        </p:txBody>
      </p:sp>
      <p:sp>
        <p:nvSpPr>
          <p:cNvPr id="8" name="内容占位符 2">
            <a:extLst>
              <a:ext uri="{FF2B5EF4-FFF2-40B4-BE49-F238E27FC236}">
                <a16:creationId xmlns:a16="http://schemas.microsoft.com/office/drawing/2014/main" id="{6EFED52E-2326-BA32-A266-5DABF5C20876}"/>
              </a:ext>
            </a:extLst>
          </p:cNvPr>
          <p:cNvSpPr>
            <a:spLocks noGrp="1"/>
          </p:cNvSpPr>
          <p:nvPr/>
        </p:nvSpPr>
        <p:spPr>
          <a:xfrm>
            <a:off x="523875" y="3857625"/>
            <a:ext cx="5667375" cy="2143125"/>
          </a:xfrm>
          <a:prstGeom prst="rect">
            <a:avLst/>
          </a:prstGeom>
        </p:spPr>
        <p:txBody>
          <a:bodyPr vert="horz" lIns="91440" tIns="45720" rIns="91440" bIns="45720">
            <a:normAutofit fontScale="99410"/>
          </a:bodyPr>
          <a:lstStyle>
            <a:lvl1pPr marL="360000" indent="-360000" algn="l" defTabSz="685800">
              <a:lnSpc>
                <a:spcPct val="120000"/>
              </a:lnSpc>
              <a:spcBef>
                <a:spcPts val="2000"/>
              </a:spcBef>
              <a:buFont typeface="Wingdings"/>
              <a:buChar char="n"/>
              <a:defRPr sz="2000" kern="1200">
                <a:solidFill>
                  <a:srgbClr val="002060"/>
                </a:solidFill>
                <a:latin typeface="+mn-lt"/>
                <a:ea typeface="+mn-lt"/>
                <a:cs typeface="+mn-lt"/>
              </a:defRPr>
            </a:lvl1pPr>
            <a:lvl2pPr marL="720000" indent="-360000" algn="l" defTabSz="685800">
              <a:lnSpc>
                <a:spcPct val="120000"/>
              </a:lnSpc>
              <a:spcBef>
                <a:spcPts val="375"/>
              </a:spcBef>
              <a:buFont typeface="Wingdings"/>
              <a:buChar char="p"/>
              <a:defRPr sz="2000" kern="1200">
                <a:solidFill>
                  <a:srgbClr val="002060"/>
                </a:solidFill>
                <a:latin typeface="+mn-lt"/>
                <a:ea typeface="+mn-lt"/>
                <a:cs typeface="+mn-lt"/>
              </a:defRPr>
            </a:lvl2pPr>
            <a:lvl3pPr marL="857250" indent="-171450" algn="l" defTabSz="685800">
              <a:lnSpc>
                <a:spcPct val="120000"/>
              </a:lnSpc>
              <a:spcBef>
                <a:spcPts val="375"/>
              </a:spcBef>
              <a:buFont typeface="Arial"/>
              <a:buChar char="•"/>
              <a:defRPr sz="2000" kern="1200">
                <a:solidFill>
                  <a:srgbClr val="002060"/>
                </a:solidFill>
                <a:latin typeface="+mn-lt"/>
                <a:ea typeface="+mn-lt"/>
                <a:cs typeface="+mn-lt"/>
              </a:defRPr>
            </a:lvl3pPr>
            <a:lvl4pPr marL="1200150" indent="-171450" algn="l" defTabSz="685800">
              <a:lnSpc>
                <a:spcPct val="120000"/>
              </a:lnSpc>
              <a:spcBef>
                <a:spcPts val="375"/>
              </a:spcBef>
              <a:buFont typeface="Arial"/>
              <a:buChar char="•"/>
              <a:defRPr sz="2000" kern="1200">
                <a:solidFill>
                  <a:srgbClr val="002060"/>
                </a:solidFill>
                <a:latin typeface="+mn-lt"/>
                <a:ea typeface="+mn-lt"/>
                <a:cs typeface="+mn-lt"/>
              </a:defRPr>
            </a:lvl4pPr>
            <a:lvl5pPr marL="1543050" indent="-171450" algn="l" defTabSz="685800">
              <a:lnSpc>
                <a:spcPct val="120000"/>
              </a:lnSpc>
              <a:spcBef>
                <a:spcPts val="375"/>
              </a:spcBef>
              <a:buFont typeface="Arial"/>
              <a:buChar char="•"/>
              <a:defRPr sz="2000" kern="1200">
                <a:solidFill>
                  <a:srgbClr val="002060"/>
                </a:solidFill>
                <a:latin typeface="+mn-lt"/>
                <a:ea typeface="+mn-lt"/>
                <a:cs typeface="+mn-lt"/>
              </a:defRPr>
            </a:lvl5pPr>
            <a:lvl6pPr marL="1885950" indent="-171450" algn="l" defTabSz="685800">
              <a:lnSpc>
                <a:spcPct val="90000"/>
              </a:lnSpc>
              <a:spcBef>
                <a:spcPts val="375"/>
              </a:spcBef>
              <a:buFont typeface="Arial"/>
              <a:buChar char="•"/>
              <a:defRPr sz="1350" kern="1200">
                <a:solidFill>
                  <a:schemeClr val="tx1"/>
                </a:solidFill>
                <a:latin typeface="+mn-lt"/>
                <a:ea typeface="+mn-lt"/>
                <a:cs typeface="+mn-lt"/>
              </a:defRPr>
            </a:lvl6pPr>
            <a:lvl7pPr marL="2228850" indent="-171450" algn="l" defTabSz="685800">
              <a:lnSpc>
                <a:spcPct val="90000"/>
              </a:lnSpc>
              <a:spcBef>
                <a:spcPts val="375"/>
              </a:spcBef>
              <a:buFont typeface="Arial"/>
              <a:buChar char="•"/>
              <a:defRPr sz="1350" kern="1200">
                <a:solidFill>
                  <a:schemeClr val="tx1"/>
                </a:solidFill>
                <a:latin typeface="+mn-lt"/>
                <a:ea typeface="+mn-lt"/>
                <a:cs typeface="+mn-lt"/>
              </a:defRPr>
            </a:lvl7pPr>
            <a:lvl8pPr marL="2571750" indent="-171450" algn="l" defTabSz="685800">
              <a:lnSpc>
                <a:spcPct val="90000"/>
              </a:lnSpc>
              <a:spcBef>
                <a:spcPts val="375"/>
              </a:spcBef>
              <a:buFont typeface="Arial"/>
              <a:buChar char="•"/>
              <a:defRPr sz="1350" kern="1200">
                <a:solidFill>
                  <a:schemeClr val="tx1"/>
                </a:solidFill>
                <a:latin typeface="+mn-lt"/>
                <a:ea typeface="+mn-lt"/>
                <a:cs typeface="+mn-lt"/>
              </a:defRPr>
            </a:lvl8pPr>
            <a:lvl9pPr marL="2914650" indent="-171450" algn="l" defTabSz="685800">
              <a:lnSpc>
                <a:spcPct val="90000"/>
              </a:lnSpc>
              <a:spcBef>
                <a:spcPts val="375"/>
              </a:spcBef>
              <a:buFont typeface="Arial"/>
              <a:buChar char="•"/>
              <a:defRPr sz="1350" kern="1200">
                <a:solidFill>
                  <a:schemeClr val="tx1"/>
                </a:solidFill>
                <a:latin typeface="+mn-lt"/>
                <a:ea typeface="+mn-lt"/>
                <a:cs typeface="+mn-lt"/>
              </a:defRPr>
            </a:lvl9pPr>
          </a:lstStyle>
          <a:p>
            <a:pPr marL="0" indent="0">
              <a:buNone/>
            </a:pPr>
            <a:r>
              <a:rPr sz="1600" b="1" u="sng" dirty="0"/>
              <a:t>4. Cluster </a:t>
            </a:r>
          </a:p>
          <a:p>
            <a:r>
              <a:rPr sz="1600" b="1" dirty="0"/>
              <a:t>Metric: </a:t>
            </a:r>
            <a:r>
              <a:rPr sz="1600" dirty="0"/>
              <a:t>ARI, NMI</a:t>
            </a:r>
          </a:p>
          <a:p>
            <a:r>
              <a:rPr sz="1600" b="1" dirty="0"/>
              <a:t>Key Take-aways: </a:t>
            </a:r>
            <a:r>
              <a:rPr sz="1600" dirty="0">
                <a:solidFill>
                  <a:srgbClr val="C00000"/>
                </a:solidFill>
              </a:rPr>
              <a:t>LLM-ALL with global context is recommended across the evaluated operands</a:t>
            </a:r>
          </a:p>
        </p:txBody>
      </p:sp>
      <p:pic>
        <p:nvPicPr>
          <p:cNvPr id="15" name="图片 6"/>
          <p:cNvPicPr>
            <a:picLocks noChangeAspect="1"/>
          </p:cNvPicPr>
          <p:nvPr/>
        </p:nvPicPr>
        <p:blipFill>
          <a:blip r:embed="rId3"/>
          <a:stretch>
            <a:fillRect/>
          </a:stretch>
        </p:blipFill>
        <p:spPr>
          <a:xfrm>
            <a:off x="6477000" y="1438275"/>
            <a:ext cx="5143500" cy="2047875"/>
          </a:xfrm>
          <a:prstGeom prst="rect">
            <a:avLst/>
          </a:prstGeom>
        </p:spPr>
      </p:pic>
      <p:pic>
        <p:nvPicPr>
          <p:cNvPr id="16" name="图片 10"/>
          <p:cNvPicPr>
            <a:picLocks noChangeAspect="1"/>
          </p:cNvPicPr>
          <p:nvPr/>
        </p:nvPicPr>
        <p:blipFill>
          <a:blip r:embed="rId4"/>
          <a:stretch>
            <a:fillRect/>
          </a:stretch>
        </p:blipFill>
        <p:spPr>
          <a:xfrm>
            <a:off x="6477000" y="3829050"/>
            <a:ext cx="5143500" cy="2190750"/>
          </a:xfrm>
          <a:prstGeom prst="rect">
            <a:avLst/>
          </a:prstGeom>
        </p:spPr>
      </p:pic>
    </p:spTree>
    <p:extLst>
      <p:ext uri="{BB962C8B-B14F-4D97-AF65-F5344CB8AC3E}">
        <p14:creationId xmlns:p14="http://schemas.microsoft.com/office/powerpoint/2010/main" val="2916290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700616-6C9E-9731-5F3B-E80146FE70C1}"/>
              </a:ext>
            </a:extLst>
          </p:cNvPr>
          <p:cNvSpPr>
            <a:spLocks noGrp="1"/>
          </p:cNvSpPr>
          <p:nvPr>
            <p:ph type="title"/>
          </p:nvPr>
        </p:nvSpPr>
        <p:spPr>
          <a:xfrm>
            <a:off x="455962" y="360045"/>
            <a:ext cx="11279981" cy="1080040"/>
          </a:xfrm>
        </p:spPr>
        <p:txBody>
          <a:bodyPr/>
          <a:lstStyle/>
          <a:p>
            <a:r>
              <a:t>Order: LLM-ALL Is the Robust Default</a:t>
            </a: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AB68EC06-8A89-0E71-9958-BA9AC467936F}"/>
                  </a:ext>
                </a:extLst>
              </p:cNvPr>
              <p:cNvSpPr>
                <a:spLocks noGrp="1"/>
              </p:cNvSpPr>
              <p:nvPr>
                <p:ph idx="1"/>
              </p:nvPr>
            </p:nvSpPr>
            <p:spPr>
              <a:xfrm>
                <a:off x="523875" y="1438275"/>
                <a:ext cx="5715000" cy="4048125"/>
              </a:xfrm>
            </p:spPr>
            <p:txBody>
              <a:bodyPr>
                <a:normAutofit fontScale="98993"/>
              </a:bodyPr>
              <a:lstStyle/>
              <a:p>
                <a:pPr marL="0" indent="0">
                  <a:buNone/>
                </a:pPr>
                <a:r>
                  <a:rPr sz="1600" b="1" u="sng" dirty="0"/>
                  <a:t>5. Order</a:t>
                </a:r>
              </a:p>
              <a:p>
                <a:r>
                  <a:rPr sz="1600" b="1" dirty="0"/>
                  <a:t>Metric: </a:t>
                </a:r>
                <a:r>
                  <a:rPr sz="1600" dirty="0"/>
                  <a:t>Top-k hit rate, Kendall’s </a:t>
                </a:r>
                <a14:m>
                  <m:oMath xmlns:m="http://schemas.openxmlformats.org/officeDocument/2006/math">
                    <m:r>
                      <a:rPr lang="en-US" sz="1600" b="0" i="1">
                        <a:latin typeface="Cambria Math"/>
                        <a:ea typeface="Cambria Math"/>
                        <a:cs typeface="Cambria Math"/>
                      </a:rPr>
                      <m:t>𝜏</m:t>
                    </m:r>
                  </m:oMath>
                </a14:m>
                <a:endParaRPr sz="1600" dirty="0"/>
              </a:p>
              <a:p>
                <a:r>
                  <a:rPr sz="1600" b="1" dirty="0"/>
                  <a:t>Key Take-aways: </a:t>
                </a:r>
              </a:p>
              <a:p>
                <a:pPr lvl="1">
                  <a:buNone/>
                </a:pPr>
                <a:r>
                  <a:rPr lang="en-US" altLang="zh-CN" sz="1600" dirty="0"/>
                  <a:t>-</a:t>
                </a:r>
                <a:r>
                  <a:rPr lang="zh-CN" altLang="en-US" sz="1600" dirty="0"/>
                  <a:t> </a:t>
                </a:r>
                <a:r>
                  <a:rPr sz="1600" dirty="0"/>
                  <a:t>LLM-ALL is strongly recommended. </a:t>
                </a:r>
              </a:p>
              <a:p>
                <a:pPr lvl="1">
                  <a:buNone/>
                </a:pPr>
                <a:r>
                  <a:rPr lang="en-US" altLang="zh-CN" sz="1600" dirty="0"/>
                  <a:t>-</a:t>
                </a:r>
                <a:r>
                  <a:rPr lang="zh-CN" altLang="en-US" sz="1600" dirty="0"/>
                  <a:t> </a:t>
                </a:r>
                <a:r>
                  <a:rPr sz="1600" dirty="0"/>
                  <a:t>Both LLM-PAIR and LLM-SORT methods are vulnerable to inconsistent judgments. </a:t>
                </a:r>
              </a:p>
              <a:p>
                <a:pPr lvl="1">
                  <a:buNone/>
                </a:pPr>
                <a:r>
                  <a:rPr lang="en-US" altLang="zh-CN" sz="1600" dirty="0"/>
                  <a:t>-</a:t>
                </a:r>
                <a:r>
                  <a:rPr lang="zh-CN" altLang="en-US" sz="1600" dirty="0"/>
                  <a:t> </a:t>
                </a:r>
                <a:r>
                  <a:rPr sz="1600" dirty="0"/>
                  <a:t>LLM-SCORE, which lacks a reasonable sense of scores, is not recommended.</a:t>
                </a:r>
              </a:p>
              <a:p>
                <a:endParaRPr sz="1600" dirty="0">
                  <a:latin typeface="Helvetica"/>
                  <a:ea typeface="Helvetica"/>
                  <a:cs typeface="Helvetica"/>
                </a:endParaRPr>
              </a:p>
              <a:p>
                <a:endParaRPr sz="1600" dirty="0"/>
              </a:p>
            </p:txBody>
          </p:sp>
        </mc:Choice>
        <mc:Fallback xmlns="">
          <p:sp>
            <p:nvSpPr>
              <p:cNvPr id="3" name="内容占位符 2">
                <a:extLst>
                  <a:ext uri="{FF2B5EF4-FFF2-40B4-BE49-F238E27FC236}">
                    <a16:creationId xmlns:a16="http://schemas.microsoft.com/office/drawing/2014/main" id="{AB68EC06-8A89-0E71-9958-BA9AC467936F}"/>
                  </a:ext>
                </a:extLst>
              </p:cNvPr>
              <p:cNvSpPr>
                <a:spLocks noGrp="1" noRot="1" noChangeAspect="1" noMove="1" noResize="1" noEditPoints="1" noAdjustHandles="1" noChangeArrowheads="1" noChangeShapeType="1" noTextEdit="1"/>
              </p:cNvSpPr>
              <p:nvPr>
                <p:ph idx="1"/>
              </p:nvPr>
            </p:nvSpPr>
            <p:spPr>
              <a:xfrm>
                <a:off x="523875" y="1438275"/>
                <a:ext cx="5715000" cy="4048125"/>
              </a:xfrm>
              <a:blipFill>
                <a:blip r:embed="rId3"/>
                <a:stretch>
                  <a:fillRect l="-665" t="-313"/>
                </a:stretch>
              </a:blipFill>
            </p:spPr>
            <p:txBody>
              <a:bodyPr/>
              <a:lstStyle/>
              <a:p>
                <a:r>
                  <a:rPr lang="en-CN">
                    <a:noFill/>
                  </a:rPr>
                  <a:t> </a:t>
                </a:r>
              </a:p>
            </p:txBody>
          </p:sp>
        </mc:Fallback>
      </mc:AlternateContent>
      <p:sp>
        <p:nvSpPr>
          <p:cNvPr id="4" name="灯片编号占位符 3">
            <a:extLst>
              <a:ext uri="{FF2B5EF4-FFF2-40B4-BE49-F238E27FC236}">
                <a16:creationId xmlns:a16="http://schemas.microsoft.com/office/drawing/2014/main" id="{29972BCB-A7A6-018A-96EB-779D316EB6E9}"/>
              </a:ext>
            </a:extLst>
          </p:cNvPr>
          <p:cNvSpPr>
            <a:spLocks noGrp="1"/>
          </p:cNvSpPr>
          <p:nvPr>
            <p:ph type="sldNum" idx="12"/>
          </p:nvPr>
        </p:nvSpPr>
        <p:spPr>
          <a:xfrm>
            <a:off x="8643938" y="6356318"/>
            <a:ext cx="3092101" cy="365093"/>
          </a:xfrm>
        </p:spPr>
        <p:txBody>
          <a:bodyPr/>
          <a:lstStyle/>
          <a:p>
            <a:fld id="{8D0BA80A-DD45-4E53-A64F-B6712A67CF0B}" type="slidenum">
              <a:rPr/>
              <a:t>57</a:t>
            </a:fld>
            <a:endParaRPr/>
          </a:p>
        </p:txBody>
      </p:sp>
      <p:pic>
        <p:nvPicPr>
          <p:cNvPr id="11" name="图片 5"/>
          <p:cNvPicPr>
            <a:picLocks noChangeAspect="1"/>
          </p:cNvPicPr>
          <p:nvPr/>
        </p:nvPicPr>
        <p:blipFill>
          <a:blip r:embed="rId4"/>
          <a:stretch>
            <a:fillRect/>
          </a:stretch>
        </p:blipFill>
        <p:spPr>
          <a:xfrm>
            <a:off x="6524625" y="1924050"/>
            <a:ext cx="4953000" cy="1762125"/>
          </a:xfrm>
          <a:prstGeom prst="rect">
            <a:avLst/>
          </a:prstGeom>
        </p:spPr>
      </p:pic>
      <p:sp>
        <p:nvSpPr>
          <p:cNvPr id="6" name="Rounded Rectangle 5">
            <a:extLst>
              <a:ext uri="{FF2B5EF4-FFF2-40B4-BE49-F238E27FC236}">
                <a16:creationId xmlns:a16="http://schemas.microsoft.com/office/drawing/2014/main" id="{840896DC-9F35-46EB-A01D-9C0F883FA273}"/>
              </a:ext>
            </a:extLst>
          </p:cNvPr>
          <p:cNvSpPr>
            <a:spLocks noGrp="1"/>
          </p:cNvSpPr>
          <p:nvPr/>
        </p:nvSpPr>
        <p:spPr>
          <a:xfrm>
            <a:off x="6667500" y="4248150"/>
            <a:ext cx="4667250" cy="876300"/>
          </a:xfrm>
          <a:prstGeom prst="roundRect">
            <a:avLst>
              <a:gd name="adj" fmla="val 13043"/>
            </a:avLst>
          </a:prstGeom>
          <a:solidFill>
            <a:srgbClr val="EAF0FA"/>
          </a:solidFill>
          <a:ln w="9525">
            <a:solidFill>
              <a:srgbClr val="C7D3E5"/>
            </a:solidFill>
          </a:ln>
        </p:spPr>
        <p:txBody>
          <a:bodyPr lIns="95250" tIns="76200" rIns="95250" bIns="76200" anchor="ctr">
            <a:normAutofit/>
          </a:bodyPr>
          <a:lstStyle/>
          <a:p>
            <a:pPr algn="ctr">
              <a:defRPr sz="1575" b="1">
                <a:solidFill>
                  <a:srgbClr val="002060"/>
                </a:solidFill>
                <a:latin typeface="Verdana"/>
                <a:ea typeface="Verdana"/>
                <a:cs typeface="Verdana"/>
              </a:defRPr>
            </a:pPr>
            <a:r>
              <a:rPr sz="1575" b="1">
                <a:solidFill>
                  <a:srgbClr val="002060"/>
                </a:solidFill>
                <a:latin typeface="Verdana"/>
                <a:ea typeface="Verdana"/>
                <a:cs typeface="Verdana"/>
              </a:rPr>
              <a:t>More calls do not guarantee a more reliable ranking.</a:t>
            </a:r>
          </a:p>
        </p:txBody>
      </p:sp>
      <p:sp>
        <p:nvSpPr>
          <p:cNvPr id="12" name="TextBox 11"/>
          <p:cNvSpPr txBox="1"/>
          <p:nvPr/>
        </p:nvSpPr>
        <p:spPr>
          <a:xfrm>
            <a:off x="600000" y="6350000"/>
            <a:ext cx="10992000" cy="380000"/>
          </a:xfrm>
          <a:prstGeom prst="rect">
            <a:avLst/>
          </a:prstGeom>
          <a:noFill/>
        </p:spPr>
        <p:txBody>
          <a:bodyPr wrap="square" anchor="t">
            <a:spAutoFit/>
          </a:bodyPr>
          <a:lstStyle/>
          <a:p>
            <a:pPr algn="ctr"/>
            <a:r>
              <a:rPr sz="1200" b="1" i="0">
                <a:solidFill>
                  <a:srgbClr val="C00000"/>
                </a:solidFill>
                <a:latin typeface="Courier New"/>
              </a:rPr>
              <a:t>Order (GPT-5): ALL $0.002 (best) vs PAIR $0.182 (worse) — ~90× cost · LLM-ALL collapses at ~2k tuples ≪ 400k window · sweet spot ≈ 50–100/batch</a:t>
            </a:r>
          </a:p>
        </p:txBody>
      </p:sp>
    </p:spTree>
    <p:extLst>
      <p:ext uri="{BB962C8B-B14F-4D97-AF65-F5344CB8AC3E}">
        <p14:creationId xmlns:p14="http://schemas.microsoft.com/office/powerpoint/2010/main" val="6933108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E6F69-3E37-CE51-6F61-D034284C09EE}"/>
              </a:ext>
            </a:extLst>
          </p:cNvPr>
          <p:cNvSpPr>
            <a:spLocks noGrp="1"/>
          </p:cNvSpPr>
          <p:nvPr>
            <p:ph type="title"/>
          </p:nvPr>
        </p:nvSpPr>
        <p:spPr/>
        <p:txBody>
          <a:bodyPr>
            <a:normAutofit/>
          </a:bodyPr>
          <a:lstStyle/>
          <a:p>
            <a:r>
              <a:rPr lang="en-CN" dirty="0"/>
              <a:t>From</a:t>
            </a:r>
            <a:r>
              <a:rPr lang="zh-CN" altLang="en-US" dirty="0"/>
              <a:t> </a:t>
            </a:r>
            <a:r>
              <a:rPr lang="en-US" altLang="zh-CN" dirty="0"/>
              <a:t>Operator To System</a:t>
            </a:r>
            <a:endParaRPr lang="en-CN" dirty="0"/>
          </a:p>
        </p:txBody>
      </p:sp>
      <p:sp>
        <p:nvSpPr>
          <p:cNvPr id="3" name="Text Placeholder 2">
            <a:extLst>
              <a:ext uri="{FF2B5EF4-FFF2-40B4-BE49-F238E27FC236}">
                <a16:creationId xmlns:a16="http://schemas.microsoft.com/office/drawing/2014/main" id="{D9F4E103-F265-DE04-68B8-7096C5175055}"/>
              </a:ext>
            </a:extLst>
          </p:cNvPr>
          <p:cNvSpPr>
            <a:spLocks noGrp="1"/>
          </p:cNvSpPr>
          <p:nvPr>
            <p:ph type="body" idx="1"/>
          </p:nvPr>
        </p:nvSpPr>
        <p:spPr/>
        <p:txBody>
          <a:bodyPr/>
          <a:lstStyle/>
          <a:p>
            <a:endParaRPr lang="en-CN" dirty="0">
              <a:solidFill>
                <a:srgbClr val="FFFF00"/>
              </a:solidFill>
            </a:endParaRPr>
          </a:p>
        </p:txBody>
      </p:sp>
      <p:sp>
        <p:nvSpPr>
          <p:cNvPr id="4" name="Slide Number Placeholder 3">
            <a:extLst>
              <a:ext uri="{FF2B5EF4-FFF2-40B4-BE49-F238E27FC236}">
                <a16:creationId xmlns:a16="http://schemas.microsoft.com/office/drawing/2014/main" id="{3B19ADCD-D466-8D1C-B629-5D1E4C416C18}"/>
              </a:ext>
            </a:extLst>
          </p:cNvPr>
          <p:cNvSpPr>
            <a:spLocks noGrp="1"/>
          </p:cNvSpPr>
          <p:nvPr>
            <p:ph type="sldNum" sz="quarter" idx="12"/>
          </p:nvPr>
        </p:nvSpPr>
        <p:spPr/>
        <p:txBody>
          <a:bodyPr/>
          <a:lstStyle/>
          <a:p>
            <a:fld id="{BCFAA6ED-95C3-9546-BFD5-25AB245E25B8}" type="slidenum">
              <a:rPr lang="en-CN" smtClean="0"/>
              <a:t>58</a:t>
            </a:fld>
            <a:endParaRPr lang="en-CN"/>
          </a:p>
        </p:txBody>
      </p:sp>
    </p:spTree>
    <p:extLst>
      <p:ext uri="{BB962C8B-B14F-4D97-AF65-F5344CB8AC3E}">
        <p14:creationId xmlns:p14="http://schemas.microsoft.com/office/powerpoint/2010/main" val="35480296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title">
            <a:extLst>
              <a:ext uri="{FF2B5EF4-FFF2-40B4-BE49-F238E27FC236}">
                <a16:creationId xmlns:a16="http://schemas.microsoft.com/office/drawing/2014/main" id="{6457D36A-9FF5-C55B-F66B-4AD58987C7AC}"/>
              </a:ext>
            </a:extLst>
          </p:cNvPr>
          <p:cNvSpPr>
            <a:spLocks noGrp="1"/>
          </p:cNvSpPr>
          <p:nvPr/>
        </p:nvSpPr>
        <p:spPr>
          <a:xfrm>
            <a:off x="455999" y="360000"/>
            <a:ext cx="11279999" cy="1080000"/>
          </a:xfrm>
          <a:prstGeom prst="rect">
            <a:avLst/>
          </a:prstGeom>
          <a:noFill/>
          <a:ln w="0">
            <a:noFill/>
            <a:prstDash val="solid"/>
          </a:ln>
        </p:spPr>
        <p:txBody>
          <a:bodyPr wrap="square" lIns="0" tIns="0" rIns="0" bIns="0" anchor="ctr">
            <a:normAutofit/>
          </a:bodyPr>
          <a:lstStyle/>
          <a:p>
            <a:pPr marL="0" algn="ctr" defTabSz="685800">
              <a:lnSpc>
                <a:spcPct val="90000"/>
              </a:lnSpc>
              <a:spcBef>
                <a:spcPct val="0"/>
              </a:spcBef>
            </a:pPr>
            <a:r>
              <a:rPr lang="en-US" sz="3600" b="1" dirty="0">
                <a:solidFill>
                  <a:srgbClr val="002060"/>
                </a:solidFill>
                <a:latin typeface="Microsoft YaHei" panose="020B0503020204020204" pitchFamily="34" charset="-122"/>
                <a:ea typeface="Microsoft YaHei" panose="020B0503020204020204" pitchFamily="34" charset="-122"/>
                <a:cs typeface="+mj-cs"/>
              </a:rPr>
              <a:t>Query Optimization for LLM-Enhanced SQL</a:t>
            </a:r>
            <a:endParaRPr sz="3600" b="1" dirty="0">
              <a:solidFill>
                <a:srgbClr val="002060"/>
              </a:solidFill>
              <a:latin typeface="Microsoft YaHei" panose="020B0503020204020204" pitchFamily="34" charset="-122"/>
              <a:ea typeface="Microsoft YaHei" panose="020B0503020204020204" pitchFamily="34" charset="-122"/>
              <a:cs typeface="+mj-cs"/>
            </a:endParaRPr>
          </a:p>
        </p:txBody>
      </p:sp>
      <p:sp>
        <p:nvSpPr>
          <p:cNvPr id="2" name="Subtitle 162">
            <a:extLst>
              <a:ext uri="{FF2B5EF4-FFF2-40B4-BE49-F238E27FC236}">
                <a16:creationId xmlns:a16="http://schemas.microsoft.com/office/drawing/2014/main" id="{A709B4AC-BFF0-AE50-BED8-87A05B495CC5}"/>
              </a:ext>
            </a:extLst>
          </p:cNvPr>
          <p:cNvSpPr>
            <a:spLocks noGrp="1"/>
          </p:cNvSpPr>
          <p:nvPr/>
        </p:nvSpPr>
        <p:spPr>
          <a:xfrm>
            <a:off x="514349" y="1319745"/>
            <a:ext cx="10817352" cy="292608"/>
          </a:xfrm>
          <a:prstGeom prst="rect">
            <a:avLst/>
          </a:prstGeom>
          <a:noFill/>
        </p:spPr>
        <p:txBody>
          <a:bodyPr wrap="square" lIns="0" tIns="0" rIns="0" bIns="0" anchor="t">
            <a:noAutofit/>
          </a:bodyPr>
          <a:lstStyle/>
          <a:p>
            <a:pPr algn="l">
              <a:lnSpc>
                <a:spcPct val="100000"/>
              </a:lnSpc>
              <a:spcAft>
                <a:spcPts val="0"/>
              </a:spcAft>
              <a:buNone/>
            </a:pPr>
            <a:r>
              <a:rPr sz="2000" b="0" dirty="0">
                <a:solidFill>
                  <a:srgbClr val="171717"/>
                </a:solidFill>
                <a:latin typeface="Arial"/>
                <a:ea typeface="Arial"/>
                <a:cs typeface="Arial"/>
              </a:rPr>
              <a:t>Sema-SQL builds all three: </a:t>
            </a:r>
            <a:r>
              <a:rPr sz="2000" b="1" dirty="0">
                <a:solidFill>
                  <a:schemeClr val="accent2"/>
                </a:solidFill>
                <a:latin typeface="Arial"/>
                <a:ea typeface="Arial"/>
                <a:cs typeface="Arial"/>
              </a:rPr>
              <a:t>generate the plan · optimize it · execute it</a:t>
            </a:r>
          </a:p>
        </p:txBody>
      </p:sp>
      <p:sp>
        <p:nvSpPr>
          <p:cNvPr id="5" name="Rounded Rectangle 6">
            <a:extLst>
              <a:ext uri="{FF2B5EF4-FFF2-40B4-BE49-F238E27FC236}">
                <a16:creationId xmlns:a16="http://schemas.microsoft.com/office/drawing/2014/main" id="{523439A2-5178-A4B3-16BD-E70786DAB286}"/>
              </a:ext>
            </a:extLst>
          </p:cNvPr>
          <p:cNvSpPr>
            <a:spLocks noGrp="1"/>
          </p:cNvSpPr>
          <p:nvPr/>
        </p:nvSpPr>
        <p:spPr>
          <a:xfrm>
            <a:off x="876300" y="4433924"/>
            <a:ext cx="3154680" cy="1322106"/>
          </a:xfrm>
          <a:prstGeom prst="roundRect">
            <a:avLst/>
          </a:prstGeom>
          <a:solidFill>
            <a:srgbClr val="EBF2FF"/>
          </a:solidFill>
          <a:ln w="13970">
            <a:solidFill>
              <a:srgbClr val="94B5EA"/>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6" name="Rectangle 7">
            <a:extLst>
              <a:ext uri="{FF2B5EF4-FFF2-40B4-BE49-F238E27FC236}">
                <a16:creationId xmlns:a16="http://schemas.microsoft.com/office/drawing/2014/main" id="{1C1AFAE5-6834-214F-D619-A9035901209B}"/>
              </a:ext>
            </a:extLst>
          </p:cNvPr>
          <p:cNvSpPr>
            <a:spLocks noGrp="1"/>
          </p:cNvSpPr>
          <p:nvPr/>
        </p:nvSpPr>
        <p:spPr>
          <a:xfrm>
            <a:off x="876300" y="4543907"/>
            <a:ext cx="45720" cy="960120"/>
          </a:xfrm>
          <a:prstGeom prst="rect">
            <a:avLst/>
          </a:prstGeom>
          <a:solidFill>
            <a:srgbClr val="2B72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7" name="TextBox 8">
            <a:extLst>
              <a:ext uri="{FF2B5EF4-FFF2-40B4-BE49-F238E27FC236}">
                <a16:creationId xmlns:a16="http://schemas.microsoft.com/office/drawing/2014/main" id="{DE9D3693-3E51-A405-99CC-7CCACCD33942}"/>
              </a:ext>
            </a:extLst>
          </p:cNvPr>
          <p:cNvSpPr>
            <a:spLocks noGrp="1"/>
          </p:cNvSpPr>
          <p:nvPr/>
        </p:nvSpPr>
        <p:spPr>
          <a:xfrm>
            <a:off x="1022603" y="4561940"/>
            <a:ext cx="2926080" cy="270843"/>
          </a:xfrm>
          <a:prstGeom prst="rect">
            <a:avLst/>
          </a:prstGeom>
          <a:noFill/>
        </p:spPr>
        <p:txBody>
          <a:bodyPr wrap="square" lIns="45720" tIns="27432" rIns="45720" bIns="27432">
            <a:spAutoFit/>
          </a:bodyPr>
          <a:lstStyle/>
          <a:p>
            <a:pPr algn="l">
              <a:buNone/>
            </a:pPr>
            <a:r>
              <a:rPr sz="1400" b="1">
                <a:solidFill>
                  <a:srgbClr val="2B72D6"/>
                </a:solidFill>
              </a:rPr>
              <a:t>1 · Generate the query plan</a:t>
            </a:r>
          </a:p>
        </p:txBody>
      </p:sp>
      <p:sp>
        <p:nvSpPr>
          <p:cNvPr id="8" name="TextBox 9">
            <a:extLst>
              <a:ext uri="{FF2B5EF4-FFF2-40B4-BE49-F238E27FC236}">
                <a16:creationId xmlns:a16="http://schemas.microsoft.com/office/drawing/2014/main" id="{E6FCFC1C-8BF3-896B-18A7-1DA1266D2C0B}"/>
              </a:ext>
            </a:extLst>
          </p:cNvPr>
          <p:cNvSpPr>
            <a:spLocks noGrp="1"/>
          </p:cNvSpPr>
          <p:nvPr/>
        </p:nvSpPr>
        <p:spPr>
          <a:xfrm>
            <a:off x="1022603" y="4943541"/>
            <a:ext cx="2926080" cy="701731"/>
          </a:xfrm>
          <a:prstGeom prst="rect">
            <a:avLst/>
          </a:prstGeom>
          <a:noFill/>
        </p:spPr>
        <p:txBody>
          <a:bodyPr wrap="square" lIns="45720" tIns="27432" rIns="45720" bIns="27432">
            <a:spAutoFit/>
          </a:bodyPr>
          <a:lstStyle/>
          <a:p>
            <a:pPr marL="88900" indent="-88900">
              <a:buFont typeface="Arial" panose="020B0604020202020204" pitchFamily="34" charset="0"/>
              <a:buChar char="•"/>
            </a:pPr>
            <a:r>
              <a:rPr lang="en-US" sz="1050" dirty="0"/>
              <a:t>Retrieve relevant semantic context</a:t>
            </a:r>
          </a:p>
          <a:p>
            <a:pPr marL="88900" indent="-88900">
              <a:buFont typeface="Arial" panose="020B0604020202020204" pitchFamily="34" charset="0"/>
              <a:buChar char="•"/>
            </a:pPr>
            <a:r>
              <a:rPr lang="en-US" sz="1050" dirty="0"/>
              <a:t>Decompose the user question</a:t>
            </a:r>
          </a:p>
          <a:p>
            <a:pPr marL="88900" indent="-88900">
              <a:buFont typeface="Arial" panose="020B0604020202020204" pitchFamily="34" charset="0"/>
              <a:buChar char="•"/>
            </a:pPr>
            <a:r>
              <a:rPr lang="en-US" sz="1050" dirty="0"/>
              <a:t>Synthesize relational and LLM operators into an HRA plan</a:t>
            </a:r>
          </a:p>
        </p:txBody>
      </p:sp>
      <p:sp>
        <p:nvSpPr>
          <p:cNvPr id="9" name="Rounded Rectangle 10">
            <a:extLst>
              <a:ext uri="{FF2B5EF4-FFF2-40B4-BE49-F238E27FC236}">
                <a16:creationId xmlns:a16="http://schemas.microsoft.com/office/drawing/2014/main" id="{62E4F41A-78DE-537A-0239-72822D17E7A6}"/>
              </a:ext>
            </a:extLst>
          </p:cNvPr>
          <p:cNvSpPr>
            <a:spLocks noGrp="1"/>
          </p:cNvSpPr>
          <p:nvPr/>
        </p:nvSpPr>
        <p:spPr>
          <a:xfrm>
            <a:off x="4442460" y="4433924"/>
            <a:ext cx="3154680" cy="1322106"/>
          </a:xfrm>
          <a:prstGeom prst="roundRect">
            <a:avLst/>
          </a:prstGeom>
          <a:solidFill>
            <a:srgbClr val="EFECFF"/>
          </a:solidFill>
          <a:ln w="13970">
            <a:solidFill>
              <a:srgbClr val="B2AAF5"/>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0" name="Rectangle 11">
            <a:extLst>
              <a:ext uri="{FF2B5EF4-FFF2-40B4-BE49-F238E27FC236}">
                <a16:creationId xmlns:a16="http://schemas.microsoft.com/office/drawing/2014/main" id="{7AA3118D-970F-62ED-44DC-5C1F144A1822}"/>
              </a:ext>
            </a:extLst>
          </p:cNvPr>
          <p:cNvSpPr>
            <a:spLocks noGrp="1"/>
          </p:cNvSpPr>
          <p:nvPr/>
        </p:nvSpPr>
        <p:spPr>
          <a:xfrm>
            <a:off x="4442460" y="4543907"/>
            <a:ext cx="45720" cy="960120"/>
          </a:xfrm>
          <a:prstGeom prst="rect">
            <a:avLst/>
          </a:prstGeom>
          <a:solidFill>
            <a:srgbClr val="5B4FE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1" name="TextBox 12">
            <a:extLst>
              <a:ext uri="{FF2B5EF4-FFF2-40B4-BE49-F238E27FC236}">
                <a16:creationId xmlns:a16="http://schemas.microsoft.com/office/drawing/2014/main" id="{B8EC825D-DBA2-ECB6-E2ED-44B5B8D31AAA}"/>
              </a:ext>
            </a:extLst>
          </p:cNvPr>
          <p:cNvSpPr>
            <a:spLocks noGrp="1"/>
          </p:cNvSpPr>
          <p:nvPr/>
        </p:nvSpPr>
        <p:spPr>
          <a:xfrm>
            <a:off x="4588764" y="4561940"/>
            <a:ext cx="2926080" cy="270843"/>
          </a:xfrm>
          <a:prstGeom prst="rect">
            <a:avLst/>
          </a:prstGeom>
          <a:noFill/>
        </p:spPr>
        <p:txBody>
          <a:bodyPr wrap="square" lIns="45720" tIns="27432" rIns="45720" bIns="27432">
            <a:spAutoFit/>
          </a:bodyPr>
          <a:lstStyle/>
          <a:p>
            <a:pPr algn="l">
              <a:buNone/>
            </a:pPr>
            <a:r>
              <a:rPr sz="1400" b="1" dirty="0">
                <a:solidFill>
                  <a:srgbClr val="5B4FE8"/>
                </a:solidFill>
              </a:rPr>
              <a:t>2 · Optimize </a:t>
            </a:r>
            <a:r>
              <a:rPr lang="en-US" sz="1400" b="1" dirty="0">
                <a:solidFill>
                  <a:srgbClr val="5B4FE8"/>
                </a:solidFill>
              </a:rPr>
              <a:t>the </a:t>
            </a:r>
            <a:r>
              <a:rPr sz="1400" b="1" dirty="0">
                <a:solidFill>
                  <a:srgbClr val="5B4FE8"/>
                </a:solidFill>
              </a:rPr>
              <a:t>plan</a:t>
            </a:r>
          </a:p>
        </p:txBody>
      </p:sp>
      <p:sp>
        <p:nvSpPr>
          <p:cNvPr id="12" name="TextBox 13">
            <a:extLst>
              <a:ext uri="{FF2B5EF4-FFF2-40B4-BE49-F238E27FC236}">
                <a16:creationId xmlns:a16="http://schemas.microsoft.com/office/drawing/2014/main" id="{2FD0AB91-F790-FACB-BE80-025CF4FAB54F}"/>
              </a:ext>
            </a:extLst>
          </p:cNvPr>
          <p:cNvSpPr>
            <a:spLocks noGrp="1"/>
          </p:cNvSpPr>
          <p:nvPr/>
        </p:nvSpPr>
        <p:spPr>
          <a:xfrm>
            <a:off x="4588764" y="4852091"/>
            <a:ext cx="2926080" cy="863313"/>
          </a:xfrm>
          <a:prstGeom prst="rect">
            <a:avLst/>
          </a:prstGeom>
          <a:noFill/>
        </p:spPr>
        <p:txBody>
          <a:bodyPr wrap="square" lIns="45720" tIns="27432" rIns="45720" bIns="27432">
            <a:spAutoFit/>
          </a:bodyPr>
          <a:lstStyle/>
          <a:p>
            <a:pPr>
              <a:buFont typeface="Arial" panose="020B0604020202020204" pitchFamily="34" charset="0"/>
              <a:buChar char="•"/>
            </a:pPr>
            <a:r>
              <a:rPr lang="en-US" sz="1050" dirty="0"/>
              <a:t> Delay LLM evaluation until it is necessary</a:t>
            </a:r>
          </a:p>
          <a:p>
            <a:pPr>
              <a:buFont typeface="Arial" panose="020B0604020202020204" pitchFamily="34" charset="0"/>
              <a:buChar char="•"/>
            </a:pPr>
            <a:r>
              <a:rPr lang="en-US" sz="1050" dirty="0"/>
              <a:t> Rewrite eligible </a:t>
            </a:r>
            <a:r>
              <a:rPr lang="en-US" altLang="zh-CN" sz="1050" dirty="0"/>
              <a:t>LLM</a:t>
            </a:r>
            <a:r>
              <a:rPr lang="zh-CN" altLang="en-US" sz="1050" dirty="0"/>
              <a:t> </a:t>
            </a:r>
            <a:r>
              <a:rPr lang="en-US" sz="1050" dirty="0"/>
              <a:t>UDFs as SQL</a:t>
            </a:r>
          </a:p>
          <a:p>
            <a:pPr marL="88900" indent="-88900">
              <a:buFont typeface="Arial" panose="020B0604020202020204" pitchFamily="34" charset="0"/>
              <a:buChar char="•"/>
            </a:pPr>
            <a:r>
              <a:rPr lang="en-US" sz="1050" dirty="0"/>
              <a:t>Check equivalence and reorder operators by cost</a:t>
            </a:r>
          </a:p>
        </p:txBody>
      </p:sp>
      <p:sp>
        <p:nvSpPr>
          <p:cNvPr id="13" name="Rounded Rectangle 14">
            <a:extLst>
              <a:ext uri="{FF2B5EF4-FFF2-40B4-BE49-F238E27FC236}">
                <a16:creationId xmlns:a16="http://schemas.microsoft.com/office/drawing/2014/main" id="{A2F3719B-2AC4-83D4-9B53-553F5976F726}"/>
              </a:ext>
            </a:extLst>
          </p:cNvPr>
          <p:cNvSpPr>
            <a:spLocks noGrp="1"/>
          </p:cNvSpPr>
          <p:nvPr/>
        </p:nvSpPr>
        <p:spPr>
          <a:xfrm>
            <a:off x="8008620" y="4433923"/>
            <a:ext cx="3154680" cy="1322107"/>
          </a:xfrm>
          <a:prstGeom prst="roundRect">
            <a:avLst/>
          </a:prstGeom>
          <a:solidFill>
            <a:srgbClr val="ECFAF3"/>
          </a:solidFill>
          <a:ln w="13970">
            <a:solidFill>
              <a:srgbClr val="82CDA8"/>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6" name="Rectangle 15">
            <a:extLst>
              <a:ext uri="{FF2B5EF4-FFF2-40B4-BE49-F238E27FC236}">
                <a16:creationId xmlns:a16="http://schemas.microsoft.com/office/drawing/2014/main" id="{6A967A31-0F9E-7771-6EFC-3889F7ACC175}"/>
              </a:ext>
            </a:extLst>
          </p:cNvPr>
          <p:cNvSpPr>
            <a:spLocks noGrp="1"/>
          </p:cNvSpPr>
          <p:nvPr/>
        </p:nvSpPr>
        <p:spPr>
          <a:xfrm>
            <a:off x="8008620" y="4543176"/>
            <a:ext cx="45720" cy="960120"/>
          </a:xfrm>
          <a:prstGeom prst="rect">
            <a:avLst/>
          </a:prstGeom>
          <a:solidFill>
            <a:srgbClr val="239669"/>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7" name="TextBox 16">
            <a:extLst>
              <a:ext uri="{FF2B5EF4-FFF2-40B4-BE49-F238E27FC236}">
                <a16:creationId xmlns:a16="http://schemas.microsoft.com/office/drawing/2014/main" id="{D25CB10B-C514-AA9D-DF90-5FBE89FEC3D8}"/>
              </a:ext>
            </a:extLst>
          </p:cNvPr>
          <p:cNvSpPr>
            <a:spLocks noGrp="1"/>
          </p:cNvSpPr>
          <p:nvPr/>
        </p:nvSpPr>
        <p:spPr>
          <a:xfrm>
            <a:off x="8154924" y="4561940"/>
            <a:ext cx="2926080" cy="270843"/>
          </a:xfrm>
          <a:prstGeom prst="rect">
            <a:avLst/>
          </a:prstGeom>
          <a:noFill/>
        </p:spPr>
        <p:txBody>
          <a:bodyPr wrap="square" lIns="45720" tIns="27432" rIns="45720" bIns="27432">
            <a:spAutoFit/>
          </a:bodyPr>
          <a:lstStyle/>
          <a:p>
            <a:pPr algn="l">
              <a:buNone/>
            </a:pPr>
            <a:r>
              <a:rPr sz="1400" b="1" dirty="0">
                <a:solidFill>
                  <a:srgbClr val="239669"/>
                </a:solidFill>
              </a:rPr>
              <a:t>3 · Execute </a:t>
            </a:r>
            <a:r>
              <a:rPr lang="en-US" altLang="zh-CN" sz="1400" b="1" dirty="0">
                <a:solidFill>
                  <a:srgbClr val="239669"/>
                </a:solidFill>
              </a:rPr>
              <a:t>the optimized plan</a:t>
            </a:r>
            <a:endParaRPr sz="1400" b="1" dirty="0">
              <a:solidFill>
                <a:srgbClr val="239669"/>
              </a:solidFill>
            </a:endParaRPr>
          </a:p>
        </p:txBody>
      </p:sp>
      <p:sp>
        <p:nvSpPr>
          <p:cNvPr id="18" name="TextBox 17">
            <a:extLst>
              <a:ext uri="{FF2B5EF4-FFF2-40B4-BE49-F238E27FC236}">
                <a16:creationId xmlns:a16="http://schemas.microsoft.com/office/drawing/2014/main" id="{D1F147E4-17A8-89E1-C719-626AD102868D}"/>
              </a:ext>
            </a:extLst>
          </p:cNvPr>
          <p:cNvSpPr>
            <a:spLocks noGrp="1"/>
          </p:cNvSpPr>
          <p:nvPr/>
        </p:nvSpPr>
        <p:spPr>
          <a:xfrm>
            <a:off x="8154924" y="5034419"/>
            <a:ext cx="3086441" cy="540148"/>
          </a:xfrm>
          <a:prstGeom prst="rect">
            <a:avLst/>
          </a:prstGeom>
          <a:noFill/>
        </p:spPr>
        <p:txBody>
          <a:bodyPr wrap="square" lIns="45720" tIns="27432" rIns="45720" bIns="27432">
            <a:spAutoFit/>
          </a:bodyPr>
          <a:lstStyle/>
          <a:p>
            <a:pPr>
              <a:buFont typeface="Arial" panose="020B0604020202020204" pitchFamily="34" charset="0"/>
              <a:buChar char="•"/>
            </a:pPr>
            <a:r>
              <a:rPr lang="en-US" sz="1050" dirty="0"/>
              <a:t> Deduplicate inputs</a:t>
            </a:r>
          </a:p>
          <a:p>
            <a:pPr>
              <a:buFont typeface="Arial" panose="020B0604020202020204" pitchFamily="34" charset="0"/>
              <a:buChar char="•"/>
            </a:pPr>
            <a:r>
              <a:rPr lang="en-US" sz="1050" dirty="0"/>
              <a:t> Batch semantic joins intelligently</a:t>
            </a:r>
          </a:p>
          <a:p>
            <a:pPr marL="88900" indent="-88900">
              <a:buFont typeface="Arial" panose="020B0604020202020204" pitchFamily="34" charset="0"/>
              <a:buChar char="•"/>
            </a:pPr>
            <a:r>
              <a:rPr lang="en-US" sz="1050" dirty="0"/>
              <a:t>Execute relational and LLM operators efficiently</a:t>
            </a:r>
          </a:p>
        </p:txBody>
      </p:sp>
      <p:grpSp>
        <p:nvGrpSpPr>
          <p:cNvPr id="24" name="Group 23">
            <a:extLst>
              <a:ext uri="{FF2B5EF4-FFF2-40B4-BE49-F238E27FC236}">
                <a16:creationId xmlns:a16="http://schemas.microsoft.com/office/drawing/2014/main" id="{C2DB042A-571B-E748-EE0E-02481699315D}"/>
              </a:ext>
            </a:extLst>
          </p:cNvPr>
          <p:cNvGrpSpPr/>
          <p:nvPr/>
        </p:nvGrpSpPr>
        <p:grpSpPr>
          <a:xfrm>
            <a:off x="672383" y="1928938"/>
            <a:ext cx="10847233" cy="2115262"/>
            <a:chOff x="672383" y="1928938"/>
            <a:chExt cx="10847233" cy="2115262"/>
          </a:xfrm>
        </p:grpSpPr>
        <p:pic>
          <p:nvPicPr>
            <p:cNvPr id="36" name="Picture 18"/>
            <p:cNvPicPr>
              <a:picLocks noChangeAspect="1"/>
            </p:cNvPicPr>
            <p:nvPr/>
          </p:nvPicPr>
          <p:blipFill>
            <a:blip r:embed="rId3"/>
            <a:stretch>
              <a:fillRect/>
            </a:stretch>
          </p:blipFill>
          <p:spPr>
            <a:xfrm>
              <a:off x="672383" y="1928938"/>
              <a:ext cx="10847233" cy="2115262"/>
            </a:xfrm>
            <a:prstGeom prst="rect">
              <a:avLst/>
            </a:prstGeom>
          </p:spPr>
        </p:pic>
        <p:sp>
          <p:nvSpPr>
            <p:cNvPr id="20" name="Rectangle 19">
              <a:extLst>
                <a:ext uri="{FF2B5EF4-FFF2-40B4-BE49-F238E27FC236}">
                  <a16:creationId xmlns:a16="http://schemas.microsoft.com/office/drawing/2014/main" id="{BC5EEBBE-96A0-DC80-BD86-5538048637D2}"/>
                </a:ext>
              </a:extLst>
            </p:cNvPr>
            <p:cNvSpPr/>
            <p:nvPr/>
          </p:nvSpPr>
          <p:spPr>
            <a:xfrm>
              <a:off x="5148197" y="2091847"/>
              <a:ext cx="626302" cy="2004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4843B8F-CFF4-AA68-6E13-EFBDAE308DD0}"/>
                </a:ext>
              </a:extLst>
            </p:cNvPr>
            <p:cNvSpPr/>
            <p:nvPr/>
          </p:nvSpPr>
          <p:spPr>
            <a:xfrm>
              <a:off x="7382318" y="2283600"/>
              <a:ext cx="672022" cy="2967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61206EC-D51F-30DE-0331-B8616EA8BDC3}"/>
                </a:ext>
              </a:extLst>
            </p:cNvPr>
            <p:cNvSpPr/>
            <p:nvPr/>
          </p:nvSpPr>
          <p:spPr>
            <a:xfrm>
              <a:off x="9674685" y="2292262"/>
              <a:ext cx="959912" cy="2880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文本框 1" hidden="1"/>
          <p:cNvSpPr txBox="1"/>
          <p:nvPr/>
        </p:nvSpPr>
        <p:spPr>
          <a:xfrm>
            <a:off x="-300000" y="0"/>
            <a:ext cx="0" cy="0"/>
          </a:xfrm>
          <a:prstGeom prst="rect">
            <a:avLst/>
          </a:prstGeom>
          <a:solidFill>
            <a:srgbClr val="FFFFFF"/>
          </a:solidFill>
        </p:spPr>
        <p:txBody>
          <a:bodyPr rtlCol="0" anchor="t"/>
          <a:lstStyle/>
          <a:p>
            <a:pPr algn="l"/>
            <a:endParaRPr lang="en-US" sz="1100"/>
          </a:p>
          <a:p>
            <a:pPr>
              <a:buClr>
                <a:srgbClr val="FFFFFF"/>
              </a:buClr>
            </a:pPr>
            <a:r>
              <a:rPr lang="en-US">
                <a:solidFill>
                  <a:srgbClr val="FFFFFF"/>
                </a:solidFill>
              </a:rPr>
              <a:t>BBAAD9C20180234D78E509342D30B410C2B9B20E12390BD0ABD9813CB1CB2BD56B4EB138816D5B0E22E92F08984686ECDFE9217AB1D0AB611B5EC2023D2E36D124FA693D0122B98794E92C67655248C16993EEBC74FF2FA1B80921957A24BC28DAA62F95DEB</a:t>
            </a:r>
          </a:p>
        </p:txBody>
      </p:sp>
      <p:sp>
        <p:nvSpPr>
          <p:cNvPr id="14" name="文本框 27">
            <a:extLst>
              <a:ext uri="{FF2B5EF4-FFF2-40B4-BE49-F238E27FC236}">
                <a16:creationId xmlns:a16="http://schemas.microsoft.com/office/drawing/2014/main" id="{5C6388AB-6523-A29C-8408-58720692A340}"/>
              </a:ext>
            </a:extLst>
          </p:cNvPr>
          <p:cNvSpPr txBox="1"/>
          <p:nvPr/>
        </p:nvSpPr>
        <p:spPr>
          <a:xfrm>
            <a:off x="514349" y="6126204"/>
            <a:ext cx="9716044" cy="276999"/>
          </a:xfrm>
          <a:prstGeom prst="rect">
            <a:avLst/>
          </a:prstGeom>
          <a:noFill/>
        </p:spPr>
        <p:txBody>
          <a:bodyPr wrap="square" rtlCol="0">
            <a:spAutoFit/>
          </a:bodyPr>
          <a:lstStyle/>
          <a:p>
            <a:r>
              <a:rPr kumimoji="1" lang="en-US" altLang="zh-CN" sz="1200" i="1" dirty="0">
                <a:solidFill>
                  <a:schemeClr val="bg1">
                    <a:lumMod val="50000"/>
                  </a:schemeClr>
                </a:solidFill>
              </a:rPr>
              <a:t>Lin et al., “Sema-SQL: Extending Relational Queries with Large Language Models,” arXiv:2604.23477v2, 2026</a:t>
            </a:r>
          </a:p>
        </p:txBody>
      </p:sp>
      <p:sp>
        <p:nvSpPr>
          <p:cNvPr id="4" name="TextBox 3">
            <a:extLst>
              <a:ext uri="{FF2B5EF4-FFF2-40B4-BE49-F238E27FC236}">
                <a16:creationId xmlns:a16="http://schemas.microsoft.com/office/drawing/2014/main" id="{F489E55D-1317-87F6-A312-578149A35EA1}"/>
              </a:ext>
            </a:extLst>
          </p:cNvPr>
          <p:cNvSpPr txBox="1"/>
          <p:nvPr/>
        </p:nvSpPr>
        <p:spPr>
          <a:xfrm>
            <a:off x="10949354" y="6658708"/>
            <a:ext cx="0" cy="0"/>
          </a:xfrm>
          <a:prstGeom prst="rect">
            <a:avLst/>
          </a:prstGeom>
        </p:spPr>
        <p:txBody>
          <a:bodyPr vert="horz" wrap="none" lIns="91440" tIns="45720" rIns="91440" bIns="45720" rtlCol="0">
            <a:normAutofit fontScale="25000" lnSpcReduction="20000"/>
          </a:bodyPr>
          <a:lstStyle/>
          <a:p>
            <a:pPr marL="0" algn="l"/>
            <a:endParaRPr lang="en-US" sz="1800" dirty="0">
              <a:solidFill>
                <a:schemeClr val="tx1"/>
              </a:solidFill>
            </a:endParaRPr>
          </a:p>
        </p:txBody>
      </p:sp>
    </p:spTree>
    <p:extLst>
      <p:ext uri="{BB962C8B-B14F-4D97-AF65-F5344CB8AC3E}">
        <p14:creationId xmlns:p14="http://schemas.microsoft.com/office/powerpoint/2010/main" val="22033006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title">
            <a:extLst>
              <a:ext uri="{FF2B5EF4-FFF2-40B4-BE49-F238E27FC236}">
                <a16:creationId xmlns:a16="http://schemas.microsoft.com/office/drawing/2014/main" id="{C9590BAE-85E2-0781-EBBC-7E13DC6C3252}"/>
              </a:ext>
            </a:extLst>
          </p:cNvPr>
          <p:cNvSpPr>
            <a:spLocks noGrp="1"/>
          </p:cNvSpPr>
          <p:nvPr/>
        </p:nvSpPr>
        <p:spPr>
          <a:xfrm>
            <a:off x="455999" y="360000"/>
            <a:ext cx="11279999" cy="1080000"/>
          </a:xfrm>
          <a:prstGeom prst="rect">
            <a:avLst/>
          </a:prstGeom>
          <a:noFill/>
          <a:ln w="0">
            <a:noFill/>
            <a:prstDash val="solid"/>
          </a:ln>
        </p:spPr>
        <p:txBody>
          <a:bodyPr wrap="square" lIns="0" tIns="0" rIns="0" bIns="0" anchor="ctr">
            <a:normAutofit/>
          </a:bodyPr>
          <a:lstStyle/>
          <a:p>
            <a:pPr algn="ctr" defTabSz="685800">
              <a:lnSpc>
                <a:spcPct val="90000"/>
              </a:lnSpc>
              <a:spcBef>
                <a:spcPct val="0"/>
              </a:spcBef>
              <a:buNone/>
            </a:pPr>
            <a:r>
              <a:rPr lang="en-US" sz="3600" b="1" dirty="0">
                <a:solidFill>
                  <a:srgbClr val="002060"/>
                </a:solidFill>
                <a:latin typeface="Microsoft YaHei" panose="020B0503020204020204" pitchFamily="34" charset="-122"/>
                <a:ea typeface="Microsoft YaHei" panose="020B0503020204020204" pitchFamily="34" charset="-122"/>
                <a:cs typeface="+mj-cs"/>
              </a:rPr>
              <a:t>Natural Language as a Query Language</a:t>
            </a:r>
            <a:endParaRPr sz="3600" b="1" dirty="0">
              <a:solidFill>
                <a:srgbClr val="002060"/>
              </a:solidFill>
              <a:latin typeface="Microsoft YaHei" panose="020B0503020204020204" pitchFamily="34" charset="-122"/>
              <a:ea typeface="Microsoft YaHei" panose="020B0503020204020204" pitchFamily="34" charset="-122"/>
              <a:cs typeface="+mj-cs"/>
            </a:endParaRPr>
          </a:p>
        </p:txBody>
      </p:sp>
      <p:sp>
        <p:nvSpPr>
          <p:cNvPr id="2" name="TextBox 165">
            <a:extLst>
              <a:ext uri="{FF2B5EF4-FFF2-40B4-BE49-F238E27FC236}">
                <a16:creationId xmlns:a16="http://schemas.microsoft.com/office/drawing/2014/main" id="{604E918B-2AD1-863F-5FDC-181E012A6EC4}"/>
              </a:ext>
            </a:extLst>
          </p:cNvPr>
          <p:cNvSpPr>
            <a:spLocks noGrp="1"/>
          </p:cNvSpPr>
          <p:nvPr/>
        </p:nvSpPr>
        <p:spPr>
          <a:xfrm>
            <a:off x="514349" y="1356931"/>
            <a:ext cx="10817352" cy="365760"/>
          </a:xfrm>
          <a:prstGeom prst="rect">
            <a:avLst/>
          </a:prstGeom>
          <a:noFill/>
        </p:spPr>
        <p:txBody>
          <a:bodyPr wrap="square" lIns="0" tIns="0" rIns="0" bIns="0" anchor="t">
            <a:noAutofit/>
          </a:bodyPr>
          <a:lstStyle/>
          <a:p>
            <a:pPr algn="l">
              <a:lnSpc>
                <a:spcPct val="100000"/>
              </a:lnSpc>
              <a:spcAft>
                <a:spcPts val="0"/>
              </a:spcAft>
              <a:buNone/>
            </a:pPr>
            <a:r>
              <a:rPr lang="en-US" b="0" i="1" dirty="0">
                <a:solidFill>
                  <a:srgbClr val="171717"/>
                </a:solidFill>
                <a:latin typeface="Arial"/>
                <a:ea typeface="Arial"/>
                <a:cs typeface="Arial"/>
              </a:rPr>
              <a:t>SQL is an interface for specialists. </a:t>
            </a:r>
            <a:r>
              <a:rPr lang="en-US" b="1" i="1" dirty="0">
                <a:solidFill>
                  <a:srgbClr val="171717"/>
                </a:solidFill>
                <a:latin typeface="Arial"/>
                <a:ea typeface="Arial"/>
                <a:cs typeface="Arial"/>
              </a:rPr>
              <a:t>The user’s question should be the query language—for everyone</a:t>
            </a:r>
            <a:r>
              <a:rPr lang="en-US" b="0" i="1" dirty="0">
                <a:solidFill>
                  <a:srgbClr val="171717"/>
                </a:solidFill>
                <a:latin typeface="Arial"/>
                <a:ea typeface="Arial"/>
                <a:cs typeface="Arial"/>
              </a:rPr>
              <a:t>.</a:t>
            </a:r>
            <a:endParaRPr b="0" i="1" dirty="0">
              <a:solidFill>
                <a:srgbClr val="171717"/>
              </a:solidFill>
              <a:latin typeface="Arial"/>
              <a:ea typeface="Arial"/>
              <a:cs typeface="Arial"/>
            </a:endParaRPr>
          </a:p>
        </p:txBody>
      </p:sp>
      <p:sp>
        <p:nvSpPr>
          <p:cNvPr id="5" name="Rule 166">
            <a:extLst>
              <a:ext uri="{FF2B5EF4-FFF2-40B4-BE49-F238E27FC236}">
                <a16:creationId xmlns:a16="http://schemas.microsoft.com/office/drawing/2014/main" id="{BADF9393-4BF8-098F-EF19-AFBD9F820E8C}"/>
              </a:ext>
            </a:extLst>
          </p:cNvPr>
          <p:cNvSpPr>
            <a:spLocks noGrp="1"/>
          </p:cNvSpPr>
          <p:nvPr/>
        </p:nvSpPr>
        <p:spPr>
          <a:xfrm>
            <a:off x="615950" y="1944147"/>
            <a:ext cx="10817352" cy="9144"/>
          </a:xfrm>
          <a:prstGeom prst="rect">
            <a:avLst/>
          </a:prstGeom>
          <a:solidFill>
            <a:srgbClr val="E5E7EB"/>
          </a:solidFill>
          <a:ln>
            <a:noFill/>
          </a:ln>
        </p:spPr>
        <p:txBody>
          <a:bodyPr anchor="ctr"/>
          <a:lstStyle/>
          <a:p>
            <a:pPr algn="ctr">
              <a:buNone/>
            </a:pPr>
            <a:endParaRPr/>
          </a:p>
        </p:txBody>
      </p:sp>
      <p:sp>
        <p:nvSpPr>
          <p:cNvPr id="6" name="TextBox 167">
            <a:extLst>
              <a:ext uri="{FF2B5EF4-FFF2-40B4-BE49-F238E27FC236}">
                <a16:creationId xmlns:a16="http://schemas.microsoft.com/office/drawing/2014/main" id="{A9F2841C-EC1D-4F4B-14CE-EB5694BAC292}"/>
              </a:ext>
            </a:extLst>
          </p:cNvPr>
          <p:cNvSpPr>
            <a:spLocks noGrp="1"/>
          </p:cNvSpPr>
          <p:nvPr/>
        </p:nvSpPr>
        <p:spPr>
          <a:xfrm>
            <a:off x="615950" y="2100643"/>
            <a:ext cx="10058400" cy="219456"/>
          </a:xfrm>
          <a:prstGeom prst="rect">
            <a:avLst/>
          </a:prstGeom>
          <a:noFill/>
        </p:spPr>
        <p:txBody>
          <a:bodyPr wrap="square" lIns="0" tIns="0" rIns="0" bIns="0" anchor="t">
            <a:noAutofit/>
          </a:bodyPr>
          <a:lstStyle/>
          <a:p>
            <a:pPr algn="l">
              <a:lnSpc>
                <a:spcPct val="100000"/>
              </a:lnSpc>
              <a:spcAft>
                <a:spcPts val="0"/>
              </a:spcAft>
              <a:buNone/>
            </a:pPr>
            <a:r>
              <a:rPr lang="en-US" sz="1600" b="1" dirty="0">
                <a:latin typeface="Arial"/>
                <a:ea typeface="Arial"/>
                <a:cs typeface="Arial"/>
              </a:rPr>
              <a:t>The Promise</a:t>
            </a:r>
            <a:endParaRPr sz="1600" b="1" dirty="0">
              <a:latin typeface="Arial"/>
              <a:ea typeface="Arial"/>
              <a:cs typeface="Arial"/>
            </a:endParaRPr>
          </a:p>
        </p:txBody>
      </p:sp>
      <p:sp>
        <p:nvSpPr>
          <p:cNvPr id="7" name="TextBox 168">
            <a:extLst>
              <a:ext uri="{FF2B5EF4-FFF2-40B4-BE49-F238E27FC236}">
                <a16:creationId xmlns:a16="http://schemas.microsoft.com/office/drawing/2014/main" id="{F458BB79-7146-61A3-C401-9F4EA125B9D9}"/>
              </a:ext>
            </a:extLst>
          </p:cNvPr>
          <p:cNvSpPr>
            <a:spLocks noGrp="1"/>
          </p:cNvSpPr>
          <p:nvPr/>
        </p:nvSpPr>
        <p:spPr>
          <a:xfrm>
            <a:off x="615950" y="2394775"/>
            <a:ext cx="10817352" cy="274320"/>
          </a:xfrm>
          <a:prstGeom prst="rect">
            <a:avLst/>
          </a:prstGeom>
          <a:noFill/>
        </p:spPr>
        <p:txBody>
          <a:bodyPr wrap="square" lIns="0" tIns="0" rIns="0" bIns="0" anchor="t">
            <a:noAutofit/>
          </a:bodyPr>
          <a:lstStyle/>
          <a:p>
            <a:pPr algn="l">
              <a:lnSpc>
                <a:spcPct val="100000"/>
              </a:lnSpc>
              <a:spcAft>
                <a:spcPts val="0"/>
              </a:spcAft>
              <a:buNone/>
            </a:pPr>
            <a:r>
              <a:rPr sz="1600" b="1" dirty="0">
                <a:solidFill>
                  <a:srgbClr val="171717"/>
                </a:solidFill>
                <a:latin typeface="Courier New"/>
                <a:ea typeface="Courier New"/>
                <a:cs typeface="Courier New"/>
              </a:rPr>
              <a:t>“</a:t>
            </a:r>
            <a:r>
              <a:rPr lang="en-US" sz="1600" b="1" dirty="0">
                <a:solidFill>
                  <a:srgbClr val="171717"/>
                </a:solidFill>
                <a:latin typeface="Courier New"/>
                <a:ea typeface="Courier New"/>
                <a:cs typeface="Courier New"/>
              </a:rPr>
              <a:t>How many test takers attend schools in counties with populations above 2M?</a:t>
            </a:r>
            <a:r>
              <a:rPr sz="1600" b="1" dirty="0">
                <a:solidFill>
                  <a:srgbClr val="171717"/>
                </a:solidFill>
                <a:latin typeface="Courier New"/>
                <a:ea typeface="Courier New"/>
                <a:cs typeface="Courier New"/>
              </a:rPr>
              <a:t>”</a:t>
            </a:r>
            <a:r>
              <a:rPr sz="1600" b="1" dirty="0">
                <a:solidFill>
                  <a:srgbClr val="60646C"/>
                </a:solidFill>
                <a:latin typeface="Courier New"/>
                <a:ea typeface="Courier New"/>
                <a:cs typeface="Courier New"/>
              </a:rPr>
              <a:t>  </a:t>
            </a:r>
            <a:endParaRPr lang="en-US" sz="1600" b="1" dirty="0">
              <a:solidFill>
                <a:srgbClr val="60646C"/>
              </a:solidFill>
              <a:latin typeface="Courier New"/>
              <a:ea typeface="Courier New"/>
              <a:cs typeface="Courier New"/>
            </a:endParaRPr>
          </a:p>
          <a:p>
            <a:pPr algn="l">
              <a:lnSpc>
                <a:spcPct val="100000"/>
              </a:lnSpc>
              <a:spcAft>
                <a:spcPts val="0"/>
              </a:spcAft>
              <a:buNone/>
            </a:pPr>
            <a:r>
              <a:rPr sz="2000" b="1" dirty="0">
                <a:solidFill>
                  <a:srgbClr val="60646C"/>
                </a:solidFill>
                <a:latin typeface="Courier New"/>
                <a:ea typeface="Courier New"/>
                <a:cs typeface="Courier New"/>
              </a:rPr>
              <a:t>→</a:t>
            </a:r>
            <a:r>
              <a:rPr b="1" dirty="0">
                <a:solidFill>
                  <a:srgbClr val="60646C"/>
                </a:solidFill>
                <a:latin typeface="Courier New"/>
                <a:ea typeface="Courier New"/>
                <a:cs typeface="Courier New"/>
              </a:rPr>
              <a:t>  </a:t>
            </a:r>
            <a:r>
              <a:rPr lang="en-US" b="1" dirty="0">
                <a:solidFill>
                  <a:srgbClr val="239669"/>
                </a:solidFill>
                <a:latin typeface="Courier New"/>
                <a:ea typeface="Courier New"/>
                <a:cs typeface="Courier New"/>
              </a:rPr>
              <a:t>A</a:t>
            </a:r>
            <a:r>
              <a:rPr b="1" dirty="0">
                <a:solidFill>
                  <a:srgbClr val="239669"/>
                </a:solidFill>
                <a:latin typeface="Courier New"/>
                <a:ea typeface="Courier New"/>
                <a:cs typeface="Courier New"/>
              </a:rPr>
              <a:t>nswer</a:t>
            </a:r>
            <a:r>
              <a:rPr sz="1600" b="1" dirty="0">
                <a:solidFill>
                  <a:srgbClr val="60646C"/>
                </a:solidFill>
                <a:latin typeface="Arial"/>
                <a:ea typeface="Arial"/>
                <a:cs typeface="Arial"/>
              </a:rPr>
              <a:t>   — </a:t>
            </a:r>
            <a:r>
              <a:rPr sz="1600" b="1" i="1" dirty="0">
                <a:solidFill>
                  <a:srgbClr val="60646C"/>
                </a:solidFill>
                <a:latin typeface="Arial"/>
                <a:ea typeface="Arial"/>
                <a:cs typeface="Arial"/>
              </a:rPr>
              <a:t>no SQL, no code: anyone who can ask can query</a:t>
            </a:r>
          </a:p>
        </p:txBody>
      </p:sp>
      <p:sp>
        <p:nvSpPr>
          <p:cNvPr id="8" name="TextBox 169">
            <a:extLst>
              <a:ext uri="{FF2B5EF4-FFF2-40B4-BE49-F238E27FC236}">
                <a16:creationId xmlns:a16="http://schemas.microsoft.com/office/drawing/2014/main" id="{8B298AC9-C7C3-17A2-ED66-5B8B05FB64F0}"/>
              </a:ext>
            </a:extLst>
          </p:cNvPr>
          <p:cNvSpPr>
            <a:spLocks noGrp="1"/>
          </p:cNvSpPr>
          <p:nvPr/>
        </p:nvSpPr>
        <p:spPr>
          <a:xfrm>
            <a:off x="615950" y="3130422"/>
            <a:ext cx="10058400" cy="219456"/>
          </a:xfrm>
          <a:prstGeom prst="rect">
            <a:avLst/>
          </a:prstGeom>
          <a:noFill/>
        </p:spPr>
        <p:txBody>
          <a:bodyPr wrap="square" lIns="0" tIns="0" rIns="0" bIns="0" anchor="t">
            <a:noAutofit/>
          </a:bodyPr>
          <a:lstStyle/>
          <a:p>
            <a:pPr algn="l">
              <a:lnSpc>
                <a:spcPct val="100000"/>
              </a:lnSpc>
              <a:spcAft>
                <a:spcPts val="0"/>
              </a:spcAft>
              <a:buNone/>
            </a:pPr>
            <a:r>
              <a:rPr lang="en-US" sz="1600" b="1" dirty="0">
                <a:latin typeface="Arial"/>
                <a:ea typeface="Arial"/>
                <a:cs typeface="Arial"/>
              </a:rPr>
              <a:t>From Query to Answer</a:t>
            </a:r>
            <a:endParaRPr sz="1600" b="1" dirty="0">
              <a:latin typeface="Arial"/>
              <a:ea typeface="Arial"/>
              <a:cs typeface="Arial"/>
            </a:endParaRPr>
          </a:p>
        </p:txBody>
      </p:sp>
      <p:sp>
        <p:nvSpPr>
          <p:cNvPr id="9" name="TextBox 170">
            <a:extLst>
              <a:ext uri="{FF2B5EF4-FFF2-40B4-BE49-F238E27FC236}">
                <a16:creationId xmlns:a16="http://schemas.microsoft.com/office/drawing/2014/main" id="{47FFD95F-F12A-7DFF-488E-6D0E76392E27}"/>
              </a:ext>
            </a:extLst>
          </p:cNvPr>
          <p:cNvSpPr>
            <a:spLocks noGrp="1"/>
          </p:cNvSpPr>
          <p:nvPr/>
        </p:nvSpPr>
        <p:spPr>
          <a:xfrm>
            <a:off x="615950" y="3408107"/>
            <a:ext cx="10817352" cy="530352"/>
          </a:xfrm>
          <a:prstGeom prst="rect">
            <a:avLst/>
          </a:prstGeom>
          <a:noFill/>
        </p:spPr>
        <p:txBody>
          <a:bodyPr wrap="square" lIns="0" tIns="0" rIns="0" bIns="0" anchor="t">
            <a:noAutofit/>
          </a:bodyPr>
          <a:lstStyle/>
          <a:p>
            <a:pPr algn="l">
              <a:lnSpc>
                <a:spcPct val="112000"/>
              </a:lnSpc>
              <a:spcAft>
                <a:spcPts val="200"/>
              </a:spcAft>
              <a:buNone/>
            </a:pPr>
            <a:r>
              <a:rPr lang="en-US" sz="1600" b="1" dirty="0">
                <a:solidFill>
                  <a:srgbClr val="3A3F4A"/>
                </a:solidFill>
                <a:latin typeface="Courier New"/>
                <a:ea typeface="Courier New"/>
                <a:cs typeface="Courier New"/>
              </a:rPr>
              <a:t>LLM planning → sandboxed execution → answer</a:t>
            </a:r>
            <a:endParaRPr sz="1600" b="1" dirty="0">
              <a:solidFill>
                <a:srgbClr val="3A3F4A"/>
              </a:solidFill>
              <a:latin typeface="Courier New"/>
              <a:ea typeface="Courier New"/>
              <a:cs typeface="Courier New"/>
            </a:endParaRPr>
          </a:p>
        </p:txBody>
      </p:sp>
      <p:sp>
        <p:nvSpPr>
          <p:cNvPr id="17" name="Rule 176">
            <a:extLst>
              <a:ext uri="{FF2B5EF4-FFF2-40B4-BE49-F238E27FC236}">
                <a16:creationId xmlns:a16="http://schemas.microsoft.com/office/drawing/2014/main" id="{6B5602C1-C876-E4AA-8C45-7430DDC00D30}"/>
              </a:ext>
            </a:extLst>
          </p:cNvPr>
          <p:cNvSpPr>
            <a:spLocks noGrp="1"/>
          </p:cNvSpPr>
          <p:nvPr/>
        </p:nvSpPr>
        <p:spPr>
          <a:xfrm>
            <a:off x="685800" y="5389435"/>
            <a:ext cx="10817352" cy="9144"/>
          </a:xfrm>
          <a:prstGeom prst="rect">
            <a:avLst/>
          </a:prstGeom>
          <a:solidFill>
            <a:srgbClr val="E5E7EB"/>
          </a:solidFill>
          <a:ln>
            <a:noFill/>
          </a:ln>
        </p:spPr>
        <p:txBody>
          <a:bodyPr anchor="ctr"/>
          <a:lstStyle/>
          <a:p>
            <a:pPr algn="ctr">
              <a:buNone/>
            </a:pPr>
            <a:endParaRPr/>
          </a:p>
        </p:txBody>
      </p:sp>
      <p:sp>
        <p:nvSpPr>
          <p:cNvPr id="18" name="TextBox 177">
            <a:extLst>
              <a:ext uri="{FF2B5EF4-FFF2-40B4-BE49-F238E27FC236}">
                <a16:creationId xmlns:a16="http://schemas.microsoft.com/office/drawing/2014/main" id="{42018DE6-C80A-838C-DB7E-302D3E03D8A4}"/>
              </a:ext>
            </a:extLst>
          </p:cNvPr>
          <p:cNvSpPr>
            <a:spLocks noGrp="1"/>
          </p:cNvSpPr>
          <p:nvPr/>
        </p:nvSpPr>
        <p:spPr>
          <a:xfrm>
            <a:off x="685800" y="5535739"/>
            <a:ext cx="10817352" cy="365760"/>
          </a:xfrm>
          <a:prstGeom prst="rect">
            <a:avLst/>
          </a:prstGeom>
          <a:noFill/>
        </p:spPr>
        <p:txBody>
          <a:bodyPr wrap="square" lIns="0" tIns="0" rIns="0" bIns="0" anchor="t">
            <a:noAutofit/>
          </a:bodyPr>
          <a:lstStyle/>
          <a:p>
            <a:r>
              <a:rPr lang="en-US" b="0" i="1" dirty="0">
                <a:solidFill>
                  <a:srgbClr val="171717"/>
                </a:solidFill>
                <a:latin typeface="Arial"/>
                <a:ea typeface="Arial"/>
                <a:cs typeface="Arial"/>
              </a:rPr>
              <a:t>Teaching the LLM to plan—and building the system that can safely execute that plan.</a:t>
            </a:r>
            <a:endParaRPr sz="1100" b="0" i="1" dirty="0">
              <a:solidFill>
                <a:srgbClr val="60646C"/>
              </a:solidFill>
              <a:latin typeface="Arial"/>
              <a:ea typeface="Arial"/>
              <a:cs typeface="Arial"/>
            </a:endParaRPr>
          </a:p>
        </p:txBody>
      </p:sp>
      <p:sp>
        <p:nvSpPr>
          <p:cNvPr id="19" name="TextBox 171">
            <a:extLst>
              <a:ext uri="{FF2B5EF4-FFF2-40B4-BE49-F238E27FC236}">
                <a16:creationId xmlns:a16="http://schemas.microsoft.com/office/drawing/2014/main" id="{ABD1A6CA-0590-35EF-6BC4-9551A042E45F}"/>
              </a:ext>
            </a:extLst>
          </p:cNvPr>
          <p:cNvSpPr>
            <a:spLocks noGrp="1"/>
          </p:cNvSpPr>
          <p:nvPr/>
        </p:nvSpPr>
        <p:spPr>
          <a:xfrm>
            <a:off x="615950" y="3975035"/>
            <a:ext cx="10058400" cy="219456"/>
          </a:xfrm>
          <a:prstGeom prst="rect">
            <a:avLst/>
          </a:prstGeom>
          <a:noFill/>
        </p:spPr>
        <p:txBody>
          <a:bodyPr wrap="square" lIns="0" tIns="0" rIns="0" bIns="0" anchor="t">
            <a:noAutofit/>
          </a:bodyPr>
          <a:lstStyle/>
          <a:p>
            <a:pPr algn="l">
              <a:lnSpc>
                <a:spcPct val="100000"/>
              </a:lnSpc>
              <a:spcAft>
                <a:spcPts val="0"/>
              </a:spcAft>
              <a:buNone/>
            </a:pPr>
            <a:r>
              <a:rPr lang="en-US" sz="1600" b="1" dirty="0">
                <a:latin typeface="Arial"/>
                <a:ea typeface="Arial"/>
                <a:cs typeface="Arial"/>
              </a:rPr>
              <a:t>Planning</a:t>
            </a:r>
            <a:endParaRPr sz="1400" b="1" dirty="0">
              <a:latin typeface="Arial"/>
              <a:ea typeface="Arial"/>
              <a:cs typeface="Arial"/>
            </a:endParaRPr>
          </a:p>
        </p:txBody>
      </p:sp>
      <p:sp>
        <p:nvSpPr>
          <p:cNvPr id="20" name="BarL 172">
            <a:extLst>
              <a:ext uri="{FF2B5EF4-FFF2-40B4-BE49-F238E27FC236}">
                <a16:creationId xmlns:a16="http://schemas.microsoft.com/office/drawing/2014/main" id="{5C035C18-6E47-4F5A-CCF8-A0A611F2F20E}"/>
              </a:ext>
            </a:extLst>
          </p:cNvPr>
          <p:cNvSpPr>
            <a:spLocks noGrp="1"/>
          </p:cNvSpPr>
          <p:nvPr/>
        </p:nvSpPr>
        <p:spPr>
          <a:xfrm>
            <a:off x="685800" y="4337875"/>
            <a:ext cx="45720" cy="658368"/>
          </a:xfrm>
          <a:prstGeom prst="rect">
            <a:avLst/>
          </a:prstGeom>
          <a:solidFill>
            <a:srgbClr val="E5E7EB"/>
          </a:solidFill>
          <a:ln>
            <a:noFill/>
          </a:ln>
        </p:spPr>
        <p:txBody>
          <a:bodyPr anchor="ctr"/>
          <a:lstStyle/>
          <a:p>
            <a:pPr algn="ctr">
              <a:buNone/>
            </a:pPr>
            <a:endParaRPr/>
          </a:p>
        </p:txBody>
      </p:sp>
      <p:sp>
        <p:nvSpPr>
          <p:cNvPr id="21" name="TextBox 173">
            <a:extLst>
              <a:ext uri="{FF2B5EF4-FFF2-40B4-BE49-F238E27FC236}">
                <a16:creationId xmlns:a16="http://schemas.microsoft.com/office/drawing/2014/main" id="{829F1A79-0020-BF56-A2DF-B296FCBA441F}"/>
              </a:ext>
            </a:extLst>
          </p:cNvPr>
          <p:cNvSpPr>
            <a:spLocks noGrp="1"/>
          </p:cNvSpPr>
          <p:nvPr/>
        </p:nvSpPr>
        <p:spPr>
          <a:xfrm>
            <a:off x="932688" y="4231067"/>
            <a:ext cx="4937760" cy="1216152"/>
          </a:xfrm>
          <a:prstGeom prst="rect">
            <a:avLst/>
          </a:prstGeom>
          <a:noFill/>
        </p:spPr>
        <p:txBody>
          <a:bodyPr wrap="square" lIns="0" tIns="0" rIns="0" bIns="0" anchor="t">
            <a:noAutofit/>
          </a:bodyPr>
          <a:lstStyle/>
          <a:p>
            <a:pPr algn="l">
              <a:lnSpc>
                <a:spcPct val="100000"/>
              </a:lnSpc>
              <a:spcAft>
                <a:spcPts val="200"/>
              </a:spcAft>
              <a:buNone/>
            </a:pPr>
            <a:r>
              <a:rPr lang="en-US" sz="1600" b="1" dirty="0">
                <a:solidFill>
                  <a:srgbClr val="171717"/>
                </a:solidFill>
                <a:latin typeface="Arial"/>
                <a:ea typeface="Arial"/>
                <a:cs typeface="Arial"/>
              </a:rPr>
              <a:t>What the LLM Receives</a:t>
            </a:r>
          </a:p>
          <a:p>
            <a:pPr marL="171450" indent="-171450">
              <a:spcAft>
                <a:spcPts val="200"/>
              </a:spcAft>
              <a:buFont typeface="Arial" panose="020B0604020202020204" pitchFamily="34" charset="0"/>
              <a:buChar char="•"/>
            </a:pPr>
            <a:r>
              <a:rPr lang="zh-CN" altLang="en-US" sz="1600" dirty="0">
                <a:solidFill>
                  <a:srgbClr val="60646C"/>
                </a:solidFill>
                <a:latin typeface="Arial"/>
                <a:cs typeface="Arial"/>
              </a:rPr>
              <a:t>  </a:t>
            </a:r>
            <a:r>
              <a:rPr lang="en-US" sz="1600" dirty="0">
                <a:solidFill>
                  <a:srgbClr val="60646C"/>
                </a:solidFill>
                <a:latin typeface="Arial"/>
                <a:cs typeface="Arial"/>
              </a:rPr>
              <a:t>What the user's query intent is</a:t>
            </a:r>
          </a:p>
          <a:p>
            <a:pPr marL="285750" indent="-285750">
              <a:spcAft>
                <a:spcPts val="200"/>
              </a:spcAft>
              <a:buFont typeface="Arial" panose="020B0604020202020204" pitchFamily="34" charset="0"/>
              <a:buChar char="•"/>
            </a:pPr>
            <a:r>
              <a:rPr lang="en-US" sz="1600" dirty="0">
                <a:solidFill>
                  <a:srgbClr val="60646C"/>
                </a:solidFill>
                <a:latin typeface="Arial"/>
                <a:ea typeface="Arial"/>
                <a:cs typeface="Arial"/>
              </a:rPr>
              <a:t>What the user’s data means</a:t>
            </a:r>
          </a:p>
          <a:p>
            <a:pPr marL="285750" indent="-285750">
              <a:spcAft>
                <a:spcPts val="200"/>
              </a:spcAft>
              <a:buFont typeface="Arial" panose="020B0604020202020204" pitchFamily="34" charset="0"/>
              <a:buChar char="•"/>
            </a:pPr>
            <a:r>
              <a:rPr lang="en-US" sz="1600" b="0" dirty="0">
                <a:solidFill>
                  <a:srgbClr val="60646C"/>
                </a:solidFill>
                <a:latin typeface="Arial"/>
                <a:ea typeface="Arial"/>
                <a:cs typeface="Arial"/>
              </a:rPr>
              <a:t>What each available operator can do</a:t>
            </a:r>
            <a:endParaRPr sz="1600" b="0" dirty="0">
              <a:solidFill>
                <a:srgbClr val="60646C"/>
              </a:solidFill>
              <a:latin typeface="Arial"/>
              <a:ea typeface="Arial"/>
              <a:cs typeface="Arial"/>
            </a:endParaRPr>
          </a:p>
        </p:txBody>
      </p:sp>
      <p:sp>
        <p:nvSpPr>
          <p:cNvPr id="22" name="BarR 174">
            <a:extLst>
              <a:ext uri="{FF2B5EF4-FFF2-40B4-BE49-F238E27FC236}">
                <a16:creationId xmlns:a16="http://schemas.microsoft.com/office/drawing/2014/main" id="{6D5E18D5-C34E-EF72-176D-4651121493B6}"/>
              </a:ext>
            </a:extLst>
          </p:cNvPr>
          <p:cNvSpPr>
            <a:spLocks noGrp="1"/>
          </p:cNvSpPr>
          <p:nvPr/>
        </p:nvSpPr>
        <p:spPr>
          <a:xfrm>
            <a:off x="6318504" y="4337875"/>
            <a:ext cx="45720" cy="658368"/>
          </a:xfrm>
          <a:prstGeom prst="rect">
            <a:avLst/>
          </a:prstGeom>
          <a:solidFill>
            <a:schemeClr val="accent2"/>
          </a:solidFill>
          <a:ln>
            <a:noFill/>
          </a:ln>
        </p:spPr>
        <p:txBody>
          <a:bodyPr anchor="ctr"/>
          <a:lstStyle/>
          <a:p>
            <a:pPr algn="ctr">
              <a:buNone/>
            </a:pPr>
            <a:endParaRPr/>
          </a:p>
        </p:txBody>
      </p:sp>
      <p:sp>
        <p:nvSpPr>
          <p:cNvPr id="23" name="TextBox 175">
            <a:extLst>
              <a:ext uri="{FF2B5EF4-FFF2-40B4-BE49-F238E27FC236}">
                <a16:creationId xmlns:a16="http://schemas.microsoft.com/office/drawing/2014/main" id="{9FFE2B7D-51DB-8296-827A-F863FC5DB854}"/>
              </a:ext>
            </a:extLst>
          </p:cNvPr>
          <p:cNvSpPr>
            <a:spLocks noGrp="1"/>
          </p:cNvSpPr>
          <p:nvPr/>
        </p:nvSpPr>
        <p:spPr>
          <a:xfrm>
            <a:off x="6565392" y="4319587"/>
            <a:ext cx="4937760" cy="777240"/>
          </a:xfrm>
          <a:prstGeom prst="rect">
            <a:avLst/>
          </a:prstGeom>
          <a:noFill/>
        </p:spPr>
        <p:txBody>
          <a:bodyPr wrap="square" lIns="0" tIns="0" rIns="0" bIns="0" anchor="t">
            <a:noAutofit/>
          </a:bodyPr>
          <a:lstStyle/>
          <a:p>
            <a:pPr algn="l">
              <a:lnSpc>
                <a:spcPct val="100000"/>
              </a:lnSpc>
              <a:spcAft>
                <a:spcPts val="200"/>
              </a:spcAft>
              <a:buNone/>
            </a:pPr>
            <a:r>
              <a:rPr lang="en-US" sz="1600" b="1" dirty="0">
                <a:solidFill>
                  <a:schemeClr val="accent2"/>
                </a:solidFill>
                <a:latin typeface="Arial"/>
                <a:ea typeface="Arial"/>
                <a:cs typeface="Arial"/>
              </a:rPr>
              <a:t>What the LLM Produces</a:t>
            </a:r>
          </a:p>
          <a:p>
            <a:pPr algn="l">
              <a:lnSpc>
                <a:spcPct val="100000"/>
              </a:lnSpc>
              <a:spcAft>
                <a:spcPts val="200"/>
              </a:spcAft>
              <a:buNone/>
            </a:pPr>
            <a:r>
              <a:rPr lang="en-US" sz="1600" b="0" dirty="0">
                <a:solidFill>
                  <a:srgbClr val="60646C"/>
                </a:solidFill>
                <a:latin typeface="Arial"/>
                <a:ea typeface="Arial"/>
                <a:cs typeface="Arial"/>
              </a:rPr>
              <a:t>An executable plan for the whole query—one the engine can ground, optimize, verify, and execute.</a:t>
            </a:r>
            <a:endParaRPr sz="1600" b="0" dirty="0">
              <a:solidFill>
                <a:srgbClr val="60646C"/>
              </a:solidFill>
              <a:latin typeface="Arial"/>
              <a:ea typeface="Arial"/>
              <a:cs typeface="Arial"/>
            </a:endParaRPr>
          </a:p>
        </p:txBody>
      </p:sp>
    </p:spTree>
    <p:extLst>
      <p:ext uri="{BB962C8B-B14F-4D97-AF65-F5344CB8AC3E}">
        <p14:creationId xmlns:p14="http://schemas.microsoft.com/office/powerpoint/2010/main" val="37284593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title">
            <a:extLst>
              <a:ext uri="{FF2B5EF4-FFF2-40B4-BE49-F238E27FC236}">
                <a16:creationId xmlns:a16="http://schemas.microsoft.com/office/drawing/2014/main" id="{20CA007F-882B-FF2A-22E3-ABEB54577EBD}"/>
              </a:ext>
            </a:extLst>
          </p:cNvPr>
          <p:cNvSpPr>
            <a:spLocks noGrp="1"/>
          </p:cNvSpPr>
          <p:nvPr/>
        </p:nvSpPr>
        <p:spPr>
          <a:xfrm>
            <a:off x="455999" y="360000"/>
            <a:ext cx="11279999" cy="1080000"/>
          </a:xfrm>
          <a:prstGeom prst="rect">
            <a:avLst/>
          </a:prstGeom>
          <a:noFill/>
          <a:ln w="0">
            <a:noFill/>
            <a:prstDash val="solid"/>
          </a:ln>
        </p:spPr>
        <p:txBody>
          <a:bodyPr wrap="square" lIns="0" tIns="0" rIns="0" bIns="0" anchor="ctr">
            <a:normAutofit/>
          </a:bodyPr>
          <a:lstStyle/>
          <a:p>
            <a:pPr marL="0" algn="ctr">
              <a:buNone/>
            </a:pPr>
            <a:r>
              <a:rPr lang="en-US" sz="3600" b="1" dirty="0">
                <a:solidFill>
                  <a:srgbClr val="002060"/>
                </a:solidFill>
                <a:latin typeface="Microsoft YaHei" panose="020B0503020204020204" pitchFamily="34" charset="-122"/>
                <a:ea typeface="Microsoft YaHei" panose="020B0503020204020204" pitchFamily="34" charset="-122"/>
                <a:cs typeface="+mj-cs"/>
              </a:rPr>
              <a:t>Operators for LLM-Enhanced Relational Algebra</a:t>
            </a:r>
          </a:p>
        </p:txBody>
      </p:sp>
      <p:sp>
        <p:nvSpPr>
          <p:cNvPr id="11" name="Rule 6">
            <a:extLst>
              <a:ext uri="{FF2B5EF4-FFF2-40B4-BE49-F238E27FC236}">
                <a16:creationId xmlns:a16="http://schemas.microsoft.com/office/drawing/2014/main" id="{B932E4BB-AAFA-45F3-DB13-A2C697FCBD73}"/>
              </a:ext>
            </a:extLst>
          </p:cNvPr>
          <p:cNvSpPr>
            <a:spLocks noGrp="1"/>
          </p:cNvSpPr>
          <p:nvPr/>
        </p:nvSpPr>
        <p:spPr>
          <a:xfrm>
            <a:off x="680158" y="1652321"/>
            <a:ext cx="10820400" cy="9525"/>
          </a:xfrm>
          <a:prstGeom prst="rect">
            <a:avLst/>
          </a:prstGeom>
          <a:solidFill>
            <a:srgbClr val="E5E7EB"/>
          </a:solidFill>
          <a:ln>
            <a:noFill/>
          </a:ln>
        </p:spPr>
        <p:txBody>
          <a:bodyPr anchor="ctr"/>
          <a:lstStyle/>
          <a:p>
            <a:pPr algn="ctr">
              <a:buNone/>
            </a:pPr>
            <a:endParaRPr/>
          </a:p>
        </p:txBody>
      </p:sp>
      <p:sp>
        <p:nvSpPr>
          <p:cNvPr id="12" name="TextBox 7">
            <a:extLst>
              <a:ext uri="{FF2B5EF4-FFF2-40B4-BE49-F238E27FC236}">
                <a16:creationId xmlns:a16="http://schemas.microsoft.com/office/drawing/2014/main" id="{5FC076C3-78DC-31D0-327C-4A53D9B97EFB}"/>
              </a:ext>
            </a:extLst>
          </p:cNvPr>
          <p:cNvSpPr>
            <a:spLocks noGrp="1"/>
          </p:cNvSpPr>
          <p:nvPr/>
        </p:nvSpPr>
        <p:spPr>
          <a:xfrm>
            <a:off x="685800" y="1779138"/>
            <a:ext cx="3206044" cy="370495"/>
          </a:xfrm>
          <a:prstGeom prst="rect">
            <a:avLst/>
          </a:prstGeom>
          <a:noFill/>
        </p:spPr>
        <p:txBody>
          <a:bodyPr wrap="square" lIns="0" tIns="0" rIns="0" bIns="0" anchor="t">
            <a:noAutofit/>
          </a:bodyPr>
          <a:lstStyle/>
          <a:p>
            <a:pPr algn="l">
              <a:lnSpc>
                <a:spcPct val="100000"/>
              </a:lnSpc>
              <a:spcAft>
                <a:spcPts val="0"/>
              </a:spcAft>
              <a:buNone/>
            </a:pPr>
            <a:r>
              <a:rPr lang="en-US" sz="1600" b="1" dirty="0">
                <a:latin typeface="Arial"/>
                <a:ea typeface="Arial"/>
                <a:cs typeface="Arial"/>
              </a:rPr>
              <a:t>Operators</a:t>
            </a:r>
            <a:endParaRPr sz="1600" b="1" dirty="0">
              <a:latin typeface="Arial"/>
              <a:ea typeface="Arial"/>
              <a:cs typeface="Arial"/>
            </a:endParaRPr>
          </a:p>
        </p:txBody>
      </p:sp>
      <p:sp>
        <p:nvSpPr>
          <p:cNvPr id="13" name="TextBox 8">
            <a:extLst>
              <a:ext uri="{FF2B5EF4-FFF2-40B4-BE49-F238E27FC236}">
                <a16:creationId xmlns:a16="http://schemas.microsoft.com/office/drawing/2014/main" id="{64C30AEF-B464-0745-4A86-49BA8F516C1A}"/>
              </a:ext>
            </a:extLst>
          </p:cNvPr>
          <p:cNvSpPr>
            <a:spLocks noGrp="1"/>
          </p:cNvSpPr>
          <p:nvPr/>
        </p:nvSpPr>
        <p:spPr>
          <a:xfrm>
            <a:off x="2743200" y="1779138"/>
            <a:ext cx="3206044" cy="370495"/>
          </a:xfrm>
          <a:prstGeom prst="rect">
            <a:avLst/>
          </a:prstGeom>
          <a:noFill/>
        </p:spPr>
        <p:txBody>
          <a:bodyPr wrap="square" lIns="0" tIns="0" rIns="0" bIns="0" anchor="t">
            <a:noAutofit/>
          </a:bodyPr>
          <a:lstStyle/>
          <a:p>
            <a:pPr algn="l">
              <a:lnSpc>
                <a:spcPct val="100000"/>
              </a:lnSpc>
              <a:spcAft>
                <a:spcPts val="0"/>
              </a:spcAft>
              <a:buNone/>
            </a:pPr>
            <a:r>
              <a:rPr lang="en-US" sz="1600" b="1" dirty="0">
                <a:latin typeface="Arial"/>
                <a:ea typeface="Arial"/>
                <a:cs typeface="Arial"/>
              </a:rPr>
              <a:t>Semantic capability</a:t>
            </a:r>
            <a:endParaRPr sz="1600" b="1" dirty="0">
              <a:latin typeface="Arial"/>
              <a:ea typeface="Arial"/>
              <a:cs typeface="Arial"/>
            </a:endParaRPr>
          </a:p>
        </p:txBody>
      </p:sp>
      <p:sp>
        <p:nvSpPr>
          <p:cNvPr id="16" name="TextBox 9">
            <a:extLst>
              <a:ext uri="{FF2B5EF4-FFF2-40B4-BE49-F238E27FC236}">
                <a16:creationId xmlns:a16="http://schemas.microsoft.com/office/drawing/2014/main" id="{5AAA279C-B766-3764-CE89-517BE81AABD2}"/>
              </a:ext>
            </a:extLst>
          </p:cNvPr>
          <p:cNvSpPr>
            <a:spLocks noGrp="1"/>
          </p:cNvSpPr>
          <p:nvPr/>
        </p:nvSpPr>
        <p:spPr>
          <a:xfrm>
            <a:off x="6553200" y="1779138"/>
            <a:ext cx="3206044" cy="370495"/>
          </a:xfrm>
          <a:prstGeom prst="rect">
            <a:avLst/>
          </a:prstGeom>
          <a:noFill/>
        </p:spPr>
        <p:txBody>
          <a:bodyPr wrap="square" lIns="0" tIns="0" rIns="0" bIns="0" anchor="t">
            <a:noAutofit/>
          </a:bodyPr>
          <a:lstStyle/>
          <a:p>
            <a:pPr algn="l">
              <a:lnSpc>
                <a:spcPct val="100000"/>
              </a:lnSpc>
              <a:spcAft>
                <a:spcPts val="0"/>
              </a:spcAft>
              <a:buNone/>
            </a:pPr>
            <a:r>
              <a:rPr lang="en-US" sz="1600" b="1" dirty="0">
                <a:latin typeface="Arial"/>
                <a:ea typeface="Arial"/>
                <a:cs typeface="Arial"/>
              </a:rPr>
              <a:t>Example signature → return type</a:t>
            </a:r>
            <a:endParaRPr sz="1600" b="1" dirty="0">
              <a:latin typeface="Arial"/>
              <a:ea typeface="Arial"/>
              <a:cs typeface="Arial"/>
            </a:endParaRPr>
          </a:p>
        </p:txBody>
      </p:sp>
      <p:sp>
        <p:nvSpPr>
          <p:cNvPr id="17" name="Rule 10">
            <a:extLst>
              <a:ext uri="{FF2B5EF4-FFF2-40B4-BE49-F238E27FC236}">
                <a16:creationId xmlns:a16="http://schemas.microsoft.com/office/drawing/2014/main" id="{3693804E-098C-DE1B-B470-77D49E1E5D9A}"/>
              </a:ext>
            </a:extLst>
          </p:cNvPr>
          <p:cNvSpPr>
            <a:spLocks noGrp="1"/>
          </p:cNvSpPr>
          <p:nvPr/>
        </p:nvSpPr>
        <p:spPr>
          <a:xfrm>
            <a:off x="685800" y="2249957"/>
            <a:ext cx="10820400" cy="9525"/>
          </a:xfrm>
          <a:prstGeom prst="rect">
            <a:avLst/>
          </a:prstGeom>
          <a:solidFill>
            <a:srgbClr val="E5E7EB"/>
          </a:solidFill>
          <a:ln>
            <a:noFill/>
          </a:ln>
        </p:spPr>
        <p:txBody>
          <a:bodyPr anchor="ctr"/>
          <a:lstStyle/>
          <a:p>
            <a:pPr algn="ctr">
              <a:buNone/>
            </a:pPr>
            <a:endParaRPr/>
          </a:p>
        </p:txBody>
      </p:sp>
      <p:sp>
        <p:nvSpPr>
          <p:cNvPr id="18" name="TextBox 11">
            <a:extLst>
              <a:ext uri="{FF2B5EF4-FFF2-40B4-BE49-F238E27FC236}">
                <a16:creationId xmlns:a16="http://schemas.microsoft.com/office/drawing/2014/main" id="{D3927286-107A-7232-B49E-B1FB5622D3BD}"/>
              </a:ext>
            </a:extLst>
          </p:cNvPr>
          <p:cNvSpPr>
            <a:spLocks noGrp="1"/>
          </p:cNvSpPr>
          <p:nvPr/>
        </p:nvSpPr>
        <p:spPr>
          <a:xfrm>
            <a:off x="685800" y="2387117"/>
            <a:ext cx="1828800" cy="300000"/>
          </a:xfrm>
          <a:prstGeom prst="rect">
            <a:avLst/>
          </a:prstGeom>
          <a:noFill/>
        </p:spPr>
        <p:txBody>
          <a:bodyPr wrap="square" lIns="0" tIns="0" rIns="0" bIns="0" anchor="t">
            <a:noAutofit/>
          </a:bodyPr>
          <a:lstStyle/>
          <a:p>
            <a:pPr algn="l">
              <a:lnSpc>
                <a:spcPct val="100000"/>
              </a:lnSpc>
              <a:spcAft>
                <a:spcPts val="0"/>
              </a:spcAft>
              <a:buNone/>
            </a:pPr>
            <a:r>
              <a:rPr b="1" dirty="0">
                <a:solidFill>
                  <a:schemeClr val="accent2"/>
                </a:solidFill>
                <a:latin typeface="Arial"/>
                <a:ea typeface="Arial"/>
                <a:cs typeface="Arial"/>
              </a:rPr>
              <a:t>Projection</a:t>
            </a:r>
          </a:p>
        </p:txBody>
      </p:sp>
      <p:sp>
        <p:nvSpPr>
          <p:cNvPr id="19" name="TextBox 12">
            <a:extLst>
              <a:ext uri="{FF2B5EF4-FFF2-40B4-BE49-F238E27FC236}">
                <a16:creationId xmlns:a16="http://schemas.microsoft.com/office/drawing/2014/main" id="{DDC5E6FF-FDED-5B6D-927D-191671A2CF99}"/>
              </a:ext>
            </a:extLst>
          </p:cNvPr>
          <p:cNvSpPr>
            <a:spLocks noGrp="1"/>
          </p:cNvSpPr>
          <p:nvPr/>
        </p:nvSpPr>
        <p:spPr>
          <a:xfrm>
            <a:off x="2376311" y="2387117"/>
            <a:ext cx="3872089" cy="300000"/>
          </a:xfrm>
          <a:prstGeom prst="rect">
            <a:avLst/>
          </a:prstGeom>
          <a:noFill/>
        </p:spPr>
        <p:txBody>
          <a:bodyPr wrap="square" lIns="0" tIns="0" rIns="0" bIns="0" anchor="t">
            <a:noAutofit/>
          </a:bodyPr>
          <a:lstStyle/>
          <a:p>
            <a:pPr algn="l">
              <a:lnSpc>
                <a:spcPct val="100000"/>
              </a:lnSpc>
              <a:spcAft>
                <a:spcPts val="0"/>
              </a:spcAft>
              <a:buNone/>
            </a:pPr>
            <a:r>
              <a:rPr lang="en-US" sz="1425" b="0" dirty="0">
                <a:solidFill>
                  <a:srgbClr val="171717"/>
                </a:solidFill>
                <a:latin typeface="Arial"/>
                <a:ea typeface="Arial"/>
                <a:cs typeface="Arial"/>
              </a:rPr>
              <a:t>Derive a typed attribute from unstructured text</a:t>
            </a:r>
            <a:endParaRPr sz="1425" b="0" dirty="0">
              <a:solidFill>
                <a:srgbClr val="171717"/>
              </a:solidFill>
              <a:latin typeface="Arial"/>
              <a:ea typeface="Arial"/>
              <a:cs typeface="Arial"/>
            </a:endParaRPr>
          </a:p>
        </p:txBody>
      </p:sp>
      <p:sp>
        <p:nvSpPr>
          <p:cNvPr id="20" name="TextBox 13">
            <a:extLst>
              <a:ext uri="{FF2B5EF4-FFF2-40B4-BE49-F238E27FC236}">
                <a16:creationId xmlns:a16="http://schemas.microsoft.com/office/drawing/2014/main" id="{966737A6-EC62-D96A-780E-123BEF22E5B6}"/>
              </a:ext>
            </a:extLst>
          </p:cNvPr>
          <p:cNvSpPr>
            <a:spLocks noGrp="1"/>
          </p:cNvSpPr>
          <p:nvPr/>
        </p:nvSpPr>
        <p:spPr>
          <a:xfrm>
            <a:off x="6553200" y="2409977"/>
            <a:ext cx="4953000" cy="300000"/>
          </a:xfrm>
          <a:prstGeom prst="rect">
            <a:avLst/>
          </a:prstGeom>
          <a:noFill/>
        </p:spPr>
        <p:txBody>
          <a:bodyPr wrap="square" lIns="0" tIns="0" rIns="0" bIns="0" anchor="t">
            <a:noAutofit/>
          </a:bodyPr>
          <a:lstStyle/>
          <a:p>
            <a:pPr algn="l">
              <a:lnSpc>
                <a:spcPct val="100000"/>
              </a:lnSpc>
              <a:spcAft>
                <a:spcPts val="0"/>
              </a:spcAft>
              <a:buNone/>
            </a:pPr>
            <a:r>
              <a:rPr sz="1200" b="1" dirty="0" err="1">
                <a:solidFill>
                  <a:schemeClr val="accent2"/>
                </a:solidFill>
                <a:latin typeface="Courier New"/>
                <a:ea typeface="Courier New"/>
                <a:cs typeface="Courier New"/>
              </a:rPr>
              <a:t>llm_extract</a:t>
            </a:r>
            <a:r>
              <a:rPr sz="1050" b="0" dirty="0">
                <a:solidFill>
                  <a:srgbClr val="171717"/>
                </a:solidFill>
                <a:latin typeface="Courier New"/>
                <a:ea typeface="Courier New"/>
                <a:cs typeface="Courier New"/>
              </a:rPr>
              <a:t>(body, 'root cause')</a:t>
            </a:r>
            <a:r>
              <a:rPr sz="1050" b="0" dirty="0">
                <a:solidFill>
                  <a:srgbClr val="60646C"/>
                </a:solidFill>
                <a:latin typeface="Courier New"/>
                <a:ea typeface="Courier New"/>
                <a:cs typeface="Courier New"/>
              </a:rPr>
              <a:t>  → TEXT</a:t>
            </a:r>
          </a:p>
        </p:txBody>
      </p:sp>
      <p:sp>
        <p:nvSpPr>
          <p:cNvPr id="21" name="Rule 14">
            <a:extLst>
              <a:ext uri="{FF2B5EF4-FFF2-40B4-BE49-F238E27FC236}">
                <a16:creationId xmlns:a16="http://schemas.microsoft.com/office/drawing/2014/main" id="{CB1B19F1-4F51-D9F9-D22B-A7F0AF7FA3E7}"/>
              </a:ext>
            </a:extLst>
          </p:cNvPr>
          <p:cNvSpPr>
            <a:spLocks noGrp="1"/>
          </p:cNvSpPr>
          <p:nvPr/>
        </p:nvSpPr>
        <p:spPr>
          <a:xfrm>
            <a:off x="685800" y="2752877"/>
            <a:ext cx="10820400" cy="9525"/>
          </a:xfrm>
          <a:prstGeom prst="rect">
            <a:avLst/>
          </a:prstGeom>
          <a:solidFill>
            <a:srgbClr val="E5E7EB"/>
          </a:solidFill>
          <a:ln>
            <a:noFill/>
          </a:ln>
        </p:spPr>
        <p:txBody>
          <a:bodyPr anchor="ctr"/>
          <a:lstStyle/>
          <a:p>
            <a:pPr algn="ctr">
              <a:buNone/>
            </a:pPr>
            <a:endParaRPr/>
          </a:p>
        </p:txBody>
      </p:sp>
      <p:sp>
        <p:nvSpPr>
          <p:cNvPr id="22" name="TextBox 15">
            <a:extLst>
              <a:ext uri="{FF2B5EF4-FFF2-40B4-BE49-F238E27FC236}">
                <a16:creationId xmlns:a16="http://schemas.microsoft.com/office/drawing/2014/main" id="{7583D887-10DA-B8F6-2501-B3CE2383AD39}"/>
              </a:ext>
            </a:extLst>
          </p:cNvPr>
          <p:cNvSpPr>
            <a:spLocks noGrp="1"/>
          </p:cNvSpPr>
          <p:nvPr/>
        </p:nvSpPr>
        <p:spPr>
          <a:xfrm>
            <a:off x="685800" y="2890037"/>
            <a:ext cx="1828800" cy="300000"/>
          </a:xfrm>
          <a:prstGeom prst="rect">
            <a:avLst/>
          </a:prstGeom>
          <a:noFill/>
        </p:spPr>
        <p:txBody>
          <a:bodyPr wrap="square" lIns="0" tIns="0" rIns="0" bIns="0" anchor="t">
            <a:noAutofit/>
          </a:bodyPr>
          <a:lstStyle/>
          <a:p>
            <a:pPr algn="l">
              <a:lnSpc>
                <a:spcPct val="100000"/>
              </a:lnSpc>
              <a:spcAft>
                <a:spcPts val="0"/>
              </a:spcAft>
              <a:buNone/>
            </a:pPr>
            <a:r>
              <a:rPr b="1">
                <a:solidFill>
                  <a:schemeClr val="accent2"/>
                </a:solidFill>
                <a:latin typeface="Arial"/>
                <a:ea typeface="Arial"/>
                <a:cs typeface="Arial"/>
              </a:rPr>
              <a:t>Selection</a:t>
            </a:r>
          </a:p>
        </p:txBody>
      </p:sp>
      <p:sp>
        <p:nvSpPr>
          <p:cNvPr id="26" name="TextBox 16">
            <a:extLst>
              <a:ext uri="{FF2B5EF4-FFF2-40B4-BE49-F238E27FC236}">
                <a16:creationId xmlns:a16="http://schemas.microsoft.com/office/drawing/2014/main" id="{57008CCA-A6BC-4407-D667-6C8A26EE8A72}"/>
              </a:ext>
            </a:extLst>
          </p:cNvPr>
          <p:cNvSpPr>
            <a:spLocks noGrp="1"/>
          </p:cNvSpPr>
          <p:nvPr/>
        </p:nvSpPr>
        <p:spPr>
          <a:xfrm>
            <a:off x="2376311" y="2890037"/>
            <a:ext cx="3872089" cy="300000"/>
          </a:xfrm>
          <a:prstGeom prst="rect">
            <a:avLst/>
          </a:prstGeom>
          <a:noFill/>
        </p:spPr>
        <p:txBody>
          <a:bodyPr wrap="square" lIns="0" tIns="0" rIns="0" bIns="0" anchor="t">
            <a:noAutofit/>
          </a:bodyPr>
          <a:lstStyle/>
          <a:p>
            <a:pPr algn="l">
              <a:lnSpc>
                <a:spcPct val="100000"/>
              </a:lnSpc>
              <a:spcAft>
                <a:spcPts val="0"/>
              </a:spcAft>
              <a:buNone/>
            </a:pPr>
            <a:r>
              <a:rPr lang="en-US" sz="1425" b="0" dirty="0">
                <a:solidFill>
                  <a:srgbClr val="171717"/>
                </a:solidFill>
                <a:latin typeface="Arial"/>
                <a:ea typeface="Arial"/>
                <a:cs typeface="Arial"/>
              </a:rPr>
              <a:t>Evaluate a predicate no stored column encodes</a:t>
            </a:r>
            <a:endParaRPr sz="1425" b="0" dirty="0">
              <a:solidFill>
                <a:srgbClr val="171717"/>
              </a:solidFill>
              <a:latin typeface="Arial"/>
              <a:ea typeface="Arial"/>
              <a:cs typeface="Arial"/>
            </a:endParaRPr>
          </a:p>
        </p:txBody>
      </p:sp>
      <p:sp>
        <p:nvSpPr>
          <p:cNvPr id="27" name="TextBox 17">
            <a:extLst>
              <a:ext uri="{FF2B5EF4-FFF2-40B4-BE49-F238E27FC236}">
                <a16:creationId xmlns:a16="http://schemas.microsoft.com/office/drawing/2014/main" id="{CDEF82C8-3520-C184-4E96-0AB950BE9477}"/>
              </a:ext>
            </a:extLst>
          </p:cNvPr>
          <p:cNvSpPr>
            <a:spLocks noGrp="1"/>
          </p:cNvSpPr>
          <p:nvPr/>
        </p:nvSpPr>
        <p:spPr>
          <a:xfrm>
            <a:off x="6553200" y="2912897"/>
            <a:ext cx="4953000" cy="300000"/>
          </a:xfrm>
          <a:prstGeom prst="rect">
            <a:avLst/>
          </a:prstGeom>
          <a:noFill/>
        </p:spPr>
        <p:txBody>
          <a:bodyPr wrap="square" lIns="0" tIns="0" rIns="0" bIns="0" anchor="t">
            <a:noAutofit/>
          </a:bodyPr>
          <a:lstStyle/>
          <a:p>
            <a:pPr algn="l">
              <a:lnSpc>
                <a:spcPct val="100000"/>
              </a:lnSpc>
              <a:spcAft>
                <a:spcPts val="0"/>
              </a:spcAft>
              <a:buNone/>
            </a:pPr>
            <a:r>
              <a:rPr sz="1200" b="1" dirty="0" err="1">
                <a:solidFill>
                  <a:schemeClr val="accent2"/>
                </a:solidFill>
                <a:latin typeface="Courier New"/>
                <a:ea typeface="Courier New"/>
                <a:cs typeface="Courier New"/>
              </a:rPr>
              <a:t>llm_filter</a:t>
            </a:r>
            <a:r>
              <a:rPr sz="1050" b="0" dirty="0">
                <a:solidFill>
                  <a:srgbClr val="171717"/>
                </a:solidFill>
                <a:latin typeface="Courier New"/>
                <a:ea typeface="Courier New"/>
                <a:cs typeface="Courier New"/>
              </a:rPr>
              <a:t>(body, 'revenue impact')</a:t>
            </a:r>
            <a:r>
              <a:rPr sz="1050" b="0" dirty="0">
                <a:solidFill>
                  <a:srgbClr val="60646C"/>
                </a:solidFill>
                <a:latin typeface="Courier New"/>
                <a:ea typeface="Courier New"/>
                <a:cs typeface="Courier New"/>
              </a:rPr>
              <a:t>  → BOOL</a:t>
            </a:r>
          </a:p>
        </p:txBody>
      </p:sp>
      <p:sp>
        <p:nvSpPr>
          <p:cNvPr id="40" name="Rule 18">
            <a:extLst>
              <a:ext uri="{FF2B5EF4-FFF2-40B4-BE49-F238E27FC236}">
                <a16:creationId xmlns:a16="http://schemas.microsoft.com/office/drawing/2014/main" id="{7BA9B7ED-AD2B-88DC-B869-C81572449320}"/>
              </a:ext>
            </a:extLst>
          </p:cNvPr>
          <p:cNvSpPr>
            <a:spLocks noGrp="1"/>
          </p:cNvSpPr>
          <p:nvPr/>
        </p:nvSpPr>
        <p:spPr>
          <a:xfrm>
            <a:off x="685800" y="3255797"/>
            <a:ext cx="10820400" cy="9525"/>
          </a:xfrm>
          <a:prstGeom prst="rect">
            <a:avLst/>
          </a:prstGeom>
          <a:solidFill>
            <a:srgbClr val="E5E7EB"/>
          </a:solidFill>
          <a:ln>
            <a:noFill/>
          </a:ln>
        </p:spPr>
        <p:txBody>
          <a:bodyPr anchor="ctr"/>
          <a:lstStyle/>
          <a:p>
            <a:pPr algn="ctr">
              <a:buNone/>
            </a:pPr>
            <a:endParaRPr/>
          </a:p>
        </p:txBody>
      </p:sp>
      <p:sp>
        <p:nvSpPr>
          <p:cNvPr id="41" name="TextBox 19">
            <a:extLst>
              <a:ext uri="{FF2B5EF4-FFF2-40B4-BE49-F238E27FC236}">
                <a16:creationId xmlns:a16="http://schemas.microsoft.com/office/drawing/2014/main" id="{4FB05F2C-81A0-F441-ECA1-9717DB502FB2}"/>
              </a:ext>
            </a:extLst>
          </p:cNvPr>
          <p:cNvSpPr>
            <a:spLocks noGrp="1"/>
          </p:cNvSpPr>
          <p:nvPr/>
        </p:nvSpPr>
        <p:spPr>
          <a:xfrm>
            <a:off x="685800" y="3392957"/>
            <a:ext cx="1828800" cy="300000"/>
          </a:xfrm>
          <a:prstGeom prst="rect">
            <a:avLst/>
          </a:prstGeom>
          <a:noFill/>
        </p:spPr>
        <p:txBody>
          <a:bodyPr wrap="square" lIns="0" tIns="0" rIns="0" bIns="0" anchor="t">
            <a:noAutofit/>
          </a:bodyPr>
          <a:lstStyle/>
          <a:p>
            <a:pPr algn="l">
              <a:lnSpc>
                <a:spcPct val="100000"/>
              </a:lnSpc>
              <a:spcAft>
                <a:spcPts val="0"/>
              </a:spcAft>
              <a:buNone/>
            </a:pPr>
            <a:r>
              <a:rPr b="1">
                <a:solidFill>
                  <a:schemeClr val="accent2"/>
                </a:solidFill>
                <a:latin typeface="Arial"/>
                <a:ea typeface="Arial"/>
                <a:cs typeface="Arial"/>
              </a:rPr>
              <a:t>Join</a:t>
            </a:r>
          </a:p>
        </p:txBody>
      </p:sp>
      <p:sp>
        <p:nvSpPr>
          <p:cNvPr id="44" name="TextBox 20">
            <a:extLst>
              <a:ext uri="{FF2B5EF4-FFF2-40B4-BE49-F238E27FC236}">
                <a16:creationId xmlns:a16="http://schemas.microsoft.com/office/drawing/2014/main" id="{DF43B513-06CF-13E4-861B-F6BE8BD9F0BC}"/>
              </a:ext>
            </a:extLst>
          </p:cNvPr>
          <p:cNvSpPr>
            <a:spLocks noGrp="1"/>
          </p:cNvSpPr>
          <p:nvPr/>
        </p:nvSpPr>
        <p:spPr>
          <a:xfrm>
            <a:off x="2376311" y="3392957"/>
            <a:ext cx="3872089" cy="300000"/>
          </a:xfrm>
          <a:prstGeom prst="rect">
            <a:avLst/>
          </a:prstGeom>
          <a:noFill/>
        </p:spPr>
        <p:txBody>
          <a:bodyPr wrap="square" lIns="0" tIns="0" rIns="0" bIns="0" anchor="t">
            <a:noAutofit/>
          </a:bodyPr>
          <a:lstStyle/>
          <a:p>
            <a:pPr algn="l">
              <a:lnSpc>
                <a:spcPct val="100000"/>
              </a:lnSpc>
              <a:spcAft>
                <a:spcPts val="0"/>
              </a:spcAft>
              <a:buNone/>
            </a:pPr>
            <a:r>
              <a:rPr lang="en-US" sz="1425" b="0" dirty="0">
                <a:solidFill>
                  <a:srgbClr val="171717"/>
                </a:solidFill>
                <a:latin typeface="Arial"/>
                <a:ea typeface="Arial"/>
                <a:cs typeface="Arial"/>
              </a:rPr>
              <a:t>Match records when no shared key exists</a:t>
            </a:r>
            <a:endParaRPr sz="1425" b="0" dirty="0">
              <a:solidFill>
                <a:srgbClr val="171717"/>
              </a:solidFill>
              <a:latin typeface="Arial"/>
              <a:ea typeface="Arial"/>
              <a:cs typeface="Arial"/>
            </a:endParaRPr>
          </a:p>
        </p:txBody>
      </p:sp>
      <p:sp>
        <p:nvSpPr>
          <p:cNvPr id="45" name="TextBox 21">
            <a:extLst>
              <a:ext uri="{FF2B5EF4-FFF2-40B4-BE49-F238E27FC236}">
                <a16:creationId xmlns:a16="http://schemas.microsoft.com/office/drawing/2014/main" id="{BFDF5103-F24D-2AA6-8725-D7FFAD426B5C}"/>
              </a:ext>
            </a:extLst>
          </p:cNvPr>
          <p:cNvSpPr>
            <a:spLocks noGrp="1"/>
          </p:cNvSpPr>
          <p:nvPr/>
        </p:nvSpPr>
        <p:spPr>
          <a:xfrm>
            <a:off x="6553200" y="3415817"/>
            <a:ext cx="4953000" cy="300000"/>
          </a:xfrm>
          <a:prstGeom prst="rect">
            <a:avLst/>
          </a:prstGeom>
          <a:noFill/>
        </p:spPr>
        <p:txBody>
          <a:bodyPr wrap="square" lIns="0" tIns="0" rIns="0" bIns="0" anchor="t">
            <a:noAutofit/>
          </a:bodyPr>
          <a:lstStyle/>
          <a:p>
            <a:pPr algn="l">
              <a:lnSpc>
                <a:spcPct val="100000"/>
              </a:lnSpc>
              <a:spcAft>
                <a:spcPts val="0"/>
              </a:spcAft>
              <a:buNone/>
            </a:pPr>
            <a:r>
              <a:rPr sz="1200" b="1" dirty="0" err="1">
                <a:solidFill>
                  <a:schemeClr val="accent2"/>
                </a:solidFill>
                <a:latin typeface="Courier New"/>
                <a:ea typeface="Courier New"/>
                <a:cs typeface="Courier New"/>
              </a:rPr>
              <a:t>llm_match</a:t>
            </a:r>
            <a:r>
              <a:rPr sz="1050" b="0" dirty="0">
                <a:solidFill>
                  <a:srgbClr val="171717"/>
                </a:solidFill>
                <a:latin typeface="Courier New"/>
                <a:ea typeface="Courier New"/>
                <a:cs typeface="Courier New"/>
              </a:rPr>
              <a:t>(</a:t>
            </a:r>
            <a:r>
              <a:rPr sz="1050" b="0" dirty="0" err="1">
                <a:solidFill>
                  <a:srgbClr val="171717"/>
                </a:solidFill>
                <a:latin typeface="Courier New"/>
                <a:ea typeface="Courier New"/>
                <a:cs typeface="Courier New"/>
              </a:rPr>
              <a:t>a.name</a:t>
            </a:r>
            <a:r>
              <a:rPr sz="1050" b="0" dirty="0">
                <a:solidFill>
                  <a:srgbClr val="171717"/>
                </a:solidFill>
                <a:latin typeface="Courier New"/>
                <a:ea typeface="Courier New"/>
                <a:cs typeface="Courier New"/>
              </a:rPr>
              <a:t>, </a:t>
            </a:r>
            <a:r>
              <a:rPr sz="1050" b="0" dirty="0" err="1">
                <a:solidFill>
                  <a:srgbClr val="171717"/>
                </a:solidFill>
                <a:latin typeface="Courier New"/>
                <a:ea typeface="Courier New"/>
                <a:cs typeface="Courier New"/>
              </a:rPr>
              <a:t>t.customer</a:t>
            </a:r>
            <a:r>
              <a:rPr sz="1050" b="0" dirty="0">
                <a:solidFill>
                  <a:srgbClr val="171717"/>
                </a:solidFill>
                <a:latin typeface="Courier New"/>
                <a:ea typeface="Courier New"/>
                <a:cs typeface="Courier New"/>
              </a:rPr>
              <a:t>)</a:t>
            </a:r>
            <a:r>
              <a:rPr sz="1050" b="0" dirty="0">
                <a:solidFill>
                  <a:srgbClr val="60646C"/>
                </a:solidFill>
                <a:latin typeface="Courier New"/>
                <a:ea typeface="Courier New"/>
                <a:cs typeface="Courier New"/>
              </a:rPr>
              <a:t>  → BOOL</a:t>
            </a:r>
          </a:p>
        </p:txBody>
      </p:sp>
      <p:sp>
        <p:nvSpPr>
          <p:cNvPr id="46" name="Rule 22">
            <a:extLst>
              <a:ext uri="{FF2B5EF4-FFF2-40B4-BE49-F238E27FC236}">
                <a16:creationId xmlns:a16="http://schemas.microsoft.com/office/drawing/2014/main" id="{9AFDC29F-32A2-E13F-ED4C-72844712CEFA}"/>
              </a:ext>
            </a:extLst>
          </p:cNvPr>
          <p:cNvSpPr>
            <a:spLocks noGrp="1"/>
          </p:cNvSpPr>
          <p:nvPr/>
        </p:nvSpPr>
        <p:spPr>
          <a:xfrm>
            <a:off x="685800" y="3758717"/>
            <a:ext cx="10820400" cy="9525"/>
          </a:xfrm>
          <a:prstGeom prst="rect">
            <a:avLst/>
          </a:prstGeom>
          <a:solidFill>
            <a:srgbClr val="E5E7EB"/>
          </a:solidFill>
          <a:ln>
            <a:noFill/>
          </a:ln>
        </p:spPr>
        <p:txBody>
          <a:bodyPr anchor="ctr"/>
          <a:lstStyle/>
          <a:p>
            <a:pPr algn="ctr">
              <a:buNone/>
            </a:pPr>
            <a:endParaRPr/>
          </a:p>
        </p:txBody>
      </p:sp>
      <p:sp>
        <p:nvSpPr>
          <p:cNvPr id="47" name="TextBox 23">
            <a:extLst>
              <a:ext uri="{FF2B5EF4-FFF2-40B4-BE49-F238E27FC236}">
                <a16:creationId xmlns:a16="http://schemas.microsoft.com/office/drawing/2014/main" id="{CCF5238C-D7D6-E81C-A46C-A27E3297C29B}"/>
              </a:ext>
            </a:extLst>
          </p:cNvPr>
          <p:cNvSpPr>
            <a:spLocks noGrp="1"/>
          </p:cNvSpPr>
          <p:nvPr/>
        </p:nvSpPr>
        <p:spPr>
          <a:xfrm>
            <a:off x="685800" y="3895877"/>
            <a:ext cx="1828800" cy="300000"/>
          </a:xfrm>
          <a:prstGeom prst="rect">
            <a:avLst/>
          </a:prstGeom>
          <a:noFill/>
        </p:spPr>
        <p:txBody>
          <a:bodyPr wrap="square" lIns="0" tIns="0" rIns="0" bIns="0" anchor="t">
            <a:noAutofit/>
          </a:bodyPr>
          <a:lstStyle/>
          <a:p>
            <a:pPr algn="l">
              <a:lnSpc>
                <a:spcPct val="100000"/>
              </a:lnSpc>
              <a:spcAft>
                <a:spcPts val="0"/>
              </a:spcAft>
              <a:buNone/>
            </a:pPr>
            <a:r>
              <a:rPr b="1">
                <a:solidFill>
                  <a:schemeClr val="accent2"/>
                </a:solidFill>
                <a:latin typeface="Arial"/>
                <a:ea typeface="Arial"/>
                <a:cs typeface="Arial"/>
              </a:rPr>
              <a:t>Top-K</a:t>
            </a:r>
          </a:p>
        </p:txBody>
      </p:sp>
      <p:sp>
        <p:nvSpPr>
          <p:cNvPr id="48" name="TextBox 24">
            <a:extLst>
              <a:ext uri="{FF2B5EF4-FFF2-40B4-BE49-F238E27FC236}">
                <a16:creationId xmlns:a16="http://schemas.microsoft.com/office/drawing/2014/main" id="{B9BDF851-DABD-17D7-FE6C-9F0A35CFA7C5}"/>
              </a:ext>
            </a:extLst>
          </p:cNvPr>
          <p:cNvSpPr>
            <a:spLocks noGrp="1"/>
          </p:cNvSpPr>
          <p:nvPr/>
        </p:nvSpPr>
        <p:spPr>
          <a:xfrm>
            <a:off x="2376311" y="3895877"/>
            <a:ext cx="3872089" cy="300000"/>
          </a:xfrm>
          <a:prstGeom prst="rect">
            <a:avLst/>
          </a:prstGeom>
          <a:noFill/>
        </p:spPr>
        <p:txBody>
          <a:bodyPr wrap="square" lIns="0" tIns="0" rIns="0" bIns="0" anchor="t">
            <a:noAutofit/>
          </a:bodyPr>
          <a:lstStyle/>
          <a:p>
            <a:pPr algn="l">
              <a:lnSpc>
                <a:spcPct val="100000"/>
              </a:lnSpc>
              <a:spcAft>
                <a:spcPts val="0"/>
              </a:spcAft>
              <a:buNone/>
            </a:pPr>
            <a:r>
              <a:rPr lang="en-US" sz="1425" b="0" dirty="0">
                <a:solidFill>
                  <a:srgbClr val="171717"/>
                </a:solidFill>
                <a:latin typeface="Arial"/>
                <a:ea typeface="Arial"/>
                <a:cs typeface="Arial"/>
              </a:rPr>
              <a:t>Rank candidates using semantic judgment</a:t>
            </a:r>
            <a:endParaRPr sz="1425" b="0" dirty="0">
              <a:solidFill>
                <a:srgbClr val="171717"/>
              </a:solidFill>
              <a:latin typeface="Arial"/>
              <a:ea typeface="Arial"/>
              <a:cs typeface="Arial"/>
            </a:endParaRPr>
          </a:p>
        </p:txBody>
      </p:sp>
      <p:sp>
        <p:nvSpPr>
          <p:cNvPr id="49" name="TextBox 25">
            <a:extLst>
              <a:ext uri="{FF2B5EF4-FFF2-40B4-BE49-F238E27FC236}">
                <a16:creationId xmlns:a16="http://schemas.microsoft.com/office/drawing/2014/main" id="{88D867BB-1ED2-3F81-BF5E-5E2441D6A58E}"/>
              </a:ext>
            </a:extLst>
          </p:cNvPr>
          <p:cNvSpPr>
            <a:spLocks noGrp="1"/>
          </p:cNvSpPr>
          <p:nvPr/>
        </p:nvSpPr>
        <p:spPr>
          <a:xfrm>
            <a:off x="6553200" y="3918737"/>
            <a:ext cx="4953000" cy="300000"/>
          </a:xfrm>
          <a:prstGeom prst="rect">
            <a:avLst/>
          </a:prstGeom>
          <a:noFill/>
        </p:spPr>
        <p:txBody>
          <a:bodyPr wrap="square" lIns="0" tIns="0" rIns="0" bIns="0" anchor="t">
            <a:noAutofit/>
          </a:bodyPr>
          <a:lstStyle/>
          <a:p>
            <a:r>
              <a:rPr sz="1200" b="1" dirty="0" err="1">
                <a:solidFill>
                  <a:schemeClr val="accent2"/>
                </a:solidFill>
                <a:latin typeface="Courier New"/>
                <a:ea typeface="Courier New"/>
                <a:cs typeface="Courier New"/>
              </a:rPr>
              <a:t>llm_</a:t>
            </a:r>
            <a:r>
              <a:rPr lang="en-US" altLang="zh-CN" sz="1200" b="1" dirty="0" err="1">
                <a:solidFill>
                  <a:schemeClr val="accent2"/>
                </a:solidFill>
                <a:latin typeface="Courier New"/>
                <a:ea typeface="Courier New"/>
                <a:cs typeface="Courier New"/>
              </a:rPr>
              <a:t>cmp</a:t>
            </a:r>
            <a:r>
              <a:rPr sz="1050" b="0" dirty="0">
                <a:solidFill>
                  <a:srgbClr val="171717"/>
                </a:solidFill>
                <a:latin typeface="Courier New"/>
                <a:ea typeface="Courier New"/>
                <a:cs typeface="Courier New"/>
              </a:rPr>
              <a:t>(</a:t>
            </a:r>
            <a:r>
              <a:rPr lang="en-US" sz="1050" dirty="0" err="1">
                <a:solidFill>
                  <a:srgbClr val="171717"/>
                </a:solidFill>
                <a:latin typeface="Courier New"/>
                <a:cs typeface="Courier New"/>
              </a:rPr>
              <a:t>a.body</a:t>
            </a:r>
            <a:r>
              <a:rPr lang="en-US" sz="1050" dirty="0">
                <a:solidFill>
                  <a:srgbClr val="171717"/>
                </a:solidFill>
                <a:latin typeface="Courier New"/>
                <a:cs typeface="Courier New"/>
              </a:rPr>
              <a:t>, </a:t>
            </a:r>
            <a:r>
              <a:rPr lang="en-US" sz="1050" dirty="0" err="1">
                <a:solidFill>
                  <a:srgbClr val="171717"/>
                </a:solidFill>
                <a:latin typeface="Courier New"/>
                <a:cs typeface="Courier New"/>
              </a:rPr>
              <a:t>b.body</a:t>
            </a:r>
            <a:r>
              <a:rPr lang="en-US" sz="1050" dirty="0">
                <a:solidFill>
                  <a:srgbClr val="171717"/>
                </a:solidFill>
                <a:latin typeface="Courier New"/>
                <a:cs typeface="Courier New"/>
              </a:rPr>
              <a:t>, 'more severe') → BOOL</a:t>
            </a:r>
            <a:endParaRPr sz="1050" dirty="0">
              <a:solidFill>
                <a:srgbClr val="171717"/>
              </a:solidFill>
              <a:latin typeface="Courier New"/>
              <a:cs typeface="Courier New"/>
            </a:endParaRPr>
          </a:p>
        </p:txBody>
      </p:sp>
      <p:sp>
        <p:nvSpPr>
          <p:cNvPr id="50" name="Rule 26">
            <a:extLst>
              <a:ext uri="{FF2B5EF4-FFF2-40B4-BE49-F238E27FC236}">
                <a16:creationId xmlns:a16="http://schemas.microsoft.com/office/drawing/2014/main" id="{A8474366-3E9C-925A-C6AB-189D025C00EB}"/>
              </a:ext>
            </a:extLst>
          </p:cNvPr>
          <p:cNvSpPr>
            <a:spLocks noGrp="1"/>
          </p:cNvSpPr>
          <p:nvPr/>
        </p:nvSpPr>
        <p:spPr>
          <a:xfrm>
            <a:off x="685800" y="4261637"/>
            <a:ext cx="10820400" cy="9525"/>
          </a:xfrm>
          <a:prstGeom prst="rect">
            <a:avLst/>
          </a:prstGeom>
          <a:solidFill>
            <a:srgbClr val="E5E7EB"/>
          </a:solidFill>
          <a:ln>
            <a:noFill/>
          </a:ln>
        </p:spPr>
        <p:txBody>
          <a:bodyPr anchor="ctr"/>
          <a:lstStyle/>
          <a:p>
            <a:pPr algn="ctr">
              <a:buNone/>
            </a:pPr>
            <a:endParaRPr/>
          </a:p>
        </p:txBody>
      </p:sp>
      <p:sp>
        <p:nvSpPr>
          <p:cNvPr id="51" name="TextBox 27">
            <a:extLst>
              <a:ext uri="{FF2B5EF4-FFF2-40B4-BE49-F238E27FC236}">
                <a16:creationId xmlns:a16="http://schemas.microsoft.com/office/drawing/2014/main" id="{7DFC0389-CAE9-7FCE-54BE-37D183F16F8D}"/>
              </a:ext>
            </a:extLst>
          </p:cNvPr>
          <p:cNvSpPr>
            <a:spLocks noGrp="1"/>
          </p:cNvSpPr>
          <p:nvPr/>
        </p:nvSpPr>
        <p:spPr>
          <a:xfrm>
            <a:off x="685800" y="4398797"/>
            <a:ext cx="1828800" cy="300000"/>
          </a:xfrm>
          <a:prstGeom prst="rect">
            <a:avLst/>
          </a:prstGeom>
          <a:noFill/>
        </p:spPr>
        <p:txBody>
          <a:bodyPr wrap="square" lIns="0" tIns="0" rIns="0" bIns="0" anchor="t">
            <a:noAutofit/>
          </a:bodyPr>
          <a:lstStyle/>
          <a:p>
            <a:pPr algn="l">
              <a:lnSpc>
                <a:spcPct val="100000"/>
              </a:lnSpc>
              <a:spcAft>
                <a:spcPts val="0"/>
              </a:spcAft>
              <a:buNone/>
            </a:pPr>
            <a:r>
              <a:rPr b="1">
                <a:solidFill>
                  <a:schemeClr val="accent2"/>
                </a:solidFill>
                <a:latin typeface="Arial"/>
                <a:ea typeface="Arial"/>
                <a:cs typeface="Arial"/>
              </a:rPr>
              <a:t>Aggregation</a:t>
            </a:r>
          </a:p>
        </p:txBody>
      </p:sp>
      <p:sp>
        <p:nvSpPr>
          <p:cNvPr id="52" name="TextBox 28">
            <a:extLst>
              <a:ext uri="{FF2B5EF4-FFF2-40B4-BE49-F238E27FC236}">
                <a16:creationId xmlns:a16="http://schemas.microsoft.com/office/drawing/2014/main" id="{786D18BB-FCDA-08BB-BB54-0605C7DAD142}"/>
              </a:ext>
            </a:extLst>
          </p:cNvPr>
          <p:cNvSpPr>
            <a:spLocks noGrp="1"/>
          </p:cNvSpPr>
          <p:nvPr/>
        </p:nvSpPr>
        <p:spPr>
          <a:xfrm>
            <a:off x="2376311" y="4398797"/>
            <a:ext cx="3872089" cy="300000"/>
          </a:xfrm>
          <a:prstGeom prst="rect">
            <a:avLst/>
          </a:prstGeom>
          <a:noFill/>
        </p:spPr>
        <p:txBody>
          <a:bodyPr wrap="square" lIns="0" tIns="0" rIns="0" bIns="0" anchor="t">
            <a:noAutofit/>
          </a:bodyPr>
          <a:lstStyle/>
          <a:p>
            <a:pPr algn="l">
              <a:lnSpc>
                <a:spcPct val="100000"/>
              </a:lnSpc>
              <a:spcAft>
                <a:spcPts val="0"/>
              </a:spcAft>
              <a:buNone/>
            </a:pPr>
            <a:r>
              <a:rPr lang="en-US" sz="1425" b="0" dirty="0">
                <a:solidFill>
                  <a:srgbClr val="171717"/>
                </a:solidFill>
                <a:latin typeface="Arial"/>
                <a:ea typeface="Arial"/>
                <a:cs typeface="Arial"/>
              </a:rPr>
              <a:t>Produce one grounded answer for each group</a:t>
            </a:r>
            <a:endParaRPr sz="1425" b="0" dirty="0">
              <a:solidFill>
                <a:srgbClr val="171717"/>
              </a:solidFill>
              <a:latin typeface="Arial"/>
              <a:ea typeface="Arial"/>
              <a:cs typeface="Arial"/>
            </a:endParaRPr>
          </a:p>
        </p:txBody>
      </p:sp>
      <p:sp>
        <p:nvSpPr>
          <p:cNvPr id="54" name="TextBox 29">
            <a:extLst>
              <a:ext uri="{FF2B5EF4-FFF2-40B4-BE49-F238E27FC236}">
                <a16:creationId xmlns:a16="http://schemas.microsoft.com/office/drawing/2014/main" id="{96ACA0B6-C93E-731D-9618-BCC44CA43E79}"/>
              </a:ext>
            </a:extLst>
          </p:cNvPr>
          <p:cNvSpPr>
            <a:spLocks noGrp="1"/>
          </p:cNvSpPr>
          <p:nvPr/>
        </p:nvSpPr>
        <p:spPr>
          <a:xfrm>
            <a:off x="6553200" y="4421657"/>
            <a:ext cx="4953000" cy="300000"/>
          </a:xfrm>
          <a:prstGeom prst="rect">
            <a:avLst/>
          </a:prstGeom>
          <a:noFill/>
        </p:spPr>
        <p:txBody>
          <a:bodyPr wrap="square" lIns="0" tIns="0" rIns="0" bIns="0" anchor="t">
            <a:noAutofit/>
          </a:bodyPr>
          <a:lstStyle/>
          <a:p>
            <a:pPr algn="l">
              <a:lnSpc>
                <a:spcPct val="100000"/>
              </a:lnSpc>
              <a:spcAft>
                <a:spcPts val="0"/>
              </a:spcAft>
              <a:buNone/>
            </a:pPr>
            <a:r>
              <a:rPr sz="1200" b="1" dirty="0" err="1">
                <a:solidFill>
                  <a:schemeClr val="accent2"/>
                </a:solidFill>
                <a:latin typeface="Courier New"/>
                <a:ea typeface="Courier New"/>
                <a:cs typeface="Courier New"/>
              </a:rPr>
              <a:t>llm_summarize</a:t>
            </a:r>
            <a:r>
              <a:rPr sz="1050" b="0" dirty="0">
                <a:solidFill>
                  <a:srgbClr val="171717"/>
                </a:solidFill>
                <a:latin typeface="Courier New"/>
                <a:ea typeface="Courier New"/>
                <a:cs typeface="Courier New"/>
              </a:rPr>
              <a:t>(body, 'root cause')</a:t>
            </a:r>
            <a:r>
              <a:rPr sz="1050" b="0" dirty="0">
                <a:solidFill>
                  <a:srgbClr val="60646C"/>
                </a:solidFill>
                <a:latin typeface="Courier New"/>
                <a:ea typeface="Courier New"/>
                <a:cs typeface="Courier New"/>
              </a:rPr>
              <a:t>  → TEXT</a:t>
            </a:r>
          </a:p>
        </p:txBody>
      </p:sp>
      <p:sp>
        <p:nvSpPr>
          <p:cNvPr id="55" name="Rule 30">
            <a:extLst>
              <a:ext uri="{FF2B5EF4-FFF2-40B4-BE49-F238E27FC236}">
                <a16:creationId xmlns:a16="http://schemas.microsoft.com/office/drawing/2014/main" id="{579E18E7-0DBE-11FE-F2E8-C10EA6303802}"/>
              </a:ext>
            </a:extLst>
          </p:cNvPr>
          <p:cNvSpPr>
            <a:spLocks noGrp="1"/>
          </p:cNvSpPr>
          <p:nvPr/>
        </p:nvSpPr>
        <p:spPr>
          <a:xfrm>
            <a:off x="685800" y="4804898"/>
            <a:ext cx="10820400" cy="9525"/>
          </a:xfrm>
          <a:prstGeom prst="rect">
            <a:avLst/>
          </a:prstGeom>
          <a:solidFill>
            <a:srgbClr val="E5E7EB"/>
          </a:solidFill>
          <a:ln>
            <a:noFill/>
          </a:ln>
        </p:spPr>
        <p:txBody>
          <a:bodyPr anchor="ctr"/>
          <a:lstStyle/>
          <a:p>
            <a:pPr algn="ctr">
              <a:buNone/>
            </a:pPr>
            <a:endParaRPr/>
          </a:p>
        </p:txBody>
      </p:sp>
      <p:sp>
        <p:nvSpPr>
          <p:cNvPr id="56" name="TextBox 31">
            <a:extLst>
              <a:ext uri="{FF2B5EF4-FFF2-40B4-BE49-F238E27FC236}">
                <a16:creationId xmlns:a16="http://schemas.microsoft.com/office/drawing/2014/main" id="{79D859BD-422D-0456-0538-5A26C6D30294}"/>
              </a:ext>
            </a:extLst>
          </p:cNvPr>
          <p:cNvSpPr>
            <a:spLocks noGrp="1"/>
          </p:cNvSpPr>
          <p:nvPr/>
        </p:nvSpPr>
        <p:spPr>
          <a:xfrm>
            <a:off x="685800" y="5232533"/>
            <a:ext cx="10820400" cy="420000"/>
          </a:xfrm>
          <a:prstGeom prst="rect">
            <a:avLst/>
          </a:prstGeom>
          <a:noFill/>
        </p:spPr>
        <p:txBody>
          <a:bodyPr wrap="square" lIns="0" tIns="0" rIns="0" bIns="0" anchor="t">
            <a:noAutofit/>
          </a:bodyPr>
          <a:lstStyle/>
          <a:p>
            <a:pPr algn="l">
              <a:lnSpc>
                <a:spcPct val="112000"/>
              </a:lnSpc>
              <a:spcAft>
                <a:spcPts val="0"/>
              </a:spcAft>
              <a:buNone/>
            </a:pPr>
            <a:r>
              <a:rPr lang="en-US" b="0" i="1" dirty="0">
                <a:solidFill>
                  <a:srgbClr val="171717"/>
                </a:solidFill>
                <a:latin typeface="Arial"/>
                <a:ea typeface="Arial"/>
                <a:cs typeface="Arial"/>
              </a:rPr>
              <a:t>Explicit return types make semantic operators plannable: the optimizer can move, batch, or rewrite them.</a:t>
            </a:r>
            <a:endParaRPr b="0" i="1" dirty="0">
              <a:solidFill>
                <a:srgbClr val="171717"/>
              </a:solidFill>
              <a:latin typeface="Arial"/>
              <a:ea typeface="Arial"/>
              <a:cs typeface="Arial"/>
            </a:endParaRPr>
          </a:p>
        </p:txBody>
      </p:sp>
      <p:sp>
        <p:nvSpPr>
          <p:cNvPr id="57" name="文本框 1" hidden="1"/>
          <p:cNvSpPr txBox="1"/>
          <p:nvPr/>
        </p:nvSpPr>
        <p:spPr>
          <a:xfrm>
            <a:off x="-300000" y="0"/>
            <a:ext cx="0" cy="0"/>
          </a:xfrm>
          <a:prstGeom prst="rect">
            <a:avLst/>
          </a:prstGeom>
          <a:solidFill>
            <a:srgbClr val="FFFFFF"/>
          </a:solidFill>
        </p:spPr>
        <p:txBody>
          <a:bodyPr rtlCol="0" anchor="t"/>
          <a:lstStyle/>
          <a:p>
            <a:pPr algn="l"/>
            <a:endParaRPr lang="en-US" sz="1100"/>
          </a:p>
          <a:p>
            <a:pPr>
              <a:buClr>
                <a:srgbClr val="FFFFFF"/>
              </a:buClr>
            </a:pPr>
            <a:r>
              <a:rPr lang="en-US">
                <a:solidFill>
                  <a:srgbClr val="FFFFFF"/>
                </a:solidFill>
              </a:rPr>
              <a:t>BBAAD9C20180234D78E509342D30B410C2B9B20E12390BD0ABD9813CB1CB2BD56B4EB138816D5B0E22E92F08984686ECDFE9217AB1D0AB611B5EC2023D2E36D124FA693D0122B98794E92C67655248C16993EEBC74FF2FA1B80921957A24BC28DAA62F95DEB</a:t>
            </a:r>
          </a:p>
        </p:txBody>
      </p:sp>
    </p:spTree>
    <p:extLst>
      <p:ext uri="{BB962C8B-B14F-4D97-AF65-F5344CB8AC3E}">
        <p14:creationId xmlns:p14="http://schemas.microsoft.com/office/powerpoint/2010/main" val="32070450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title">
            <a:extLst>
              <a:ext uri="{FF2B5EF4-FFF2-40B4-BE49-F238E27FC236}">
                <a16:creationId xmlns:a16="http://schemas.microsoft.com/office/drawing/2014/main" id="{8B0AA04E-888F-541C-D890-A55AD304A3D2}"/>
              </a:ext>
            </a:extLst>
          </p:cNvPr>
          <p:cNvSpPr>
            <a:spLocks noGrp="1"/>
          </p:cNvSpPr>
          <p:nvPr/>
        </p:nvSpPr>
        <p:spPr>
          <a:xfrm>
            <a:off x="455999" y="360000"/>
            <a:ext cx="11279999" cy="1080000"/>
          </a:xfrm>
          <a:prstGeom prst="rect">
            <a:avLst/>
          </a:prstGeom>
          <a:noFill/>
          <a:ln w="0">
            <a:noFill/>
            <a:prstDash val="solid"/>
          </a:ln>
        </p:spPr>
        <p:txBody>
          <a:bodyPr wrap="square" lIns="0" tIns="0" rIns="0" bIns="0" anchor="ctr">
            <a:normAutofit/>
          </a:bodyPr>
          <a:lstStyle/>
          <a:p>
            <a:pPr marL="0" algn="ctr">
              <a:buNone/>
            </a:pPr>
            <a:r>
              <a:rPr lang="en-US" altLang="zh-CN" sz="3600" b="1" dirty="0">
                <a:solidFill>
                  <a:srgbClr val="002060"/>
                </a:solidFill>
                <a:latin typeface="Microsoft YaHei" panose="020B0503020204020204" pitchFamily="34" charset="-122"/>
                <a:ea typeface="Microsoft YaHei" panose="020B0503020204020204" pitchFamily="34" charset="-122"/>
                <a:cs typeface="+mj-cs"/>
              </a:rPr>
              <a:t>Embedding</a:t>
            </a:r>
            <a:r>
              <a:rPr sz="3600" b="1" dirty="0">
                <a:solidFill>
                  <a:srgbClr val="002060"/>
                </a:solidFill>
                <a:latin typeface="Microsoft YaHei" panose="020B0503020204020204" pitchFamily="34" charset="-122"/>
                <a:ea typeface="Microsoft YaHei" panose="020B0503020204020204" pitchFamily="34" charset="-122"/>
                <a:cs typeface="+mj-cs"/>
              </a:rPr>
              <a:t> LLM Calls </a:t>
            </a:r>
            <a:r>
              <a:rPr lang="en-US" altLang="zh-CN" sz="3600" b="1" dirty="0">
                <a:solidFill>
                  <a:srgbClr val="002060"/>
                </a:solidFill>
                <a:latin typeface="Microsoft YaHei" panose="020B0503020204020204" pitchFamily="34" charset="-122"/>
                <a:ea typeface="Microsoft YaHei" panose="020B0503020204020204" pitchFamily="34" charset="-122"/>
                <a:cs typeface="+mj-cs"/>
              </a:rPr>
              <a:t>in</a:t>
            </a:r>
            <a:r>
              <a:rPr sz="3600" b="1" dirty="0">
                <a:solidFill>
                  <a:srgbClr val="002060"/>
                </a:solidFill>
                <a:latin typeface="Microsoft YaHei" panose="020B0503020204020204" pitchFamily="34" charset="-122"/>
                <a:ea typeface="Microsoft YaHei" panose="020B0503020204020204" pitchFamily="34" charset="-122"/>
                <a:cs typeface="+mj-cs"/>
              </a:rPr>
              <a:t>to </a:t>
            </a:r>
            <a:r>
              <a:rPr lang="en-US" altLang="zh-CN" sz="3600" b="1" dirty="0">
                <a:solidFill>
                  <a:srgbClr val="002060"/>
                </a:solidFill>
                <a:latin typeface="Microsoft YaHei" panose="020B0503020204020204" pitchFamily="34" charset="-122"/>
                <a:ea typeface="Microsoft YaHei" panose="020B0503020204020204" pitchFamily="34" charset="-122"/>
                <a:cs typeface="+mj-cs"/>
              </a:rPr>
              <a:t>Different</a:t>
            </a:r>
            <a:r>
              <a:rPr lang="zh-CN" altLang="en-US" sz="3600" b="1" dirty="0">
                <a:solidFill>
                  <a:srgbClr val="002060"/>
                </a:solidFill>
                <a:latin typeface="Microsoft YaHei" panose="020B0503020204020204" pitchFamily="34" charset="-122"/>
                <a:ea typeface="Microsoft YaHei" panose="020B0503020204020204" pitchFamily="34" charset="-122"/>
                <a:cs typeface="+mj-cs"/>
              </a:rPr>
              <a:t> </a:t>
            </a:r>
            <a:r>
              <a:rPr lang="en-US" altLang="zh-CN" sz="3600" b="1" dirty="0">
                <a:solidFill>
                  <a:srgbClr val="002060"/>
                </a:solidFill>
                <a:latin typeface="Microsoft YaHei" panose="020B0503020204020204" pitchFamily="34" charset="-122"/>
                <a:ea typeface="Microsoft YaHei" panose="020B0503020204020204" pitchFamily="34" charset="-122"/>
                <a:cs typeface="+mj-cs"/>
              </a:rPr>
              <a:t>Languages</a:t>
            </a:r>
            <a:endParaRPr sz="3600" b="1" dirty="0">
              <a:solidFill>
                <a:srgbClr val="002060"/>
              </a:solidFill>
              <a:latin typeface="Microsoft YaHei" panose="020B0503020204020204" pitchFamily="34" charset="-122"/>
              <a:ea typeface="Microsoft YaHei" panose="020B0503020204020204" pitchFamily="34" charset="-122"/>
              <a:cs typeface="+mj-cs"/>
            </a:endParaRPr>
          </a:p>
        </p:txBody>
      </p:sp>
      <p:sp>
        <p:nvSpPr>
          <p:cNvPr id="5" name="Rounded Rectangle 20">
            <a:extLst>
              <a:ext uri="{FF2B5EF4-FFF2-40B4-BE49-F238E27FC236}">
                <a16:creationId xmlns:a16="http://schemas.microsoft.com/office/drawing/2014/main" id="{4F690FF2-460A-9366-3164-5822565F9A82}"/>
              </a:ext>
            </a:extLst>
          </p:cNvPr>
          <p:cNvSpPr>
            <a:spLocks noGrp="1"/>
          </p:cNvSpPr>
          <p:nvPr/>
        </p:nvSpPr>
        <p:spPr>
          <a:xfrm>
            <a:off x="7180372" y="1851951"/>
            <a:ext cx="4503825" cy="1115568"/>
          </a:xfrm>
          <a:prstGeom prst="roundRect">
            <a:avLst/>
          </a:prstGeom>
          <a:solidFill>
            <a:srgbClr val="FFFFFF"/>
          </a:solidFill>
          <a:ln w="13970">
            <a:solidFill>
              <a:srgbClr val="D7DDE8"/>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2000"/>
          </a:p>
        </p:txBody>
      </p:sp>
      <p:sp>
        <p:nvSpPr>
          <p:cNvPr id="6" name="Rectangle 21">
            <a:extLst>
              <a:ext uri="{FF2B5EF4-FFF2-40B4-BE49-F238E27FC236}">
                <a16:creationId xmlns:a16="http://schemas.microsoft.com/office/drawing/2014/main" id="{E8AFDCBB-71A2-1306-8298-82A22E73E21D}"/>
              </a:ext>
            </a:extLst>
          </p:cNvPr>
          <p:cNvSpPr>
            <a:spLocks noGrp="1"/>
          </p:cNvSpPr>
          <p:nvPr/>
        </p:nvSpPr>
        <p:spPr>
          <a:xfrm>
            <a:off x="7180372" y="1861227"/>
            <a:ext cx="51801" cy="960120"/>
          </a:xfrm>
          <a:prstGeom prst="rect">
            <a:avLst/>
          </a:prstGeom>
          <a:solidFill>
            <a:srgbClr val="6A7382"/>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2000"/>
          </a:p>
        </p:txBody>
      </p:sp>
      <p:sp>
        <p:nvSpPr>
          <p:cNvPr id="7" name="TextBox 22">
            <a:extLst>
              <a:ext uri="{FF2B5EF4-FFF2-40B4-BE49-F238E27FC236}">
                <a16:creationId xmlns:a16="http://schemas.microsoft.com/office/drawing/2014/main" id="{14EF34C4-7D56-32F3-5886-599D09F73E27}"/>
              </a:ext>
            </a:extLst>
          </p:cNvPr>
          <p:cNvSpPr>
            <a:spLocks noGrp="1"/>
          </p:cNvSpPr>
          <p:nvPr/>
        </p:nvSpPr>
        <p:spPr>
          <a:xfrm>
            <a:off x="7301615" y="1878237"/>
            <a:ext cx="4057515" cy="547842"/>
          </a:xfrm>
          <a:prstGeom prst="rect">
            <a:avLst/>
          </a:prstGeom>
          <a:noFill/>
        </p:spPr>
        <p:txBody>
          <a:bodyPr wrap="square" lIns="45720" tIns="27432" rIns="45720" bIns="27432">
            <a:spAutoFit/>
          </a:bodyPr>
          <a:lstStyle/>
          <a:p>
            <a:pPr algn="l">
              <a:buNone/>
            </a:pPr>
            <a:r>
              <a:rPr lang="en-US" sz="1600" b="1" dirty="0"/>
              <a:t>Semantic</a:t>
            </a:r>
            <a:r>
              <a:rPr lang="zh-CN" altLang="en-US" sz="1600" b="1" dirty="0"/>
              <a:t> </a:t>
            </a:r>
            <a:r>
              <a:rPr lang="en-US" altLang="zh-CN" sz="1600" b="1" dirty="0"/>
              <a:t>operators</a:t>
            </a:r>
            <a:r>
              <a:rPr lang="zh-CN" altLang="en-US" sz="1600" b="1" dirty="0"/>
              <a:t> </a:t>
            </a:r>
            <a:r>
              <a:rPr lang="en-US" altLang="zh-CN" sz="1600" b="1" dirty="0"/>
              <a:t>inside</a:t>
            </a:r>
            <a:r>
              <a:rPr lang="zh-CN" altLang="en-US" sz="1600" b="1" dirty="0"/>
              <a:t> </a:t>
            </a:r>
            <a:endParaRPr lang="en-US" altLang="zh-CN" sz="1600" b="1" dirty="0"/>
          </a:p>
          <a:p>
            <a:pPr algn="l">
              <a:buNone/>
            </a:pPr>
            <a:r>
              <a:rPr lang="en-US" altLang="zh-CN" sz="1600" b="1" dirty="0"/>
              <a:t>analytical</a:t>
            </a:r>
            <a:r>
              <a:rPr lang="zh-CN" altLang="en-US" sz="1600" b="1" dirty="0"/>
              <a:t> </a:t>
            </a:r>
            <a:r>
              <a:rPr lang="en-US" altLang="zh-CN" sz="1600" b="1" dirty="0"/>
              <a:t>programs</a:t>
            </a:r>
            <a:endParaRPr sz="1600" b="1" dirty="0"/>
          </a:p>
        </p:txBody>
      </p:sp>
      <p:sp>
        <p:nvSpPr>
          <p:cNvPr id="8" name="TextBox 23">
            <a:extLst>
              <a:ext uri="{FF2B5EF4-FFF2-40B4-BE49-F238E27FC236}">
                <a16:creationId xmlns:a16="http://schemas.microsoft.com/office/drawing/2014/main" id="{510A0640-318A-100B-6234-3FC3C4D2368D}"/>
              </a:ext>
            </a:extLst>
          </p:cNvPr>
          <p:cNvSpPr>
            <a:spLocks noGrp="1"/>
          </p:cNvSpPr>
          <p:nvPr/>
        </p:nvSpPr>
        <p:spPr>
          <a:xfrm>
            <a:off x="7341860" y="2434719"/>
            <a:ext cx="4228959" cy="518540"/>
          </a:xfrm>
          <a:prstGeom prst="rect">
            <a:avLst/>
          </a:prstGeom>
          <a:noFill/>
        </p:spPr>
        <p:txBody>
          <a:bodyPr wrap="square" lIns="45720" tIns="27432" rIns="45720" bIns="27432">
            <a:spAutoFit/>
          </a:bodyPr>
          <a:lstStyle/>
          <a:p>
            <a:pPr>
              <a:lnSpc>
                <a:spcPct val="112000"/>
              </a:lnSpc>
            </a:pPr>
            <a:r>
              <a:rPr lang="en-US" altLang="zh-CN" sz="1400" dirty="0">
                <a:latin typeface="Arial"/>
                <a:cs typeface="Arial"/>
              </a:rPr>
              <a:t>LLM calls can appear as ordinary pipeline steps—for example, </a:t>
            </a:r>
            <a:r>
              <a:rPr lang="en-US" altLang="zh-CN" sz="1400" dirty="0" err="1">
                <a:latin typeface="Arial"/>
                <a:cs typeface="Arial"/>
              </a:rPr>
              <a:t>sem_map</a:t>
            </a:r>
            <a:r>
              <a:rPr lang="en-US" altLang="zh-CN" sz="1400" dirty="0">
                <a:latin typeface="Arial"/>
                <a:cs typeface="Arial"/>
              </a:rPr>
              <a:t> in a pandas-style program.</a:t>
            </a:r>
            <a:endParaRPr sz="1400" dirty="0">
              <a:latin typeface="Arial"/>
              <a:cs typeface="Arial"/>
            </a:endParaRPr>
          </a:p>
        </p:txBody>
      </p:sp>
      <p:sp>
        <p:nvSpPr>
          <p:cNvPr id="9" name="Rounded Rectangle 24">
            <a:extLst>
              <a:ext uri="{FF2B5EF4-FFF2-40B4-BE49-F238E27FC236}">
                <a16:creationId xmlns:a16="http://schemas.microsoft.com/office/drawing/2014/main" id="{F9087CBE-7012-B588-4564-896F5E286B1A}"/>
              </a:ext>
            </a:extLst>
          </p:cNvPr>
          <p:cNvSpPr>
            <a:spLocks noGrp="1"/>
          </p:cNvSpPr>
          <p:nvPr/>
        </p:nvSpPr>
        <p:spPr>
          <a:xfrm>
            <a:off x="7199554" y="3200174"/>
            <a:ext cx="4503825" cy="1178519"/>
          </a:xfrm>
          <a:prstGeom prst="roundRect">
            <a:avLst/>
          </a:prstGeom>
          <a:solidFill>
            <a:srgbClr val="FFFFFF"/>
          </a:solidFill>
          <a:ln w="13970">
            <a:solidFill>
              <a:srgbClr val="B2AAF5"/>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2000"/>
          </a:p>
        </p:txBody>
      </p:sp>
      <p:sp>
        <p:nvSpPr>
          <p:cNvPr id="10" name="Rectangle 25">
            <a:extLst>
              <a:ext uri="{FF2B5EF4-FFF2-40B4-BE49-F238E27FC236}">
                <a16:creationId xmlns:a16="http://schemas.microsoft.com/office/drawing/2014/main" id="{D4E40C11-1008-09C3-CABA-A9549C275E4E}"/>
              </a:ext>
            </a:extLst>
          </p:cNvPr>
          <p:cNvSpPr>
            <a:spLocks noGrp="1"/>
          </p:cNvSpPr>
          <p:nvPr/>
        </p:nvSpPr>
        <p:spPr>
          <a:xfrm>
            <a:off x="7193160" y="3200175"/>
            <a:ext cx="51801" cy="1115568"/>
          </a:xfrm>
          <a:prstGeom prst="rect">
            <a:avLst/>
          </a:prstGeom>
          <a:solidFill>
            <a:srgbClr val="5B4FE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2000"/>
          </a:p>
        </p:txBody>
      </p:sp>
      <p:sp>
        <p:nvSpPr>
          <p:cNvPr id="11" name="TextBox 26">
            <a:extLst>
              <a:ext uri="{FF2B5EF4-FFF2-40B4-BE49-F238E27FC236}">
                <a16:creationId xmlns:a16="http://schemas.microsoft.com/office/drawing/2014/main" id="{16CC9630-F2CC-9E9C-06B8-10BA96B906DD}"/>
              </a:ext>
            </a:extLst>
          </p:cNvPr>
          <p:cNvSpPr>
            <a:spLocks noGrp="1"/>
          </p:cNvSpPr>
          <p:nvPr/>
        </p:nvSpPr>
        <p:spPr>
          <a:xfrm>
            <a:off x="7345859" y="3248666"/>
            <a:ext cx="3885050" cy="301621"/>
          </a:xfrm>
          <a:prstGeom prst="rect">
            <a:avLst/>
          </a:prstGeom>
          <a:noFill/>
        </p:spPr>
        <p:txBody>
          <a:bodyPr wrap="square" lIns="45720" tIns="27432" rIns="45720" bIns="27432">
            <a:spAutoFit/>
          </a:bodyPr>
          <a:lstStyle/>
          <a:p>
            <a:pPr algn="l">
              <a:buNone/>
            </a:pPr>
            <a:r>
              <a:rPr lang="en-US" sz="1600" b="1" dirty="0">
                <a:solidFill>
                  <a:srgbClr val="5B4FE8"/>
                </a:solidFill>
              </a:rPr>
              <a:t>Every call has a relational meaning</a:t>
            </a:r>
            <a:endParaRPr sz="1600" b="1" dirty="0">
              <a:solidFill>
                <a:srgbClr val="5B4FE8"/>
              </a:solidFill>
            </a:endParaRPr>
          </a:p>
        </p:txBody>
      </p:sp>
      <p:sp>
        <p:nvSpPr>
          <p:cNvPr id="12" name="TextBox 27">
            <a:extLst>
              <a:ext uri="{FF2B5EF4-FFF2-40B4-BE49-F238E27FC236}">
                <a16:creationId xmlns:a16="http://schemas.microsoft.com/office/drawing/2014/main" id="{413870C0-E1B1-8D88-A506-F361B850294B}"/>
              </a:ext>
            </a:extLst>
          </p:cNvPr>
          <p:cNvSpPr>
            <a:spLocks noGrp="1"/>
          </p:cNvSpPr>
          <p:nvPr/>
        </p:nvSpPr>
        <p:spPr>
          <a:xfrm>
            <a:off x="7341860" y="3754575"/>
            <a:ext cx="4166873" cy="518540"/>
          </a:xfrm>
          <a:prstGeom prst="rect">
            <a:avLst/>
          </a:prstGeom>
          <a:noFill/>
        </p:spPr>
        <p:txBody>
          <a:bodyPr wrap="square" lIns="45720" tIns="27432" rIns="45720" bIns="27432">
            <a:spAutoFit/>
          </a:bodyPr>
          <a:lstStyle/>
          <a:p>
            <a:pPr algn="l">
              <a:lnSpc>
                <a:spcPct val="112000"/>
              </a:lnSpc>
              <a:spcAft>
                <a:spcPts val="0"/>
              </a:spcAft>
              <a:buNone/>
            </a:pPr>
            <a:r>
              <a:rPr sz="1400" b="0" dirty="0">
                <a:latin typeface="Arial"/>
                <a:ea typeface="Arial"/>
                <a:cs typeface="Arial"/>
              </a:rPr>
              <a:t>extract is </a:t>
            </a:r>
            <a:r>
              <a:rPr lang="en-US" sz="1400" b="0" dirty="0">
                <a:latin typeface="Arial"/>
                <a:ea typeface="Arial"/>
                <a:cs typeface="Arial"/>
              </a:rPr>
              <a:t>projection</a:t>
            </a:r>
            <a:r>
              <a:rPr sz="1400" b="0" dirty="0">
                <a:latin typeface="Arial"/>
                <a:ea typeface="Arial"/>
                <a:cs typeface="Arial"/>
              </a:rPr>
              <a:t> </a:t>
            </a:r>
            <a:r>
              <a:rPr sz="1400" b="1" dirty="0">
                <a:latin typeface="Arial"/>
                <a:ea typeface="Arial"/>
                <a:cs typeface="Arial"/>
              </a:rPr>
              <a:t>π</a:t>
            </a:r>
            <a:r>
              <a:rPr sz="1400" b="0" dirty="0">
                <a:latin typeface="Arial"/>
                <a:ea typeface="Arial"/>
                <a:cs typeface="Arial"/>
              </a:rPr>
              <a:t>, filter </a:t>
            </a:r>
            <a:r>
              <a:rPr lang="en-US" sz="1400" b="0" dirty="0">
                <a:latin typeface="Arial"/>
                <a:ea typeface="Arial"/>
                <a:cs typeface="Arial"/>
              </a:rPr>
              <a:t>is </a:t>
            </a:r>
            <a:r>
              <a:rPr lang="en-US" sz="1400" dirty="0">
                <a:latin typeface="Arial"/>
                <a:ea typeface="Arial"/>
                <a:cs typeface="Arial"/>
              </a:rPr>
              <a:t>selection</a:t>
            </a:r>
            <a:r>
              <a:rPr sz="1400" b="0" dirty="0">
                <a:latin typeface="Arial"/>
                <a:ea typeface="Arial"/>
                <a:cs typeface="Arial"/>
              </a:rPr>
              <a:t> </a:t>
            </a:r>
            <a:r>
              <a:rPr sz="1400" b="1" dirty="0">
                <a:latin typeface="Arial"/>
                <a:ea typeface="Arial"/>
                <a:cs typeface="Arial"/>
              </a:rPr>
              <a:t>σ</a:t>
            </a:r>
            <a:r>
              <a:rPr sz="1400" b="0" dirty="0">
                <a:latin typeface="Arial"/>
                <a:ea typeface="Arial"/>
                <a:cs typeface="Arial"/>
              </a:rPr>
              <a:t>, match</a:t>
            </a:r>
            <a:r>
              <a:rPr lang="en-US" sz="1400" dirty="0">
                <a:latin typeface="Arial"/>
                <a:ea typeface="Arial"/>
                <a:cs typeface="Arial"/>
              </a:rPr>
              <a:t> is join</a:t>
            </a:r>
            <a:r>
              <a:rPr sz="1400" b="0" dirty="0">
                <a:latin typeface="Arial"/>
                <a:ea typeface="Arial"/>
                <a:cs typeface="Arial"/>
              </a:rPr>
              <a:t> </a:t>
            </a:r>
            <a:r>
              <a:rPr sz="1400" b="1" dirty="0">
                <a:latin typeface="Arial"/>
                <a:ea typeface="Arial"/>
                <a:cs typeface="Arial"/>
              </a:rPr>
              <a:t>⋈</a:t>
            </a:r>
            <a:r>
              <a:rPr sz="1400" b="0" dirty="0">
                <a:latin typeface="Arial"/>
                <a:ea typeface="Arial"/>
                <a:cs typeface="Arial"/>
              </a:rPr>
              <a:t> — the program in (a) is the algebra in (b).</a:t>
            </a:r>
          </a:p>
        </p:txBody>
      </p:sp>
      <p:sp>
        <p:nvSpPr>
          <p:cNvPr id="13" name="Rounded Rectangle 28">
            <a:extLst>
              <a:ext uri="{FF2B5EF4-FFF2-40B4-BE49-F238E27FC236}">
                <a16:creationId xmlns:a16="http://schemas.microsoft.com/office/drawing/2014/main" id="{18670656-6098-1E7D-9DD4-7B2AD29D805D}"/>
              </a:ext>
            </a:extLst>
          </p:cNvPr>
          <p:cNvSpPr>
            <a:spLocks noGrp="1"/>
          </p:cNvSpPr>
          <p:nvPr/>
        </p:nvSpPr>
        <p:spPr>
          <a:xfrm>
            <a:off x="7193160" y="4605484"/>
            <a:ext cx="4542838" cy="1115568"/>
          </a:xfrm>
          <a:prstGeom prst="roundRect">
            <a:avLst/>
          </a:prstGeom>
          <a:solidFill>
            <a:srgbClr val="FDF0EE"/>
          </a:solidFill>
          <a:ln w="13970">
            <a:solidFill>
              <a:srgbClr val="94B5EA"/>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2000"/>
          </a:p>
        </p:txBody>
      </p:sp>
      <p:sp>
        <p:nvSpPr>
          <p:cNvPr id="16" name="Rectangle 29">
            <a:extLst>
              <a:ext uri="{FF2B5EF4-FFF2-40B4-BE49-F238E27FC236}">
                <a16:creationId xmlns:a16="http://schemas.microsoft.com/office/drawing/2014/main" id="{415AB1F2-0B6E-75DC-E9D1-9B45BE79D866}"/>
              </a:ext>
            </a:extLst>
          </p:cNvPr>
          <p:cNvSpPr>
            <a:spLocks noGrp="1"/>
          </p:cNvSpPr>
          <p:nvPr/>
        </p:nvSpPr>
        <p:spPr>
          <a:xfrm>
            <a:off x="7193160" y="4540419"/>
            <a:ext cx="51801" cy="1115568"/>
          </a:xfrm>
          <a:prstGeom prst="rect">
            <a:avLst/>
          </a:prstGeom>
          <a:solidFill>
            <a:srgbClr val="2B72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sz="2000"/>
          </a:p>
        </p:txBody>
      </p:sp>
      <p:sp>
        <p:nvSpPr>
          <p:cNvPr id="17" name="TextBox 30">
            <a:extLst>
              <a:ext uri="{FF2B5EF4-FFF2-40B4-BE49-F238E27FC236}">
                <a16:creationId xmlns:a16="http://schemas.microsoft.com/office/drawing/2014/main" id="{18403D48-B7D8-C424-6F99-73F216AC57A8}"/>
              </a:ext>
            </a:extLst>
          </p:cNvPr>
          <p:cNvSpPr>
            <a:spLocks noGrp="1"/>
          </p:cNvSpPr>
          <p:nvPr/>
        </p:nvSpPr>
        <p:spPr>
          <a:xfrm>
            <a:off x="7345859" y="4668435"/>
            <a:ext cx="3885050" cy="301621"/>
          </a:xfrm>
          <a:prstGeom prst="rect">
            <a:avLst/>
          </a:prstGeom>
          <a:noFill/>
        </p:spPr>
        <p:txBody>
          <a:bodyPr wrap="square" lIns="45720" tIns="27432" rIns="45720" bIns="27432">
            <a:spAutoFit/>
          </a:bodyPr>
          <a:lstStyle/>
          <a:p>
            <a:pPr algn="l">
              <a:buNone/>
            </a:pPr>
            <a:r>
              <a:rPr sz="1600" b="1" dirty="0">
                <a:solidFill>
                  <a:srgbClr val="2B72D6"/>
                </a:solidFill>
              </a:rPr>
              <a:t>Hybrid Relational Algebra</a:t>
            </a:r>
          </a:p>
        </p:txBody>
      </p:sp>
      <p:sp>
        <p:nvSpPr>
          <p:cNvPr id="18" name="TextBox 31">
            <a:extLst>
              <a:ext uri="{FF2B5EF4-FFF2-40B4-BE49-F238E27FC236}">
                <a16:creationId xmlns:a16="http://schemas.microsoft.com/office/drawing/2014/main" id="{17FC1235-73ED-9635-51EF-525EFBBDE695}"/>
              </a:ext>
            </a:extLst>
          </p:cNvPr>
          <p:cNvSpPr>
            <a:spLocks noGrp="1"/>
          </p:cNvSpPr>
          <p:nvPr/>
        </p:nvSpPr>
        <p:spPr>
          <a:xfrm>
            <a:off x="7345858" y="4979330"/>
            <a:ext cx="4007388" cy="701731"/>
          </a:xfrm>
          <a:prstGeom prst="rect">
            <a:avLst/>
          </a:prstGeom>
          <a:noFill/>
        </p:spPr>
        <p:txBody>
          <a:bodyPr wrap="square" lIns="45720" tIns="27432" rIns="45720" bIns="27432">
            <a:spAutoFit/>
          </a:bodyPr>
          <a:lstStyle/>
          <a:p>
            <a:r>
              <a:rPr lang="en-US" sz="1400" dirty="0"/>
              <a:t>Relational algebra + LLM operators: the query specifies </a:t>
            </a:r>
            <a:r>
              <a:rPr lang="en-US" sz="1400" b="1" dirty="0"/>
              <a:t>what</a:t>
            </a:r>
            <a:r>
              <a:rPr lang="en-US" sz="1400" dirty="0"/>
              <a:t> to compute; the engine determines </a:t>
            </a:r>
            <a:r>
              <a:rPr lang="en-US" sz="1400" b="1" dirty="0"/>
              <a:t>how</a:t>
            </a:r>
            <a:r>
              <a:rPr lang="en-US" sz="1400" dirty="0"/>
              <a:t> to execute it.</a:t>
            </a:r>
          </a:p>
        </p:txBody>
      </p:sp>
      <p:pic>
        <p:nvPicPr>
          <p:cNvPr id="36" name="Picture 5"/>
          <p:cNvPicPr>
            <a:picLocks noChangeAspect="1"/>
          </p:cNvPicPr>
          <p:nvPr/>
        </p:nvPicPr>
        <p:blipFill>
          <a:blip r:embed="rId3"/>
          <a:stretch>
            <a:fillRect/>
          </a:stretch>
        </p:blipFill>
        <p:spPr>
          <a:xfrm>
            <a:off x="1025964" y="1454870"/>
            <a:ext cx="5259434" cy="4737358"/>
          </a:xfrm>
          <a:prstGeom prst="rect">
            <a:avLst/>
          </a:prstGeom>
        </p:spPr>
      </p:pic>
      <p:sp>
        <p:nvSpPr>
          <p:cNvPr id="14" name="Rectangle 13">
            <a:extLst>
              <a:ext uri="{FF2B5EF4-FFF2-40B4-BE49-F238E27FC236}">
                <a16:creationId xmlns:a16="http://schemas.microsoft.com/office/drawing/2014/main" id="{E357ADC8-2E1C-D69B-390E-41E54DC4A530}"/>
              </a:ext>
            </a:extLst>
          </p:cNvPr>
          <p:cNvSpPr/>
          <p:nvPr/>
        </p:nvSpPr>
        <p:spPr>
          <a:xfrm>
            <a:off x="1257300" y="2163690"/>
            <a:ext cx="4838700" cy="58164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文本框 18">
            <a:extLst>
              <a:ext uri="{FF2B5EF4-FFF2-40B4-BE49-F238E27FC236}">
                <a16:creationId xmlns:a16="http://schemas.microsoft.com/office/drawing/2014/main" id="{EF877F72-3A48-C35B-5CE7-C2DD65CE54E3}"/>
              </a:ext>
            </a:extLst>
          </p:cNvPr>
          <p:cNvSpPr txBox="1"/>
          <p:nvPr/>
        </p:nvSpPr>
        <p:spPr>
          <a:xfrm>
            <a:off x="4552049" y="4291767"/>
            <a:ext cx="2216673" cy="276999"/>
          </a:xfrm>
          <a:prstGeom prst="rect">
            <a:avLst/>
          </a:prstGeom>
          <a:noFill/>
        </p:spPr>
        <p:txBody>
          <a:bodyPr wrap="square">
            <a:spAutoFit/>
          </a:bodyPr>
          <a:lstStyle/>
          <a:p>
            <a:r>
              <a:rPr lang="en-US" altLang="zh-CN" sz="1200" i="1" dirty="0">
                <a:solidFill>
                  <a:srgbClr val="171717"/>
                </a:solidFill>
                <a:ea typeface="Arial"/>
                <a:cs typeface="Arial"/>
              </a:rPr>
              <a:t>[Patel et al., VLDB 2024] </a:t>
            </a:r>
            <a:endParaRPr lang="zh-CN" altLang="en-US" sz="1200" dirty="0"/>
          </a:p>
        </p:txBody>
      </p:sp>
    </p:spTree>
    <p:extLst>
      <p:ext uri="{BB962C8B-B14F-4D97-AF65-F5344CB8AC3E}">
        <p14:creationId xmlns:p14="http://schemas.microsoft.com/office/powerpoint/2010/main" val="41359723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title">
            <a:extLst>
              <a:ext uri="{FF2B5EF4-FFF2-40B4-BE49-F238E27FC236}">
                <a16:creationId xmlns:a16="http://schemas.microsoft.com/office/drawing/2014/main" id="{D1759B0B-7A1A-F0BC-9FBC-D5051A546431}"/>
              </a:ext>
            </a:extLst>
          </p:cNvPr>
          <p:cNvSpPr>
            <a:spLocks noGrp="1"/>
          </p:cNvSpPr>
          <p:nvPr/>
        </p:nvSpPr>
        <p:spPr>
          <a:xfrm>
            <a:off x="455999" y="360000"/>
            <a:ext cx="11279999" cy="1080000"/>
          </a:xfrm>
          <a:prstGeom prst="rect">
            <a:avLst/>
          </a:prstGeom>
          <a:noFill/>
          <a:ln w="0">
            <a:noFill/>
            <a:prstDash val="solid"/>
          </a:ln>
        </p:spPr>
        <p:txBody>
          <a:bodyPr wrap="square" lIns="0" tIns="0" rIns="0" bIns="0" anchor="ctr">
            <a:normAutofit/>
          </a:bodyPr>
          <a:lstStyle/>
          <a:p>
            <a:pPr marL="0" algn="ctr">
              <a:buNone/>
            </a:pPr>
            <a:r>
              <a:rPr lang="en-US" sz="3600" b="1" dirty="0">
                <a:solidFill>
                  <a:srgbClr val="002060"/>
                </a:solidFill>
                <a:latin typeface="Microsoft YaHei" panose="020B0503020204020204" pitchFamily="34" charset="-122"/>
                <a:ea typeface="Microsoft YaHei" panose="020B0503020204020204" pitchFamily="34" charset="-122"/>
                <a:cs typeface="+mj-cs"/>
              </a:rPr>
              <a:t>From Database DDL to a Semantic Data Model</a:t>
            </a:r>
          </a:p>
        </p:txBody>
      </p:sp>
      <p:sp>
        <p:nvSpPr>
          <p:cNvPr id="2" name="Rule 6">
            <a:extLst>
              <a:ext uri="{FF2B5EF4-FFF2-40B4-BE49-F238E27FC236}">
                <a16:creationId xmlns:a16="http://schemas.microsoft.com/office/drawing/2014/main" id="{522311A2-9DDB-8394-AB01-34D3A6029B99}"/>
              </a:ext>
            </a:extLst>
          </p:cNvPr>
          <p:cNvSpPr>
            <a:spLocks noGrp="1"/>
          </p:cNvSpPr>
          <p:nvPr/>
        </p:nvSpPr>
        <p:spPr>
          <a:xfrm>
            <a:off x="645612" y="1359017"/>
            <a:ext cx="4114800" cy="9525"/>
          </a:xfrm>
          <a:prstGeom prst="rect">
            <a:avLst/>
          </a:prstGeom>
          <a:solidFill>
            <a:srgbClr val="E5E7EB"/>
          </a:solidFill>
          <a:ln>
            <a:noFill/>
          </a:ln>
        </p:spPr>
        <p:txBody>
          <a:bodyPr anchor="ctr"/>
          <a:lstStyle/>
          <a:p>
            <a:pPr algn="ctr">
              <a:buNone/>
            </a:pPr>
            <a:endParaRPr/>
          </a:p>
        </p:txBody>
      </p:sp>
      <p:sp>
        <p:nvSpPr>
          <p:cNvPr id="5" name="TextBox 7">
            <a:extLst>
              <a:ext uri="{FF2B5EF4-FFF2-40B4-BE49-F238E27FC236}">
                <a16:creationId xmlns:a16="http://schemas.microsoft.com/office/drawing/2014/main" id="{DE309DC4-BA35-02E4-A963-B4A9AE8B3EB7}"/>
              </a:ext>
            </a:extLst>
          </p:cNvPr>
          <p:cNvSpPr>
            <a:spLocks noGrp="1"/>
          </p:cNvSpPr>
          <p:nvPr/>
        </p:nvSpPr>
        <p:spPr>
          <a:xfrm>
            <a:off x="645612" y="1511301"/>
            <a:ext cx="4114800" cy="200000"/>
          </a:xfrm>
          <a:prstGeom prst="rect">
            <a:avLst/>
          </a:prstGeom>
          <a:noFill/>
        </p:spPr>
        <p:txBody>
          <a:bodyPr wrap="square" lIns="0" tIns="0" rIns="0" bIns="0" anchor="t">
            <a:noAutofit/>
          </a:bodyPr>
          <a:lstStyle/>
          <a:p>
            <a:pPr algn="l">
              <a:lnSpc>
                <a:spcPct val="100000"/>
              </a:lnSpc>
              <a:spcAft>
                <a:spcPts val="0"/>
              </a:spcAft>
              <a:buNone/>
            </a:pPr>
            <a:r>
              <a:rPr lang="en-US" sz="1400" b="1" dirty="0">
                <a:latin typeface="Arial"/>
                <a:ea typeface="Arial"/>
                <a:cs typeface="Arial"/>
              </a:rPr>
              <a:t>Database DDL</a:t>
            </a:r>
            <a:endParaRPr sz="1400" b="1" dirty="0">
              <a:latin typeface="Arial"/>
              <a:ea typeface="Arial"/>
              <a:cs typeface="Arial"/>
            </a:endParaRPr>
          </a:p>
        </p:txBody>
      </p:sp>
      <p:sp>
        <p:nvSpPr>
          <p:cNvPr id="6" name="TextBox 8">
            <a:extLst>
              <a:ext uri="{FF2B5EF4-FFF2-40B4-BE49-F238E27FC236}">
                <a16:creationId xmlns:a16="http://schemas.microsoft.com/office/drawing/2014/main" id="{192D1C95-7FF2-04EA-0593-F9FD9B284D46}"/>
              </a:ext>
            </a:extLst>
          </p:cNvPr>
          <p:cNvSpPr>
            <a:spLocks noGrp="1"/>
          </p:cNvSpPr>
          <p:nvPr/>
        </p:nvSpPr>
        <p:spPr>
          <a:xfrm>
            <a:off x="645612" y="1872097"/>
            <a:ext cx="4114800" cy="900000"/>
          </a:xfrm>
          <a:prstGeom prst="rect">
            <a:avLst/>
          </a:prstGeom>
          <a:noFill/>
        </p:spPr>
        <p:txBody>
          <a:bodyPr wrap="square" lIns="0" tIns="0" rIns="0" bIns="0" anchor="t">
            <a:noAutofit/>
          </a:bodyPr>
          <a:lstStyle/>
          <a:p>
            <a:pPr algn="l">
              <a:lnSpc>
                <a:spcPct val="112000"/>
              </a:lnSpc>
              <a:spcAft>
                <a:spcPts val="0"/>
              </a:spcAft>
              <a:buNone/>
            </a:pPr>
            <a:r>
              <a:rPr sz="1200" b="1" dirty="0">
                <a:solidFill>
                  <a:srgbClr val="5957D9"/>
                </a:solidFill>
                <a:latin typeface="Courier New"/>
                <a:ea typeface="Courier New"/>
                <a:cs typeface="Courier New"/>
              </a:rPr>
              <a:t>CREATE TABLE</a:t>
            </a:r>
            <a:r>
              <a:rPr sz="1200" b="1" dirty="0">
                <a:solidFill>
                  <a:srgbClr val="171717"/>
                </a:solidFill>
                <a:latin typeface="Courier New"/>
                <a:ea typeface="Courier New"/>
                <a:cs typeface="Courier New"/>
              </a:rPr>
              <a:t> </a:t>
            </a:r>
            <a:r>
              <a:rPr sz="1200" b="0" dirty="0">
                <a:solidFill>
                  <a:srgbClr val="171717"/>
                </a:solidFill>
                <a:latin typeface="Courier New"/>
                <a:ea typeface="Courier New"/>
                <a:cs typeface="Courier New"/>
              </a:rPr>
              <a:t>schools (</a:t>
            </a:r>
          </a:p>
          <a:p>
            <a:pPr algn="l">
              <a:lnSpc>
                <a:spcPct val="112000"/>
              </a:lnSpc>
              <a:spcAft>
                <a:spcPts val="0"/>
              </a:spcAft>
              <a:buNone/>
            </a:pPr>
            <a:r>
              <a:rPr sz="1200" b="0" dirty="0">
                <a:solidFill>
                  <a:srgbClr val="171717"/>
                </a:solidFill>
                <a:latin typeface="Courier New"/>
                <a:ea typeface="Courier New"/>
                <a:cs typeface="Courier New"/>
              </a:rPr>
              <a:t>  </a:t>
            </a:r>
            <a:r>
              <a:rPr sz="1200" b="0" dirty="0" err="1">
                <a:solidFill>
                  <a:srgbClr val="171717"/>
                </a:solidFill>
                <a:latin typeface="Courier New"/>
                <a:ea typeface="Courier New"/>
                <a:cs typeface="Courier New"/>
              </a:rPr>
              <a:t>CDSCode</a:t>
            </a:r>
            <a:r>
              <a:rPr sz="1200" b="0" dirty="0">
                <a:solidFill>
                  <a:srgbClr val="171717"/>
                </a:solidFill>
                <a:latin typeface="Courier New"/>
                <a:ea typeface="Courier New"/>
                <a:cs typeface="Courier New"/>
              </a:rPr>
              <a:t>    TEXT,</a:t>
            </a:r>
          </a:p>
          <a:p>
            <a:pPr algn="l">
              <a:lnSpc>
                <a:spcPct val="112000"/>
              </a:lnSpc>
              <a:spcAft>
                <a:spcPts val="0"/>
              </a:spcAft>
              <a:buNone/>
            </a:pPr>
            <a:r>
              <a:rPr sz="1200" b="0" dirty="0">
                <a:solidFill>
                  <a:srgbClr val="171717"/>
                </a:solidFill>
                <a:latin typeface="Courier New"/>
                <a:ea typeface="Courier New"/>
                <a:cs typeface="Courier New"/>
              </a:rPr>
              <a:t>  County     TEXT,</a:t>
            </a:r>
          </a:p>
          <a:p>
            <a:pPr algn="l">
              <a:lnSpc>
                <a:spcPct val="112000"/>
              </a:lnSpc>
              <a:spcAft>
                <a:spcPts val="0"/>
              </a:spcAft>
              <a:buNone/>
            </a:pPr>
            <a:r>
              <a:rPr sz="1200" b="0" dirty="0">
                <a:solidFill>
                  <a:srgbClr val="171717"/>
                </a:solidFill>
                <a:latin typeface="Courier New"/>
                <a:ea typeface="Courier New"/>
                <a:cs typeface="Courier New"/>
              </a:rPr>
              <a:t>  </a:t>
            </a:r>
            <a:r>
              <a:rPr sz="1200" b="0" dirty="0" err="1">
                <a:solidFill>
                  <a:srgbClr val="171717"/>
                </a:solidFill>
                <a:latin typeface="Courier New"/>
                <a:ea typeface="Courier New"/>
                <a:cs typeface="Courier New"/>
              </a:rPr>
              <a:t>NumTstTakr</a:t>
            </a:r>
            <a:r>
              <a:rPr sz="1200" b="0" dirty="0">
                <a:solidFill>
                  <a:srgbClr val="171717"/>
                </a:solidFill>
                <a:latin typeface="Courier New"/>
                <a:ea typeface="Courier New"/>
                <a:cs typeface="Courier New"/>
              </a:rPr>
              <a:t> INT</a:t>
            </a:r>
          </a:p>
          <a:p>
            <a:pPr algn="l">
              <a:lnSpc>
                <a:spcPct val="112000"/>
              </a:lnSpc>
              <a:spcAft>
                <a:spcPts val="0"/>
              </a:spcAft>
              <a:buNone/>
            </a:pPr>
            <a:r>
              <a:rPr sz="1200" b="0" dirty="0">
                <a:solidFill>
                  <a:srgbClr val="171717"/>
                </a:solidFill>
                <a:latin typeface="Courier New"/>
                <a:ea typeface="Courier New"/>
                <a:cs typeface="Courier New"/>
              </a:rPr>
              <a:t>);</a:t>
            </a:r>
            <a:endParaRPr lang="en-US" sz="1200" b="0" dirty="0">
              <a:solidFill>
                <a:srgbClr val="171717"/>
              </a:solidFill>
              <a:latin typeface="Courier New"/>
              <a:ea typeface="Courier New"/>
              <a:cs typeface="Courier New"/>
            </a:endParaRPr>
          </a:p>
          <a:p>
            <a:pPr algn="l">
              <a:lnSpc>
                <a:spcPct val="112000"/>
              </a:lnSpc>
              <a:spcAft>
                <a:spcPts val="0"/>
              </a:spcAft>
              <a:buNone/>
            </a:pPr>
            <a:endParaRPr lang="en-US" sz="1200" b="0" dirty="0">
              <a:solidFill>
                <a:srgbClr val="171717"/>
              </a:solidFill>
              <a:latin typeface="Courier New"/>
              <a:ea typeface="Courier New"/>
              <a:cs typeface="Courier New"/>
            </a:endParaRPr>
          </a:p>
          <a:p>
            <a:pPr algn="l">
              <a:lnSpc>
                <a:spcPct val="112000"/>
              </a:lnSpc>
              <a:spcAft>
                <a:spcPts val="0"/>
              </a:spcAft>
              <a:buNone/>
            </a:pPr>
            <a:endParaRPr sz="1200" b="0" dirty="0">
              <a:solidFill>
                <a:srgbClr val="171717"/>
              </a:solidFill>
              <a:latin typeface="Courier New"/>
              <a:ea typeface="Courier New"/>
              <a:cs typeface="Courier New"/>
            </a:endParaRPr>
          </a:p>
        </p:txBody>
      </p:sp>
      <p:sp>
        <p:nvSpPr>
          <p:cNvPr id="7" name="TextBox 9">
            <a:extLst>
              <a:ext uri="{FF2B5EF4-FFF2-40B4-BE49-F238E27FC236}">
                <a16:creationId xmlns:a16="http://schemas.microsoft.com/office/drawing/2014/main" id="{22C4A49B-9DA4-2329-32DB-4C4AEBD9A405}"/>
              </a:ext>
            </a:extLst>
          </p:cNvPr>
          <p:cNvSpPr>
            <a:spLocks noGrp="1"/>
          </p:cNvSpPr>
          <p:nvPr/>
        </p:nvSpPr>
        <p:spPr>
          <a:xfrm>
            <a:off x="645612" y="2865355"/>
            <a:ext cx="4114800" cy="500000"/>
          </a:xfrm>
          <a:prstGeom prst="rect">
            <a:avLst/>
          </a:prstGeom>
          <a:noFill/>
        </p:spPr>
        <p:txBody>
          <a:bodyPr wrap="square" lIns="0" tIns="0" rIns="0" bIns="0" anchor="t">
            <a:noAutofit/>
          </a:bodyPr>
          <a:lstStyle/>
          <a:p>
            <a:pPr algn="l">
              <a:lnSpc>
                <a:spcPct val="112000"/>
              </a:lnSpc>
              <a:spcAft>
                <a:spcPts val="0"/>
              </a:spcAft>
              <a:buNone/>
            </a:pPr>
            <a:r>
              <a:rPr lang="en-US" sz="1400" b="0" dirty="0">
                <a:solidFill>
                  <a:srgbClr val="60646C"/>
                </a:solidFill>
                <a:latin typeface="Arial"/>
                <a:ea typeface="Arial"/>
                <a:cs typeface="Arial"/>
              </a:rPr>
              <a:t>Structure without meaning: What does “test taker” mean? How do these tables relate?</a:t>
            </a:r>
            <a:endParaRPr sz="1400" b="0" dirty="0">
              <a:solidFill>
                <a:srgbClr val="60646C"/>
              </a:solidFill>
              <a:latin typeface="Arial"/>
              <a:ea typeface="Arial"/>
              <a:cs typeface="Arial"/>
            </a:endParaRPr>
          </a:p>
        </p:txBody>
      </p:sp>
      <p:sp>
        <p:nvSpPr>
          <p:cNvPr id="8" name="Rule 10">
            <a:extLst>
              <a:ext uri="{FF2B5EF4-FFF2-40B4-BE49-F238E27FC236}">
                <a16:creationId xmlns:a16="http://schemas.microsoft.com/office/drawing/2014/main" id="{903E3958-A4C3-F31B-A460-524024F6A460}"/>
              </a:ext>
            </a:extLst>
          </p:cNvPr>
          <p:cNvSpPr>
            <a:spLocks noGrp="1"/>
          </p:cNvSpPr>
          <p:nvPr/>
        </p:nvSpPr>
        <p:spPr>
          <a:xfrm>
            <a:off x="5080452" y="1359017"/>
            <a:ext cx="6568440" cy="9525"/>
          </a:xfrm>
          <a:prstGeom prst="rect">
            <a:avLst/>
          </a:prstGeom>
          <a:solidFill>
            <a:srgbClr val="E5E7EB"/>
          </a:solidFill>
          <a:ln>
            <a:noFill/>
          </a:ln>
        </p:spPr>
        <p:txBody>
          <a:bodyPr anchor="ctr"/>
          <a:lstStyle/>
          <a:p>
            <a:pPr algn="ctr">
              <a:buNone/>
            </a:pPr>
            <a:endParaRPr/>
          </a:p>
        </p:txBody>
      </p:sp>
      <p:sp>
        <p:nvSpPr>
          <p:cNvPr id="9" name="TextBox 11">
            <a:extLst>
              <a:ext uri="{FF2B5EF4-FFF2-40B4-BE49-F238E27FC236}">
                <a16:creationId xmlns:a16="http://schemas.microsoft.com/office/drawing/2014/main" id="{EF96BF1A-3000-BFA9-22B7-05E4C49037AE}"/>
              </a:ext>
            </a:extLst>
          </p:cNvPr>
          <p:cNvSpPr>
            <a:spLocks noGrp="1"/>
          </p:cNvSpPr>
          <p:nvPr/>
        </p:nvSpPr>
        <p:spPr>
          <a:xfrm>
            <a:off x="5080452" y="1505714"/>
            <a:ext cx="6568440" cy="200000"/>
          </a:xfrm>
          <a:prstGeom prst="rect">
            <a:avLst/>
          </a:prstGeom>
          <a:noFill/>
        </p:spPr>
        <p:txBody>
          <a:bodyPr wrap="square" lIns="0" tIns="0" rIns="0" bIns="0" anchor="t">
            <a:noAutofit/>
          </a:bodyPr>
          <a:lstStyle/>
          <a:p>
            <a:pPr algn="l">
              <a:lnSpc>
                <a:spcPct val="100000"/>
              </a:lnSpc>
              <a:spcAft>
                <a:spcPts val="0"/>
              </a:spcAft>
              <a:buNone/>
            </a:pPr>
            <a:r>
              <a:rPr lang="en-US" sz="1400" b="1" dirty="0">
                <a:latin typeface="Arial"/>
                <a:ea typeface="Arial"/>
                <a:cs typeface="Arial"/>
              </a:rPr>
              <a:t>Semantic Data Model</a:t>
            </a:r>
            <a:endParaRPr sz="1400" b="1" dirty="0">
              <a:latin typeface="Arial"/>
              <a:ea typeface="Arial"/>
              <a:cs typeface="Arial"/>
            </a:endParaRPr>
          </a:p>
        </p:txBody>
      </p:sp>
      <p:sp>
        <p:nvSpPr>
          <p:cNvPr id="10" name="TextBox 12">
            <a:extLst>
              <a:ext uri="{FF2B5EF4-FFF2-40B4-BE49-F238E27FC236}">
                <a16:creationId xmlns:a16="http://schemas.microsoft.com/office/drawing/2014/main" id="{7446365B-9B9E-EBF0-FE78-20C4BE065292}"/>
              </a:ext>
            </a:extLst>
          </p:cNvPr>
          <p:cNvSpPr>
            <a:spLocks noGrp="1"/>
          </p:cNvSpPr>
          <p:nvPr/>
        </p:nvSpPr>
        <p:spPr>
          <a:xfrm>
            <a:off x="5080452" y="1794827"/>
            <a:ext cx="6568440" cy="2000000"/>
          </a:xfrm>
          <a:prstGeom prst="rect">
            <a:avLst/>
          </a:prstGeom>
          <a:noFill/>
        </p:spPr>
        <p:txBody>
          <a:bodyPr wrap="square" lIns="0" tIns="0" rIns="0" bIns="0" anchor="t">
            <a:noAutofit/>
          </a:bodyPr>
          <a:lstStyle/>
          <a:p>
            <a:pPr algn="l">
              <a:lnSpc>
                <a:spcPct val="112000"/>
              </a:lnSpc>
              <a:spcAft>
                <a:spcPts val="0"/>
              </a:spcAft>
              <a:buNone/>
            </a:pPr>
            <a:r>
              <a:rPr sz="1200" b="1" dirty="0">
                <a:solidFill>
                  <a:srgbClr val="5957D9"/>
                </a:solidFill>
                <a:latin typeface="Courier New"/>
                <a:ea typeface="Courier New"/>
                <a:cs typeface="Courier New"/>
              </a:rPr>
              <a:t>tables:</a:t>
            </a:r>
          </a:p>
          <a:p>
            <a:pPr algn="l">
              <a:lnSpc>
                <a:spcPct val="112000"/>
              </a:lnSpc>
              <a:spcAft>
                <a:spcPts val="0"/>
              </a:spcAft>
              <a:buNone/>
            </a:pPr>
            <a:r>
              <a:rPr sz="1200" b="0" dirty="0">
                <a:solidFill>
                  <a:srgbClr val="5957D9"/>
                </a:solidFill>
                <a:latin typeface="Courier New"/>
                <a:ea typeface="Courier New"/>
                <a:cs typeface="Courier New"/>
              </a:rPr>
              <a:t>  schools:</a:t>
            </a:r>
          </a:p>
          <a:p>
            <a:pPr algn="l">
              <a:lnSpc>
                <a:spcPct val="112000"/>
              </a:lnSpc>
              <a:spcAft>
                <a:spcPts val="0"/>
              </a:spcAft>
              <a:buNone/>
            </a:pPr>
            <a:r>
              <a:rPr sz="1200" b="0" dirty="0">
                <a:solidFill>
                  <a:srgbClr val="5957D9"/>
                </a:solidFill>
                <a:latin typeface="Courier New"/>
                <a:ea typeface="Courier New"/>
                <a:cs typeface="Courier New"/>
              </a:rPr>
              <a:t>    description:  </a:t>
            </a:r>
            <a:r>
              <a:rPr sz="1200" b="0" dirty="0">
                <a:solidFill>
                  <a:srgbClr val="239669"/>
                </a:solidFill>
                <a:latin typeface="Courier New"/>
                <a:ea typeface="Courier New"/>
                <a:cs typeface="Courier New"/>
              </a:rPr>
              <a:t>California public schools</a:t>
            </a:r>
          </a:p>
          <a:p>
            <a:pPr algn="l">
              <a:lnSpc>
                <a:spcPct val="112000"/>
              </a:lnSpc>
              <a:spcAft>
                <a:spcPts val="0"/>
              </a:spcAft>
              <a:buNone/>
            </a:pPr>
            <a:r>
              <a:rPr sz="1200" b="0" dirty="0">
                <a:solidFill>
                  <a:srgbClr val="5957D9"/>
                </a:solidFill>
                <a:latin typeface="Courier New"/>
                <a:ea typeface="Courier New"/>
                <a:cs typeface="Courier New"/>
              </a:rPr>
              <a:t>    columns:</a:t>
            </a:r>
          </a:p>
          <a:p>
            <a:pPr algn="l">
              <a:lnSpc>
                <a:spcPct val="112000"/>
              </a:lnSpc>
              <a:spcAft>
                <a:spcPts val="0"/>
              </a:spcAft>
              <a:buNone/>
            </a:pPr>
            <a:r>
              <a:rPr sz="1200" b="0" dirty="0">
                <a:solidFill>
                  <a:srgbClr val="5957D9"/>
                </a:solidFill>
                <a:latin typeface="Courier New"/>
                <a:ea typeface="Courier New"/>
                <a:cs typeface="Courier New"/>
              </a:rPr>
              <a:t>      </a:t>
            </a:r>
            <a:r>
              <a:rPr sz="1200" b="0" dirty="0" err="1">
                <a:solidFill>
                  <a:srgbClr val="5957D9"/>
                </a:solidFill>
                <a:latin typeface="Courier New"/>
                <a:ea typeface="Courier New"/>
                <a:cs typeface="Courier New"/>
              </a:rPr>
              <a:t>CDSCode</a:t>
            </a:r>
            <a:r>
              <a:rPr sz="1200" b="0" dirty="0">
                <a:solidFill>
                  <a:srgbClr val="5957D9"/>
                </a:solidFill>
                <a:latin typeface="Courier New"/>
                <a:ea typeface="Courier New"/>
                <a:cs typeface="Courier New"/>
              </a:rPr>
              <a:t>:     </a:t>
            </a:r>
            <a:r>
              <a:rPr sz="1200" b="0" dirty="0">
                <a:solidFill>
                  <a:srgbClr val="239669"/>
                </a:solidFill>
                <a:latin typeface="Courier New"/>
                <a:ea typeface="Courier New"/>
                <a:cs typeface="Courier New"/>
              </a:rPr>
              <a:t>school identifier</a:t>
            </a:r>
          </a:p>
          <a:p>
            <a:pPr algn="l">
              <a:lnSpc>
                <a:spcPct val="112000"/>
              </a:lnSpc>
              <a:spcAft>
                <a:spcPts val="0"/>
              </a:spcAft>
              <a:buNone/>
            </a:pPr>
            <a:r>
              <a:rPr sz="1200" b="0" dirty="0">
                <a:solidFill>
                  <a:srgbClr val="5957D9"/>
                </a:solidFill>
                <a:latin typeface="Courier New"/>
                <a:ea typeface="Courier New"/>
                <a:cs typeface="Courier New"/>
              </a:rPr>
              <a:t>      County:      </a:t>
            </a:r>
            <a:r>
              <a:rPr sz="1200" b="0" dirty="0">
                <a:solidFill>
                  <a:srgbClr val="239669"/>
                </a:solidFill>
                <a:latin typeface="Courier New"/>
                <a:ea typeface="Courier New"/>
                <a:cs typeface="Courier New"/>
              </a:rPr>
              <a:t>county name</a:t>
            </a:r>
          </a:p>
          <a:p>
            <a:pPr algn="l">
              <a:lnSpc>
                <a:spcPct val="112000"/>
              </a:lnSpc>
              <a:spcAft>
                <a:spcPts val="0"/>
              </a:spcAft>
              <a:buNone/>
            </a:pPr>
            <a:r>
              <a:rPr sz="1200" b="0" dirty="0">
                <a:solidFill>
                  <a:srgbClr val="5957D9"/>
                </a:solidFill>
                <a:latin typeface="Courier New"/>
                <a:ea typeface="Courier New"/>
                <a:cs typeface="Courier New"/>
              </a:rPr>
              <a:t>      </a:t>
            </a:r>
            <a:r>
              <a:rPr sz="1200" b="0" dirty="0" err="1">
                <a:solidFill>
                  <a:srgbClr val="5957D9"/>
                </a:solidFill>
                <a:latin typeface="Courier New"/>
                <a:ea typeface="Courier New"/>
                <a:cs typeface="Courier New"/>
              </a:rPr>
              <a:t>NumTstTakr</a:t>
            </a:r>
            <a:r>
              <a:rPr sz="1200" b="0" dirty="0">
                <a:solidFill>
                  <a:srgbClr val="5957D9"/>
                </a:solidFill>
                <a:latin typeface="Courier New"/>
                <a:ea typeface="Courier New"/>
                <a:cs typeface="Courier New"/>
              </a:rPr>
              <a:t>:  </a:t>
            </a:r>
            <a:r>
              <a:rPr sz="1200" b="0" dirty="0">
                <a:solidFill>
                  <a:srgbClr val="239669"/>
                </a:solidFill>
                <a:latin typeface="Courier New"/>
                <a:ea typeface="Courier New"/>
                <a:cs typeface="Courier New"/>
              </a:rPr>
              <a:t>number of SAT test takers</a:t>
            </a:r>
          </a:p>
          <a:p>
            <a:pPr algn="l">
              <a:lnSpc>
                <a:spcPct val="112000"/>
              </a:lnSpc>
              <a:spcAft>
                <a:spcPts val="0"/>
              </a:spcAft>
              <a:buNone/>
            </a:pPr>
            <a:r>
              <a:rPr sz="1200" b="1" dirty="0">
                <a:solidFill>
                  <a:srgbClr val="5957D9"/>
                </a:solidFill>
                <a:latin typeface="Courier New"/>
                <a:ea typeface="Courier New"/>
                <a:cs typeface="Courier New"/>
              </a:rPr>
              <a:t>relationships:</a:t>
            </a:r>
          </a:p>
          <a:p>
            <a:pPr algn="l">
              <a:lnSpc>
                <a:spcPct val="112000"/>
              </a:lnSpc>
              <a:spcAft>
                <a:spcPts val="0"/>
              </a:spcAft>
              <a:buNone/>
            </a:pPr>
            <a:r>
              <a:rPr sz="1200" b="0" dirty="0">
                <a:solidFill>
                  <a:srgbClr val="171717"/>
                </a:solidFill>
                <a:latin typeface="Courier New"/>
                <a:ea typeface="Courier New"/>
                <a:cs typeface="Courier New"/>
              </a:rPr>
              <a:t>  - </a:t>
            </a:r>
            <a:r>
              <a:rPr sz="1200" b="0" dirty="0" err="1">
                <a:solidFill>
                  <a:srgbClr val="171717"/>
                </a:solidFill>
                <a:latin typeface="Courier New"/>
                <a:ea typeface="Courier New"/>
                <a:cs typeface="Courier New"/>
              </a:rPr>
              <a:t>schools.CDSCode</a:t>
            </a:r>
            <a:r>
              <a:rPr sz="1200" b="0" dirty="0">
                <a:solidFill>
                  <a:srgbClr val="171717"/>
                </a:solidFill>
                <a:latin typeface="Courier New"/>
                <a:ea typeface="Courier New"/>
                <a:cs typeface="Courier New"/>
              </a:rPr>
              <a:t> = </a:t>
            </a:r>
            <a:r>
              <a:rPr sz="1200" b="0" dirty="0" err="1">
                <a:solidFill>
                  <a:srgbClr val="171717"/>
                </a:solidFill>
                <a:latin typeface="Courier New"/>
                <a:ea typeface="Courier New"/>
                <a:cs typeface="Courier New"/>
              </a:rPr>
              <a:t>satscores.cds</a:t>
            </a:r>
            <a:endParaRPr sz="1200" b="0" dirty="0">
              <a:solidFill>
                <a:srgbClr val="171717"/>
              </a:solidFill>
              <a:latin typeface="Courier New"/>
              <a:ea typeface="Courier New"/>
              <a:cs typeface="Courier New"/>
            </a:endParaRPr>
          </a:p>
          <a:p>
            <a:pPr algn="l">
              <a:lnSpc>
                <a:spcPct val="112000"/>
              </a:lnSpc>
              <a:spcAft>
                <a:spcPts val="0"/>
              </a:spcAft>
              <a:buNone/>
            </a:pPr>
            <a:endParaRPr lang="en-US" sz="1200" b="1" dirty="0">
              <a:solidFill>
                <a:srgbClr val="5957D9"/>
              </a:solidFill>
              <a:latin typeface="Courier New"/>
              <a:ea typeface="Courier New"/>
              <a:cs typeface="Courier New"/>
            </a:endParaRPr>
          </a:p>
          <a:p>
            <a:pPr algn="l">
              <a:lnSpc>
                <a:spcPct val="112000"/>
              </a:lnSpc>
              <a:spcAft>
                <a:spcPts val="0"/>
              </a:spcAft>
              <a:buNone/>
            </a:pPr>
            <a:r>
              <a:rPr sz="1200" b="1" dirty="0" err="1">
                <a:solidFill>
                  <a:srgbClr val="5957D9"/>
                </a:solidFill>
                <a:latin typeface="Courier New"/>
                <a:ea typeface="Courier New"/>
                <a:cs typeface="Courier New"/>
              </a:rPr>
              <a:t>domain_notes</a:t>
            </a:r>
            <a:r>
              <a:rPr sz="1200" b="1" dirty="0">
                <a:solidFill>
                  <a:srgbClr val="5957D9"/>
                </a:solidFill>
                <a:latin typeface="Courier New"/>
                <a:ea typeface="Courier New"/>
                <a:cs typeface="Courier New"/>
              </a:rPr>
              <a:t>:</a:t>
            </a:r>
          </a:p>
          <a:p>
            <a:pPr algn="l">
              <a:lnSpc>
                <a:spcPct val="112000"/>
              </a:lnSpc>
              <a:spcAft>
                <a:spcPts val="0"/>
              </a:spcAft>
              <a:buNone/>
            </a:pPr>
            <a:r>
              <a:rPr sz="1200" b="0" dirty="0">
                <a:solidFill>
                  <a:srgbClr val="171717"/>
                </a:solidFill>
                <a:latin typeface="Courier New"/>
                <a:ea typeface="Courier New"/>
                <a:cs typeface="Courier New"/>
              </a:rPr>
              <a:t>  - “test takers” means </a:t>
            </a:r>
            <a:r>
              <a:rPr sz="1200" b="0" dirty="0" err="1">
                <a:solidFill>
                  <a:srgbClr val="171717"/>
                </a:solidFill>
                <a:latin typeface="Courier New"/>
                <a:ea typeface="Courier New"/>
                <a:cs typeface="Courier New"/>
              </a:rPr>
              <a:t>NumTstTakr</a:t>
            </a:r>
            <a:endParaRPr sz="1200" b="0" dirty="0">
              <a:solidFill>
                <a:srgbClr val="171717"/>
              </a:solidFill>
              <a:latin typeface="Courier New"/>
              <a:ea typeface="Courier New"/>
              <a:cs typeface="Courier New"/>
            </a:endParaRPr>
          </a:p>
          <a:p>
            <a:pPr algn="l">
              <a:lnSpc>
                <a:spcPct val="112000"/>
              </a:lnSpc>
              <a:spcAft>
                <a:spcPts val="0"/>
              </a:spcAft>
              <a:buNone/>
            </a:pPr>
            <a:r>
              <a:rPr sz="1200" b="1" dirty="0">
                <a:solidFill>
                  <a:srgbClr val="D07417"/>
                </a:solidFill>
                <a:latin typeface="Courier New"/>
                <a:ea typeface="Courier New"/>
                <a:cs typeface="Courier New"/>
              </a:rPr>
              <a:t>  - population is not stored anywhere</a:t>
            </a:r>
          </a:p>
        </p:txBody>
      </p:sp>
      <p:sp>
        <p:nvSpPr>
          <p:cNvPr id="11" name="Rule 13">
            <a:extLst>
              <a:ext uri="{FF2B5EF4-FFF2-40B4-BE49-F238E27FC236}">
                <a16:creationId xmlns:a16="http://schemas.microsoft.com/office/drawing/2014/main" id="{C548B13A-B4A7-4AE3-0E6E-BE82E2FBF2CA}"/>
              </a:ext>
            </a:extLst>
          </p:cNvPr>
          <p:cNvSpPr>
            <a:spLocks noGrp="1"/>
          </p:cNvSpPr>
          <p:nvPr/>
        </p:nvSpPr>
        <p:spPr>
          <a:xfrm>
            <a:off x="645612" y="4570264"/>
            <a:ext cx="11003280" cy="9525"/>
          </a:xfrm>
          <a:prstGeom prst="rect">
            <a:avLst/>
          </a:prstGeom>
          <a:solidFill>
            <a:srgbClr val="E5E7EB"/>
          </a:solidFill>
          <a:ln>
            <a:noFill/>
          </a:ln>
        </p:spPr>
        <p:txBody>
          <a:bodyPr anchor="ctr"/>
          <a:lstStyle/>
          <a:p>
            <a:pPr algn="ctr">
              <a:buNone/>
            </a:pPr>
            <a:endParaRPr/>
          </a:p>
        </p:txBody>
      </p:sp>
      <p:sp>
        <p:nvSpPr>
          <p:cNvPr id="12" name="TextBox 14">
            <a:extLst>
              <a:ext uri="{FF2B5EF4-FFF2-40B4-BE49-F238E27FC236}">
                <a16:creationId xmlns:a16="http://schemas.microsoft.com/office/drawing/2014/main" id="{DD5DB383-AA14-E4C2-14CA-0AFF5AC8BBF5}"/>
              </a:ext>
            </a:extLst>
          </p:cNvPr>
          <p:cNvSpPr>
            <a:spLocks noGrp="1"/>
          </p:cNvSpPr>
          <p:nvPr/>
        </p:nvSpPr>
        <p:spPr>
          <a:xfrm>
            <a:off x="645612" y="4768721"/>
            <a:ext cx="10900775" cy="378443"/>
          </a:xfrm>
          <a:prstGeom prst="rect">
            <a:avLst/>
          </a:prstGeom>
          <a:noFill/>
        </p:spPr>
        <p:txBody>
          <a:bodyPr wrap="square" lIns="0" tIns="0" rIns="0" bIns="0" anchor="t">
            <a:noAutofit/>
          </a:bodyPr>
          <a:lstStyle/>
          <a:p>
            <a:pPr algn="l">
              <a:lnSpc>
                <a:spcPct val="100000"/>
              </a:lnSpc>
              <a:spcAft>
                <a:spcPts val="0"/>
              </a:spcAft>
              <a:buNone/>
            </a:pPr>
            <a:r>
              <a:rPr lang="en-US" altLang="zh-CN" b="1" i="1" dirty="0">
                <a:solidFill>
                  <a:schemeClr val="accent2"/>
                </a:solidFill>
                <a:latin typeface="Arial"/>
                <a:ea typeface="Arial"/>
                <a:cs typeface="Arial"/>
              </a:rPr>
              <a:t>Semantic Data Model Filtering: </a:t>
            </a:r>
            <a:r>
              <a:rPr lang="en-US" altLang="zh-CN" i="1" dirty="0">
                <a:latin typeface="Arial"/>
                <a:ea typeface="Arial"/>
                <a:cs typeface="Arial"/>
              </a:rPr>
              <a:t>pass only the tables, columns, relationships, and domain notes relevant to the question into the generation prompt.</a:t>
            </a:r>
            <a:endParaRPr b="0" i="1" dirty="0">
              <a:solidFill>
                <a:srgbClr val="171717"/>
              </a:solidFill>
              <a:latin typeface="Arial"/>
              <a:ea typeface="Arial"/>
              <a:cs typeface="Arial"/>
            </a:endParaRPr>
          </a:p>
        </p:txBody>
      </p:sp>
      <p:sp>
        <p:nvSpPr>
          <p:cNvPr id="13" name="TextBox 15">
            <a:extLst>
              <a:ext uri="{FF2B5EF4-FFF2-40B4-BE49-F238E27FC236}">
                <a16:creationId xmlns:a16="http://schemas.microsoft.com/office/drawing/2014/main" id="{8B15C85B-77E8-D245-4252-B4AB15F41256}"/>
              </a:ext>
            </a:extLst>
          </p:cNvPr>
          <p:cNvSpPr>
            <a:spLocks noGrp="1"/>
          </p:cNvSpPr>
          <p:nvPr/>
        </p:nvSpPr>
        <p:spPr>
          <a:xfrm>
            <a:off x="674370" y="5573449"/>
            <a:ext cx="11003280" cy="500000"/>
          </a:xfrm>
          <a:prstGeom prst="rect">
            <a:avLst/>
          </a:prstGeom>
          <a:noFill/>
        </p:spPr>
        <p:txBody>
          <a:bodyPr wrap="square" lIns="0" tIns="0" rIns="0" bIns="0" anchor="t">
            <a:noAutofit/>
          </a:bodyPr>
          <a:lstStyle/>
          <a:p>
            <a:r>
              <a:rPr lang="en-US" i="1" dirty="0"/>
              <a:t>The semantic data model tells the LLM what each column means, how tables connect, and which external facts the question requires.</a:t>
            </a:r>
          </a:p>
        </p:txBody>
      </p:sp>
    </p:spTree>
    <p:extLst>
      <p:ext uri="{BB962C8B-B14F-4D97-AF65-F5344CB8AC3E}">
        <p14:creationId xmlns:p14="http://schemas.microsoft.com/office/powerpoint/2010/main" val="15390204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title">
            <a:extLst>
              <a:ext uri="{FF2B5EF4-FFF2-40B4-BE49-F238E27FC236}">
                <a16:creationId xmlns:a16="http://schemas.microsoft.com/office/drawing/2014/main" id="{D752427A-EE40-2500-7A3D-4EC3B2F77CFF}"/>
              </a:ext>
            </a:extLst>
          </p:cNvPr>
          <p:cNvSpPr>
            <a:spLocks noGrp="1"/>
          </p:cNvSpPr>
          <p:nvPr/>
        </p:nvSpPr>
        <p:spPr>
          <a:xfrm>
            <a:off x="455999" y="360000"/>
            <a:ext cx="11279999" cy="1080000"/>
          </a:xfrm>
          <a:prstGeom prst="rect">
            <a:avLst/>
          </a:prstGeom>
          <a:noFill/>
          <a:ln w="0">
            <a:noFill/>
            <a:prstDash val="solid"/>
          </a:ln>
        </p:spPr>
        <p:txBody>
          <a:bodyPr wrap="square" lIns="0" tIns="0" rIns="0" bIns="0" anchor="ctr">
            <a:normAutofit lnSpcReduction="10000"/>
          </a:bodyPr>
          <a:lstStyle/>
          <a:p>
            <a:pPr marL="0" algn="ctr">
              <a:lnSpc>
                <a:spcPct val="100000"/>
              </a:lnSpc>
              <a:buNone/>
            </a:pPr>
            <a:r>
              <a:rPr lang="en-US" sz="3200" b="1" dirty="0">
                <a:solidFill>
                  <a:srgbClr val="002060"/>
                </a:solidFill>
              </a:rPr>
              <a:t> </a:t>
            </a:r>
            <a:r>
              <a:rPr lang="en-US" sz="3600" b="1" dirty="0">
                <a:solidFill>
                  <a:srgbClr val="002060"/>
                </a:solidFill>
                <a:latin typeface="Microsoft YaHei" panose="020B0503020204020204" pitchFamily="34" charset="-122"/>
                <a:ea typeface="Microsoft YaHei" panose="020B0503020204020204" pitchFamily="34" charset="-122"/>
                <a:cs typeface="+mj-cs"/>
              </a:rPr>
              <a:t>Example Retrieval: Aligning the Question and the SQL</a:t>
            </a:r>
            <a:endParaRPr sz="3600" b="1" dirty="0">
              <a:solidFill>
                <a:srgbClr val="002060"/>
              </a:solidFill>
              <a:latin typeface="Microsoft YaHei" panose="020B0503020204020204" pitchFamily="34" charset="-122"/>
              <a:ea typeface="Microsoft YaHei" panose="020B0503020204020204" pitchFamily="34" charset="-122"/>
              <a:cs typeface="+mj-cs"/>
            </a:endParaRPr>
          </a:p>
        </p:txBody>
      </p:sp>
      <p:sp>
        <p:nvSpPr>
          <p:cNvPr id="5" name="TextBox 183">
            <a:extLst>
              <a:ext uri="{FF2B5EF4-FFF2-40B4-BE49-F238E27FC236}">
                <a16:creationId xmlns:a16="http://schemas.microsoft.com/office/drawing/2014/main" id="{508D0394-D089-08F4-B88C-38B35113C6F1}"/>
              </a:ext>
            </a:extLst>
          </p:cNvPr>
          <p:cNvSpPr>
            <a:spLocks noGrp="1"/>
          </p:cNvSpPr>
          <p:nvPr/>
        </p:nvSpPr>
        <p:spPr>
          <a:xfrm>
            <a:off x="685800" y="1552320"/>
            <a:ext cx="10645901" cy="365760"/>
          </a:xfrm>
          <a:prstGeom prst="rect">
            <a:avLst/>
          </a:prstGeom>
          <a:noFill/>
        </p:spPr>
        <p:txBody>
          <a:bodyPr wrap="square" lIns="0" tIns="0" rIns="0" bIns="0" anchor="t">
            <a:noAutofit/>
          </a:bodyPr>
          <a:lstStyle/>
          <a:p>
            <a:pPr algn="l">
              <a:lnSpc>
                <a:spcPct val="105000"/>
              </a:lnSpc>
              <a:spcAft>
                <a:spcPts val="0"/>
              </a:spcAft>
              <a:buNone/>
            </a:pPr>
            <a:r>
              <a:rPr lang="en-US" b="0" i="1" dirty="0">
                <a:solidFill>
                  <a:srgbClr val="171717"/>
                </a:solidFill>
                <a:latin typeface="Arial"/>
                <a:ea typeface="Arial"/>
                <a:cs typeface="Arial"/>
              </a:rPr>
              <a:t>Examples teach the generator in context. DAIL-SQL explores the best example </a:t>
            </a:r>
            <a:r>
              <a:rPr lang="en-US" b="1" i="1" dirty="0">
                <a:solidFill>
                  <a:srgbClr val="171717"/>
                </a:solidFill>
                <a:latin typeface="Arial"/>
                <a:ea typeface="Arial"/>
                <a:cs typeface="Arial"/>
              </a:rPr>
              <a:t>selection, schema representation, and prompt organization</a:t>
            </a:r>
            <a:r>
              <a:rPr lang="en-US" b="0" i="1" dirty="0">
                <a:solidFill>
                  <a:srgbClr val="171717"/>
                </a:solidFill>
                <a:latin typeface="Arial"/>
                <a:ea typeface="Arial"/>
                <a:cs typeface="Arial"/>
              </a:rPr>
              <a:t>.</a:t>
            </a:r>
            <a:endParaRPr b="0" i="1" dirty="0">
              <a:solidFill>
                <a:srgbClr val="171717"/>
              </a:solidFill>
              <a:latin typeface="Arial"/>
              <a:ea typeface="Arial"/>
              <a:cs typeface="Arial"/>
            </a:endParaRPr>
          </a:p>
        </p:txBody>
      </p:sp>
      <p:sp>
        <p:nvSpPr>
          <p:cNvPr id="6" name="Rule 184">
            <a:extLst>
              <a:ext uri="{FF2B5EF4-FFF2-40B4-BE49-F238E27FC236}">
                <a16:creationId xmlns:a16="http://schemas.microsoft.com/office/drawing/2014/main" id="{01451EFA-CF69-4080-5C03-60CC04323765}"/>
              </a:ext>
            </a:extLst>
          </p:cNvPr>
          <p:cNvSpPr>
            <a:spLocks noGrp="1"/>
          </p:cNvSpPr>
          <p:nvPr/>
        </p:nvSpPr>
        <p:spPr>
          <a:xfrm>
            <a:off x="685800" y="2249857"/>
            <a:ext cx="10817352" cy="9144"/>
          </a:xfrm>
          <a:prstGeom prst="rect">
            <a:avLst/>
          </a:prstGeom>
          <a:solidFill>
            <a:srgbClr val="E5E7EB"/>
          </a:solidFill>
          <a:ln>
            <a:noFill/>
          </a:ln>
        </p:spPr>
        <p:txBody>
          <a:bodyPr anchor="ctr"/>
          <a:lstStyle/>
          <a:p>
            <a:pPr algn="ctr">
              <a:buNone/>
            </a:pPr>
            <a:endParaRPr/>
          </a:p>
        </p:txBody>
      </p:sp>
      <p:sp>
        <p:nvSpPr>
          <p:cNvPr id="7" name="TextBox 185">
            <a:extLst>
              <a:ext uri="{FF2B5EF4-FFF2-40B4-BE49-F238E27FC236}">
                <a16:creationId xmlns:a16="http://schemas.microsoft.com/office/drawing/2014/main" id="{820DD971-871C-8F60-66F9-537E4C8B105F}"/>
              </a:ext>
            </a:extLst>
          </p:cNvPr>
          <p:cNvSpPr>
            <a:spLocks noGrp="1"/>
          </p:cNvSpPr>
          <p:nvPr/>
        </p:nvSpPr>
        <p:spPr>
          <a:xfrm>
            <a:off x="685800" y="2396161"/>
            <a:ext cx="5175504" cy="219456"/>
          </a:xfrm>
          <a:prstGeom prst="rect">
            <a:avLst/>
          </a:prstGeom>
          <a:noFill/>
        </p:spPr>
        <p:txBody>
          <a:bodyPr wrap="square" lIns="0" tIns="0" rIns="0" bIns="0" anchor="t">
            <a:noAutofit/>
          </a:bodyPr>
          <a:lstStyle/>
          <a:p>
            <a:pPr algn="l">
              <a:lnSpc>
                <a:spcPct val="112000"/>
              </a:lnSpc>
              <a:spcAft>
                <a:spcPts val="0"/>
              </a:spcAft>
              <a:buNone/>
            </a:pPr>
            <a:r>
              <a:rPr lang="en-US" sz="1400" b="1" dirty="0">
                <a:solidFill>
                  <a:srgbClr val="60646C"/>
                </a:solidFill>
                <a:latin typeface="Arial"/>
                <a:ea typeface="Arial"/>
                <a:cs typeface="Arial"/>
              </a:rPr>
              <a:t>Similar Question?</a:t>
            </a:r>
            <a:endParaRPr sz="1400" b="1" dirty="0">
              <a:solidFill>
                <a:srgbClr val="60646C"/>
              </a:solidFill>
              <a:latin typeface="Arial"/>
              <a:ea typeface="Arial"/>
              <a:cs typeface="Arial"/>
            </a:endParaRPr>
          </a:p>
        </p:txBody>
      </p:sp>
      <p:sp>
        <p:nvSpPr>
          <p:cNvPr id="8" name="TextBox 186">
            <a:extLst>
              <a:ext uri="{FF2B5EF4-FFF2-40B4-BE49-F238E27FC236}">
                <a16:creationId xmlns:a16="http://schemas.microsoft.com/office/drawing/2014/main" id="{BB5AB81A-7B19-E3B9-6A82-E9090CD20D22}"/>
              </a:ext>
            </a:extLst>
          </p:cNvPr>
          <p:cNvSpPr>
            <a:spLocks noGrp="1"/>
          </p:cNvSpPr>
          <p:nvPr/>
        </p:nvSpPr>
        <p:spPr>
          <a:xfrm>
            <a:off x="685800" y="2815602"/>
            <a:ext cx="5175504" cy="1005840"/>
          </a:xfrm>
          <a:prstGeom prst="rect">
            <a:avLst/>
          </a:prstGeom>
          <a:noFill/>
        </p:spPr>
        <p:txBody>
          <a:bodyPr wrap="square" lIns="0" tIns="0" rIns="0" bIns="0" anchor="t">
            <a:noAutofit/>
          </a:bodyPr>
          <a:lstStyle/>
          <a:p>
            <a:pPr algn="l">
              <a:lnSpc>
                <a:spcPct val="112000"/>
              </a:lnSpc>
              <a:spcAft>
                <a:spcPts val="160"/>
              </a:spcAft>
              <a:buNone/>
            </a:pPr>
            <a:r>
              <a:rPr lang="en-US" sz="1400" b="0" dirty="0">
                <a:solidFill>
                  <a:srgbClr val="3A3F4A"/>
                </a:solidFill>
                <a:latin typeface="Arial"/>
                <a:ea typeface="Arial"/>
                <a:cs typeface="Arial"/>
              </a:rPr>
              <a:t>Abstract away entities and values; compare </a:t>
            </a:r>
            <a:r>
              <a:rPr lang="en-US" sz="1400" b="1" dirty="0">
                <a:solidFill>
                  <a:srgbClr val="3A3F4A"/>
                </a:solidFill>
                <a:latin typeface="Arial"/>
                <a:ea typeface="Arial"/>
                <a:cs typeface="Arial"/>
              </a:rPr>
              <a:t>question skeletons</a:t>
            </a:r>
            <a:r>
              <a:rPr lang="en-US" sz="1400" b="0" dirty="0">
                <a:solidFill>
                  <a:srgbClr val="3A3F4A"/>
                </a:solidFill>
                <a:latin typeface="Arial"/>
                <a:ea typeface="Arial"/>
                <a:cs typeface="Arial"/>
              </a:rPr>
              <a:t>.</a:t>
            </a:r>
          </a:p>
          <a:p>
            <a:pPr algn="l">
              <a:lnSpc>
                <a:spcPct val="112000"/>
              </a:lnSpc>
              <a:spcAft>
                <a:spcPts val="160"/>
              </a:spcAft>
              <a:buNone/>
            </a:pPr>
            <a:endParaRPr lang="en-US" sz="1400" dirty="0">
              <a:solidFill>
                <a:srgbClr val="3A3F4A"/>
              </a:solidFill>
              <a:latin typeface="Arial"/>
              <a:ea typeface="Consolas"/>
              <a:cs typeface="Arial"/>
            </a:endParaRPr>
          </a:p>
          <a:p>
            <a:pPr algn="l">
              <a:lnSpc>
                <a:spcPct val="112000"/>
              </a:lnSpc>
              <a:spcAft>
                <a:spcPts val="160"/>
              </a:spcAft>
              <a:buNone/>
            </a:pPr>
            <a:r>
              <a:rPr sz="1400" b="0" dirty="0">
                <a:solidFill>
                  <a:srgbClr val="60646C"/>
                </a:solidFill>
                <a:latin typeface="Consolas"/>
                <a:ea typeface="Consolas"/>
                <a:cs typeface="Consolas"/>
              </a:rPr>
              <a:t>“how many [X] at [Y] in [Z] over [N]?”</a:t>
            </a:r>
          </a:p>
        </p:txBody>
      </p:sp>
      <p:sp>
        <p:nvSpPr>
          <p:cNvPr id="9" name="TextBox 187">
            <a:extLst>
              <a:ext uri="{FF2B5EF4-FFF2-40B4-BE49-F238E27FC236}">
                <a16:creationId xmlns:a16="http://schemas.microsoft.com/office/drawing/2014/main" id="{595E3E04-D2DD-DE83-F0EE-2B48E3E1042C}"/>
              </a:ext>
            </a:extLst>
          </p:cNvPr>
          <p:cNvSpPr>
            <a:spLocks noGrp="1"/>
          </p:cNvSpPr>
          <p:nvPr/>
        </p:nvSpPr>
        <p:spPr>
          <a:xfrm>
            <a:off x="6318504" y="2396161"/>
            <a:ext cx="5175504" cy="219456"/>
          </a:xfrm>
          <a:prstGeom prst="rect">
            <a:avLst/>
          </a:prstGeom>
          <a:noFill/>
        </p:spPr>
        <p:txBody>
          <a:bodyPr wrap="square" lIns="0" tIns="0" rIns="0" bIns="0" anchor="t">
            <a:noAutofit/>
          </a:bodyPr>
          <a:lstStyle/>
          <a:p>
            <a:pPr>
              <a:lnSpc>
                <a:spcPct val="112000"/>
              </a:lnSpc>
            </a:pPr>
            <a:r>
              <a:rPr lang="en-US" sz="1400" b="1" dirty="0">
                <a:solidFill>
                  <a:srgbClr val="60646C"/>
                </a:solidFill>
                <a:ea typeface="Arial"/>
                <a:cs typeface="Arial"/>
              </a:rPr>
              <a:t>Similar SQL?</a:t>
            </a:r>
          </a:p>
        </p:txBody>
      </p:sp>
      <p:sp>
        <p:nvSpPr>
          <p:cNvPr id="10" name="TextBox 188">
            <a:extLst>
              <a:ext uri="{FF2B5EF4-FFF2-40B4-BE49-F238E27FC236}">
                <a16:creationId xmlns:a16="http://schemas.microsoft.com/office/drawing/2014/main" id="{96D87675-BAA6-6B07-791F-9ECB2C9644CD}"/>
              </a:ext>
            </a:extLst>
          </p:cNvPr>
          <p:cNvSpPr>
            <a:spLocks noGrp="1"/>
          </p:cNvSpPr>
          <p:nvPr/>
        </p:nvSpPr>
        <p:spPr>
          <a:xfrm>
            <a:off x="6318504" y="2813256"/>
            <a:ext cx="5175504" cy="1005840"/>
          </a:xfrm>
          <a:prstGeom prst="rect">
            <a:avLst/>
          </a:prstGeom>
          <a:noFill/>
        </p:spPr>
        <p:txBody>
          <a:bodyPr wrap="square" lIns="0" tIns="0" rIns="0" bIns="0" anchor="t">
            <a:noAutofit/>
          </a:bodyPr>
          <a:lstStyle/>
          <a:p>
            <a:pPr algn="l">
              <a:lnSpc>
                <a:spcPct val="112000"/>
              </a:lnSpc>
              <a:spcAft>
                <a:spcPts val="160"/>
              </a:spcAft>
              <a:buNone/>
            </a:pPr>
            <a:r>
              <a:rPr lang="en-US" sz="1400" b="0" dirty="0">
                <a:solidFill>
                  <a:srgbClr val="3A3F4A"/>
                </a:solidFill>
                <a:latin typeface="Arial"/>
                <a:ea typeface="Arial"/>
                <a:cs typeface="Arial"/>
              </a:rPr>
              <a:t>Draft SQL for the new question; compare </a:t>
            </a:r>
            <a:r>
              <a:rPr lang="en-US" sz="1400" b="1" dirty="0">
                <a:solidFill>
                  <a:srgbClr val="3A3F4A"/>
                </a:solidFill>
                <a:latin typeface="Arial"/>
                <a:ea typeface="Arial"/>
                <a:cs typeface="Arial"/>
              </a:rPr>
              <a:t>query skeletons</a:t>
            </a:r>
            <a:r>
              <a:rPr lang="en-US" sz="1400" b="0" dirty="0">
                <a:solidFill>
                  <a:srgbClr val="3A3F4A"/>
                </a:solidFill>
                <a:latin typeface="Arial"/>
                <a:ea typeface="Arial"/>
                <a:cs typeface="Arial"/>
              </a:rPr>
              <a:t>.</a:t>
            </a:r>
          </a:p>
          <a:p>
            <a:pPr algn="l">
              <a:lnSpc>
                <a:spcPct val="112000"/>
              </a:lnSpc>
              <a:spcAft>
                <a:spcPts val="160"/>
              </a:spcAft>
              <a:buNone/>
            </a:pPr>
            <a:endParaRPr lang="en-US" sz="1400" dirty="0">
              <a:solidFill>
                <a:srgbClr val="3A3F4A"/>
              </a:solidFill>
              <a:latin typeface="Arial"/>
              <a:ea typeface="Consolas"/>
              <a:cs typeface="Arial"/>
            </a:endParaRPr>
          </a:p>
          <a:p>
            <a:pPr algn="l">
              <a:lnSpc>
                <a:spcPct val="112000"/>
              </a:lnSpc>
              <a:spcAft>
                <a:spcPts val="160"/>
              </a:spcAft>
              <a:buNone/>
            </a:pPr>
            <a:r>
              <a:rPr sz="1400" b="0" dirty="0">
                <a:solidFill>
                  <a:srgbClr val="60646C"/>
                </a:solidFill>
                <a:latin typeface="Consolas"/>
                <a:ea typeface="Consolas"/>
                <a:cs typeface="Consolas"/>
              </a:rPr>
              <a:t>SELECT COUNT(*) … JOIN … WHERE [</a:t>
            </a:r>
            <a:r>
              <a:rPr sz="1400" b="0" dirty="0" err="1">
                <a:solidFill>
                  <a:srgbClr val="60646C"/>
                </a:solidFill>
                <a:latin typeface="Consolas"/>
                <a:ea typeface="Consolas"/>
                <a:cs typeface="Consolas"/>
              </a:rPr>
              <a:t>cond</a:t>
            </a:r>
            <a:r>
              <a:rPr sz="1400" b="0" dirty="0">
                <a:solidFill>
                  <a:srgbClr val="60646C"/>
                </a:solidFill>
                <a:latin typeface="Consolas"/>
                <a:ea typeface="Consolas"/>
                <a:cs typeface="Consolas"/>
              </a:rPr>
              <a:t>]</a:t>
            </a:r>
          </a:p>
        </p:txBody>
      </p:sp>
      <p:sp>
        <p:nvSpPr>
          <p:cNvPr id="11" name="TextBox 189">
            <a:extLst>
              <a:ext uri="{FF2B5EF4-FFF2-40B4-BE49-F238E27FC236}">
                <a16:creationId xmlns:a16="http://schemas.microsoft.com/office/drawing/2014/main" id="{03AF1EF4-CAC1-5718-F095-EB972E0764B7}"/>
              </a:ext>
            </a:extLst>
          </p:cNvPr>
          <p:cNvSpPr>
            <a:spLocks noGrp="1"/>
          </p:cNvSpPr>
          <p:nvPr/>
        </p:nvSpPr>
        <p:spPr>
          <a:xfrm>
            <a:off x="685800" y="3987217"/>
            <a:ext cx="10817352" cy="320040"/>
          </a:xfrm>
          <a:prstGeom prst="rect">
            <a:avLst/>
          </a:prstGeom>
          <a:noFill/>
        </p:spPr>
        <p:txBody>
          <a:bodyPr wrap="square" lIns="0" tIns="0" rIns="0" bIns="0" anchor="t">
            <a:noAutofit/>
          </a:bodyPr>
          <a:lstStyle/>
          <a:p>
            <a:pPr algn="l">
              <a:lnSpc>
                <a:spcPct val="100000"/>
              </a:lnSpc>
              <a:spcAft>
                <a:spcPts val="0"/>
              </a:spcAft>
              <a:buNone/>
            </a:pPr>
            <a:endParaRPr/>
          </a:p>
        </p:txBody>
      </p:sp>
      <p:sp>
        <p:nvSpPr>
          <p:cNvPr id="12" name="TextBox 190">
            <a:extLst>
              <a:ext uri="{FF2B5EF4-FFF2-40B4-BE49-F238E27FC236}">
                <a16:creationId xmlns:a16="http://schemas.microsoft.com/office/drawing/2014/main" id="{57556625-594C-5600-8478-B91FE64BFE01}"/>
              </a:ext>
            </a:extLst>
          </p:cNvPr>
          <p:cNvSpPr>
            <a:spLocks noGrp="1"/>
          </p:cNvSpPr>
          <p:nvPr/>
        </p:nvSpPr>
        <p:spPr>
          <a:xfrm>
            <a:off x="685800" y="4193232"/>
            <a:ext cx="10817352" cy="502920"/>
          </a:xfrm>
          <a:prstGeom prst="rect">
            <a:avLst/>
          </a:prstGeom>
          <a:noFill/>
        </p:spPr>
        <p:txBody>
          <a:bodyPr wrap="square" lIns="0" tIns="0" rIns="0" bIns="0" anchor="t">
            <a:noAutofit/>
          </a:bodyPr>
          <a:lstStyle/>
          <a:p>
            <a:pPr algn="l">
              <a:lnSpc>
                <a:spcPct val="118000"/>
              </a:lnSpc>
              <a:spcAft>
                <a:spcPts val="0"/>
              </a:spcAft>
              <a:buNone/>
            </a:pPr>
            <a:r>
              <a:rPr lang="en-US" sz="1400" b="0" i="1" dirty="0">
                <a:solidFill>
                  <a:srgbClr val="60646C"/>
                </a:solidFill>
                <a:latin typeface="Arial"/>
                <a:ea typeface="Arial"/>
                <a:cs typeface="Arial"/>
              </a:rPr>
              <a:t>Each design choice is benchmarked across both open-source and proprietary LLMs.</a:t>
            </a:r>
            <a:endParaRPr sz="1400" b="0" i="1" dirty="0">
              <a:solidFill>
                <a:srgbClr val="60646C"/>
              </a:solidFill>
              <a:latin typeface="Arial"/>
              <a:ea typeface="Arial"/>
              <a:cs typeface="Arial"/>
            </a:endParaRPr>
          </a:p>
        </p:txBody>
      </p:sp>
      <p:sp>
        <p:nvSpPr>
          <p:cNvPr id="13" name="Rule 191">
            <a:extLst>
              <a:ext uri="{FF2B5EF4-FFF2-40B4-BE49-F238E27FC236}">
                <a16:creationId xmlns:a16="http://schemas.microsoft.com/office/drawing/2014/main" id="{3FAF5716-117C-5AF1-9074-55E7CC88D970}"/>
              </a:ext>
            </a:extLst>
          </p:cNvPr>
          <p:cNvSpPr>
            <a:spLocks noGrp="1"/>
          </p:cNvSpPr>
          <p:nvPr/>
        </p:nvSpPr>
        <p:spPr>
          <a:xfrm>
            <a:off x="685800" y="4618921"/>
            <a:ext cx="10817352" cy="9144"/>
          </a:xfrm>
          <a:prstGeom prst="rect">
            <a:avLst/>
          </a:prstGeom>
          <a:solidFill>
            <a:srgbClr val="E5E7EB"/>
          </a:solidFill>
          <a:ln>
            <a:noFill/>
          </a:ln>
        </p:spPr>
        <p:txBody>
          <a:bodyPr anchor="ctr"/>
          <a:lstStyle/>
          <a:p>
            <a:pPr algn="ctr">
              <a:buNone/>
            </a:pPr>
            <a:endParaRPr/>
          </a:p>
        </p:txBody>
      </p:sp>
      <p:sp>
        <p:nvSpPr>
          <p:cNvPr id="16" name="TextBox 192">
            <a:extLst>
              <a:ext uri="{FF2B5EF4-FFF2-40B4-BE49-F238E27FC236}">
                <a16:creationId xmlns:a16="http://schemas.microsoft.com/office/drawing/2014/main" id="{863C846D-A6EE-1768-1383-C69381CC83F3}"/>
              </a:ext>
            </a:extLst>
          </p:cNvPr>
          <p:cNvSpPr>
            <a:spLocks noGrp="1"/>
          </p:cNvSpPr>
          <p:nvPr/>
        </p:nvSpPr>
        <p:spPr>
          <a:xfrm>
            <a:off x="685800" y="5274373"/>
            <a:ext cx="10817352" cy="640080"/>
          </a:xfrm>
          <a:prstGeom prst="rect">
            <a:avLst/>
          </a:prstGeom>
          <a:noFill/>
        </p:spPr>
        <p:txBody>
          <a:bodyPr wrap="square" lIns="0" tIns="0" rIns="0" bIns="0" anchor="t">
            <a:noAutofit/>
          </a:bodyPr>
          <a:lstStyle/>
          <a:p>
            <a:pPr algn="l">
              <a:lnSpc>
                <a:spcPct val="100000"/>
              </a:lnSpc>
              <a:spcAft>
                <a:spcPts val="250"/>
              </a:spcAft>
              <a:buNone/>
            </a:pPr>
            <a:r>
              <a:rPr b="0" i="1" dirty="0">
                <a:solidFill>
                  <a:srgbClr val="171717"/>
                </a:solidFill>
                <a:latin typeface="Arial"/>
                <a:ea typeface="Arial"/>
                <a:cs typeface="Arial"/>
              </a:rPr>
              <a:t>Examples show the model what a good query looks like</a:t>
            </a:r>
            <a:r>
              <a:rPr lang="en-US" b="0" i="1" dirty="0">
                <a:solidFill>
                  <a:srgbClr val="171717"/>
                </a:solidFill>
                <a:latin typeface="Arial"/>
                <a:ea typeface="Arial"/>
                <a:cs typeface="Arial"/>
              </a:rPr>
              <a:t>, next </a:t>
            </a:r>
            <a:r>
              <a:rPr lang="en-US" b="1" i="1" dirty="0">
                <a:solidFill>
                  <a:schemeClr val="accent2"/>
                </a:solidFill>
                <a:latin typeface="Arial"/>
                <a:ea typeface="Arial"/>
                <a:cs typeface="Arial"/>
              </a:rPr>
              <a:t>guide</a:t>
            </a:r>
            <a:r>
              <a:rPr b="1" i="1" dirty="0">
                <a:solidFill>
                  <a:schemeClr val="accent2"/>
                </a:solidFill>
                <a:latin typeface="Arial"/>
                <a:ea typeface="Arial"/>
                <a:cs typeface="Arial"/>
              </a:rPr>
              <a:t> it to </a:t>
            </a:r>
            <a:r>
              <a:rPr lang="en-US" b="1" i="1" dirty="0">
                <a:solidFill>
                  <a:schemeClr val="accent2"/>
                </a:solidFill>
                <a:latin typeface="Arial"/>
                <a:ea typeface="Arial"/>
                <a:cs typeface="Arial"/>
              </a:rPr>
              <a:t>construct</a:t>
            </a:r>
            <a:r>
              <a:rPr b="1" i="1" dirty="0">
                <a:solidFill>
                  <a:schemeClr val="accent2"/>
                </a:solidFill>
                <a:latin typeface="Arial"/>
                <a:ea typeface="Arial"/>
                <a:cs typeface="Arial"/>
              </a:rPr>
              <a:t> one step by step</a:t>
            </a:r>
            <a:r>
              <a:rPr b="0" i="1" dirty="0">
                <a:solidFill>
                  <a:srgbClr val="171717"/>
                </a:solidFill>
                <a:latin typeface="Arial"/>
                <a:ea typeface="Arial"/>
                <a:cs typeface="Arial"/>
              </a:rPr>
              <a:t>.</a:t>
            </a:r>
          </a:p>
          <a:p>
            <a:pPr algn="l">
              <a:lnSpc>
                <a:spcPct val="100000"/>
              </a:lnSpc>
              <a:spcAft>
                <a:spcPts val="250"/>
              </a:spcAft>
              <a:buNone/>
            </a:pPr>
            <a:endParaRPr sz="1600" b="0" dirty="0">
              <a:solidFill>
                <a:srgbClr val="171717"/>
              </a:solidFill>
              <a:latin typeface="Arial"/>
              <a:ea typeface="Arial"/>
              <a:cs typeface="Arial"/>
            </a:endParaRPr>
          </a:p>
        </p:txBody>
      </p:sp>
      <p:sp>
        <p:nvSpPr>
          <p:cNvPr id="2" name="文本框 27">
            <a:extLst>
              <a:ext uri="{FF2B5EF4-FFF2-40B4-BE49-F238E27FC236}">
                <a16:creationId xmlns:a16="http://schemas.microsoft.com/office/drawing/2014/main" id="{BA881C64-B5CD-523C-3392-235F4E01E283}"/>
              </a:ext>
            </a:extLst>
          </p:cNvPr>
          <p:cNvSpPr txBox="1"/>
          <p:nvPr/>
        </p:nvSpPr>
        <p:spPr>
          <a:xfrm>
            <a:off x="1981200" y="6465094"/>
            <a:ext cx="8229600" cy="276999"/>
          </a:xfrm>
          <a:prstGeom prst="rect">
            <a:avLst/>
          </a:prstGeom>
          <a:noFill/>
        </p:spPr>
        <p:txBody>
          <a:bodyPr wrap="square" rtlCol="0">
            <a:spAutoFit/>
          </a:bodyPr>
          <a:lstStyle/>
          <a:p>
            <a:r>
              <a:rPr kumimoji="1" lang="en-US" altLang="zh-CN" sz="1200" i="1" dirty="0">
                <a:solidFill>
                  <a:schemeClr val="bg1">
                    <a:lumMod val="50000"/>
                  </a:schemeClr>
                </a:solidFill>
              </a:rPr>
              <a:t>Gao et al., “Text-to-SQL empowered by large language models: A benchmark evaluation,” VLDB 2024</a:t>
            </a:r>
          </a:p>
        </p:txBody>
      </p:sp>
    </p:spTree>
    <p:extLst>
      <p:ext uri="{BB962C8B-B14F-4D97-AF65-F5344CB8AC3E}">
        <p14:creationId xmlns:p14="http://schemas.microsoft.com/office/powerpoint/2010/main" val="38219901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title">
            <a:extLst>
              <a:ext uri="{FF2B5EF4-FFF2-40B4-BE49-F238E27FC236}">
                <a16:creationId xmlns:a16="http://schemas.microsoft.com/office/drawing/2014/main" id="{6AD6A02D-6344-8C9E-DA28-FE87E6345994}"/>
              </a:ext>
            </a:extLst>
          </p:cNvPr>
          <p:cNvSpPr>
            <a:spLocks noGrp="1"/>
          </p:cNvSpPr>
          <p:nvPr/>
        </p:nvSpPr>
        <p:spPr>
          <a:xfrm>
            <a:off x="455999" y="360000"/>
            <a:ext cx="11279999" cy="1080000"/>
          </a:xfrm>
          <a:prstGeom prst="rect">
            <a:avLst/>
          </a:prstGeom>
          <a:noFill/>
          <a:ln w="0">
            <a:noFill/>
            <a:prstDash val="solid"/>
          </a:ln>
        </p:spPr>
        <p:txBody>
          <a:bodyPr wrap="square" lIns="0" tIns="0" rIns="0" bIns="0" anchor="ctr">
            <a:normAutofit/>
          </a:bodyPr>
          <a:lstStyle/>
          <a:p>
            <a:pPr marL="0" algn="ctr">
              <a:buNone/>
            </a:pPr>
            <a:r>
              <a:rPr lang="en-US" sz="3600" b="1" dirty="0">
                <a:solidFill>
                  <a:srgbClr val="002060"/>
                </a:solidFill>
                <a:latin typeface="Microsoft YaHei" panose="020B0503020204020204" pitchFamily="34" charset="-122"/>
                <a:ea typeface="Microsoft YaHei" panose="020B0503020204020204" pitchFamily="34" charset="-122"/>
                <a:cs typeface="+mj-cs"/>
              </a:rPr>
              <a:t>Query Generation: From One-Shot to Guided</a:t>
            </a:r>
            <a:endParaRPr sz="3600" b="1" dirty="0">
              <a:solidFill>
                <a:srgbClr val="002060"/>
              </a:solidFill>
              <a:latin typeface="Microsoft YaHei" panose="020B0503020204020204" pitchFamily="34" charset="-122"/>
              <a:ea typeface="Microsoft YaHei" panose="020B0503020204020204" pitchFamily="34" charset="-122"/>
              <a:cs typeface="+mj-cs"/>
            </a:endParaRPr>
          </a:p>
        </p:txBody>
      </p:sp>
      <p:sp>
        <p:nvSpPr>
          <p:cNvPr id="1501" name="subtitle"/>
          <p:cNvSpPr>
            <a:spLocks noGrp="1"/>
          </p:cNvSpPr>
          <p:nvPr/>
        </p:nvSpPr>
        <p:spPr>
          <a:xfrm>
            <a:off x="514349" y="1307600"/>
            <a:ext cx="10817352" cy="340000"/>
          </a:xfrm>
          <a:prstGeom prst="rect">
            <a:avLst/>
          </a:prstGeom>
          <a:noFill/>
          <a:ln>
            <a:noFill/>
          </a:ln>
        </p:spPr>
        <p:txBody>
          <a:bodyPr wrap="square" lIns="0" tIns="0" rIns="0" bIns="0" anchor="t">
            <a:noAutofit/>
          </a:bodyPr>
          <a:lstStyle/>
          <a:p>
            <a:pPr>
              <a:lnSpc>
                <a:spcPct val="105000"/>
              </a:lnSpc>
            </a:pPr>
            <a:r>
              <a:rPr lang="en-US" sz="1600" dirty="0"/>
              <a:t>Decomposing planning into explicit steps produces more accurate, verifiable query plans.</a:t>
            </a:r>
            <a:endParaRPr sz="1600" b="0" dirty="0">
              <a:solidFill>
                <a:srgbClr val="171717"/>
              </a:solidFill>
              <a:latin typeface="Arial"/>
              <a:ea typeface="Arial"/>
              <a:cs typeface="Arial"/>
            </a:endParaRPr>
          </a:p>
        </p:txBody>
      </p:sp>
      <p:sp>
        <p:nvSpPr>
          <p:cNvPr id="1502" name="hdr left"/>
          <p:cNvSpPr>
            <a:spLocks noGrp="1"/>
          </p:cNvSpPr>
          <p:nvPr/>
        </p:nvSpPr>
        <p:spPr>
          <a:xfrm>
            <a:off x="685800" y="1800000"/>
            <a:ext cx="5175504" cy="260000"/>
          </a:xfrm>
          <a:prstGeom prst="rect">
            <a:avLst/>
          </a:prstGeom>
          <a:noFill/>
          <a:ln>
            <a:noFill/>
          </a:ln>
        </p:spPr>
        <p:txBody>
          <a:bodyPr wrap="square" lIns="0" tIns="0" rIns="0" bIns="0" anchor="t">
            <a:noAutofit/>
          </a:bodyPr>
          <a:lstStyle/>
          <a:p>
            <a:pPr algn="l">
              <a:lnSpc>
                <a:spcPct val="112000"/>
              </a:lnSpc>
              <a:spcAft>
                <a:spcPts val="0"/>
              </a:spcAft>
              <a:buNone/>
            </a:pPr>
            <a:r>
              <a:rPr lang="en-US" b="1" dirty="0">
                <a:latin typeface="Arial"/>
                <a:ea typeface="Arial"/>
                <a:cs typeface="Arial"/>
              </a:rPr>
              <a:t>One-Shot Generation</a:t>
            </a:r>
            <a:endParaRPr b="1" dirty="0">
              <a:latin typeface="Arial"/>
              <a:ea typeface="Arial"/>
              <a:cs typeface="Arial"/>
            </a:endParaRPr>
          </a:p>
        </p:txBody>
      </p:sp>
      <p:sp>
        <p:nvSpPr>
          <p:cNvPr id="1503" name="card left"/>
          <p:cNvSpPr>
            <a:spLocks noGrp="1"/>
          </p:cNvSpPr>
          <p:nvPr/>
        </p:nvSpPr>
        <p:spPr>
          <a:xfrm>
            <a:off x="685800" y="2130000"/>
            <a:ext cx="5175504" cy="1560000"/>
          </a:xfrm>
          <a:prstGeom prst="roundRect">
            <a:avLst>
              <a:gd name="adj" fmla="val 5000"/>
            </a:avLst>
          </a:prstGeom>
          <a:solidFill>
            <a:srgbClr val="F7F8FA"/>
          </a:solidFill>
          <a:ln>
            <a:noFill/>
          </a:ln>
        </p:spPr>
        <p:txBody>
          <a:bodyPr wrap="square" lIns="0" tIns="0" rIns="0" bIns="0" anchor="t">
            <a:noAutofit/>
          </a:bodyPr>
          <a:lstStyle/>
          <a:p>
            <a:pPr algn="ctr">
              <a:buNone/>
            </a:pPr>
            <a:endParaRPr sz="2400"/>
          </a:p>
        </p:txBody>
      </p:sp>
      <p:sp>
        <p:nvSpPr>
          <p:cNvPr id="1504" name="prompt left"/>
          <p:cNvSpPr>
            <a:spLocks noGrp="1"/>
          </p:cNvSpPr>
          <p:nvPr/>
        </p:nvSpPr>
        <p:spPr>
          <a:xfrm>
            <a:off x="965800" y="2320000"/>
            <a:ext cx="4615504" cy="1250000"/>
          </a:xfrm>
          <a:prstGeom prst="rect">
            <a:avLst/>
          </a:prstGeom>
          <a:noFill/>
          <a:ln>
            <a:noFill/>
          </a:ln>
        </p:spPr>
        <p:txBody>
          <a:bodyPr wrap="square" lIns="0" tIns="0" rIns="0" bIns="0" anchor="t">
            <a:noAutofit/>
          </a:bodyPr>
          <a:lstStyle/>
          <a:p>
            <a:pPr algn="l">
              <a:lnSpc>
                <a:spcPct val="122000"/>
              </a:lnSpc>
              <a:spcAft>
                <a:spcPts val="90"/>
              </a:spcAft>
              <a:buNone/>
            </a:pPr>
            <a:r>
              <a:rPr sz="1200" b="0" dirty="0">
                <a:solidFill>
                  <a:srgbClr val="60646C"/>
                </a:solidFill>
                <a:latin typeface="Consolas"/>
                <a:ea typeface="Consolas"/>
                <a:cs typeface="Consolas"/>
              </a:rPr>
              <a:t>[semantic data model]</a:t>
            </a:r>
          </a:p>
          <a:p>
            <a:pPr algn="l">
              <a:lnSpc>
                <a:spcPct val="122000"/>
              </a:lnSpc>
              <a:spcAft>
                <a:spcPts val="90"/>
              </a:spcAft>
              <a:buNone/>
            </a:pPr>
            <a:r>
              <a:rPr sz="1200" b="0" dirty="0">
                <a:solidFill>
                  <a:srgbClr val="60646C"/>
                </a:solidFill>
                <a:latin typeface="Consolas"/>
                <a:ea typeface="Consolas"/>
                <a:cs typeface="Consolas"/>
              </a:rPr>
              <a:t>[operator catalog]  [question]</a:t>
            </a:r>
          </a:p>
          <a:p>
            <a:pPr algn="l">
              <a:lnSpc>
                <a:spcPct val="122000"/>
              </a:lnSpc>
              <a:spcAft>
                <a:spcPts val="40"/>
              </a:spcAft>
              <a:buNone/>
            </a:pPr>
            <a:endParaRPr sz="1200" b="0" dirty="0">
              <a:solidFill>
                <a:srgbClr val="60646C"/>
              </a:solidFill>
              <a:latin typeface="Consolas"/>
              <a:ea typeface="Consolas"/>
              <a:cs typeface="Consolas"/>
            </a:endParaRPr>
          </a:p>
          <a:p>
            <a:pPr algn="l">
              <a:lnSpc>
                <a:spcPct val="122000"/>
              </a:lnSpc>
              <a:spcAft>
                <a:spcPts val="0"/>
              </a:spcAft>
              <a:buNone/>
            </a:pPr>
            <a:r>
              <a:rPr sz="1200" b="0" dirty="0">
                <a:solidFill>
                  <a:srgbClr val="171717"/>
                </a:solidFill>
                <a:latin typeface="Consolas"/>
                <a:ea typeface="Consolas"/>
                <a:cs typeface="Consolas"/>
              </a:rPr>
              <a:t>Write the HRA query.</a:t>
            </a:r>
          </a:p>
        </p:txBody>
      </p:sp>
      <p:sp>
        <p:nvSpPr>
          <p:cNvPr id="1505" name="failures"/>
          <p:cNvSpPr>
            <a:spLocks noGrp="1"/>
          </p:cNvSpPr>
          <p:nvPr/>
        </p:nvSpPr>
        <p:spPr>
          <a:xfrm>
            <a:off x="685800" y="3850000"/>
            <a:ext cx="5175504" cy="1200000"/>
          </a:xfrm>
          <a:prstGeom prst="rect">
            <a:avLst/>
          </a:prstGeom>
          <a:noFill/>
          <a:ln>
            <a:noFill/>
          </a:ln>
        </p:spPr>
        <p:txBody>
          <a:bodyPr wrap="square" lIns="0" tIns="0" rIns="0" bIns="0" anchor="t">
            <a:noAutofit/>
          </a:bodyPr>
          <a:lstStyle/>
          <a:p>
            <a:r>
              <a:rPr lang="en-US" sz="1400" b="1" dirty="0"/>
              <a:t>Common Failures</a:t>
            </a:r>
          </a:p>
          <a:p>
            <a:endParaRPr lang="en-US" sz="1400" b="1" dirty="0"/>
          </a:p>
          <a:p>
            <a:pPr marL="171450" indent="-171450">
              <a:buFont typeface="Arial" panose="020B0604020202020204" pitchFamily="34" charset="0"/>
              <a:buChar char="•"/>
            </a:pPr>
            <a:r>
              <a:rPr lang="en-US" sz="1400" dirty="0"/>
              <a:t>Hallucinated columns or incorrect join paths</a:t>
            </a:r>
          </a:p>
          <a:p>
            <a:pPr marL="171450" indent="-171450">
              <a:buFont typeface="Arial" panose="020B0604020202020204" pitchFamily="34" charset="0"/>
              <a:buChar char="•"/>
            </a:pPr>
            <a:r>
              <a:rPr lang="en-US" sz="1400" dirty="0"/>
              <a:t>Semantic </a:t>
            </a:r>
            <a:r>
              <a:rPr lang="en-US" altLang="zh-CN" sz="1400" dirty="0"/>
              <a:t>operators</a:t>
            </a:r>
            <a:r>
              <a:rPr lang="en-US" sz="1400" dirty="0"/>
              <a:t> skipped—or used where SQL is sufficient</a:t>
            </a:r>
          </a:p>
          <a:p>
            <a:pPr marL="171450" indent="-171450">
              <a:buFont typeface="Arial" panose="020B0604020202020204" pitchFamily="34" charset="0"/>
              <a:buChar char="•"/>
            </a:pPr>
            <a:r>
              <a:rPr lang="en-US" sz="1400" dirty="0"/>
              <a:t>Untyped calls that the parser cannot validate</a:t>
            </a:r>
          </a:p>
          <a:p>
            <a:endParaRPr lang="en-US" sz="1400" dirty="0"/>
          </a:p>
        </p:txBody>
      </p:sp>
      <p:sp>
        <p:nvSpPr>
          <p:cNvPr id="1506" name="hdr right"/>
          <p:cNvSpPr>
            <a:spLocks noGrp="1"/>
          </p:cNvSpPr>
          <p:nvPr/>
        </p:nvSpPr>
        <p:spPr>
          <a:xfrm>
            <a:off x="6330698" y="1755400"/>
            <a:ext cx="5175504" cy="260000"/>
          </a:xfrm>
          <a:prstGeom prst="rect">
            <a:avLst/>
          </a:prstGeom>
          <a:noFill/>
          <a:ln>
            <a:noFill/>
          </a:ln>
        </p:spPr>
        <p:txBody>
          <a:bodyPr wrap="square" lIns="0" tIns="0" rIns="0" bIns="0" anchor="t">
            <a:noAutofit/>
          </a:bodyPr>
          <a:lstStyle/>
          <a:p>
            <a:pPr algn="l">
              <a:lnSpc>
                <a:spcPct val="112000"/>
              </a:lnSpc>
              <a:spcAft>
                <a:spcPts val="0"/>
              </a:spcAft>
              <a:buNone/>
            </a:pPr>
            <a:r>
              <a:rPr lang="en-US" b="1" dirty="0">
                <a:solidFill>
                  <a:schemeClr val="accent2"/>
                </a:solidFill>
                <a:latin typeface="Arial"/>
                <a:ea typeface="Arial"/>
                <a:cs typeface="Arial"/>
              </a:rPr>
              <a:t>Guided, Step-by-Step Generation</a:t>
            </a:r>
            <a:endParaRPr b="1" dirty="0">
              <a:solidFill>
                <a:srgbClr val="171717"/>
              </a:solidFill>
              <a:latin typeface="Arial"/>
              <a:ea typeface="Arial"/>
              <a:cs typeface="Arial"/>
            </a:endParaRPr>
          </a:p>
        </p:txBody>
      </p:sp>
      <p:sp>
        <p:nvSpPr>
          <p:cNvPr id="1507" name="card right"/>
          <p:cNvSpPr>
            <a:spLocks noGrp="1"/>
          </p:cNvSpPr>
          <p:nvPr/>
        </p:nvSpPr>
        <p:spPr>
          <a:xfrm>
            <a:off x="6318504" y="2129999"/>
            <a:ext cx="5359146" cy="1995389"/>
          </a:xfrm>
          <a:prstGeom prst="roundRect">
            <a:avLst>
              <a:gd name="adj" fmla="val 5000"/>
            </a:avLst>
          </a:prstGeom>
          <a:solidFill>
            <a:srgbClr val="FDF0EE"/>
          </a:solidFill>
          <a:ln>
            <a:noFill/>
          </a:ln>
        </p:spPr>
        <p:txBody>
          <a:bodyPr wrap="square" lIns="0" tIns="0" rIns="0" bIns="0" anchor="t">
            <a:noAutofit/>
          </a:bodyPr>
          <a:lstStyle/>
          <a:p>
            <a:pPr algn="ctr">
              <a:buNone/>
            </a:pPr>
            <a:endParaRPr sz="2400"/>
          </a:p>
        </p:txBody>
      </p:sp>
      <p:sp>
        <p:nvSpPr>
          <p:cNvPr id="1508" name="prompt right"/>
          <p:cNvSpPr>
            <a:spLocks noGrp="1"/>
          </p:cNvSpPr>
          <p:nvPr/>
        </p:nvSpPr>
        <p:spPr>
          <a:xfrm>
            <a:off x="6452454" y="2205855"/>
            <a:ext cx="5110068" cy="1800000"/>
          </a:xfrm>
          <a:prstGeom prst="rect">
            <a:avLst/>
          </a:prstGeom>
          <a:noFill/>
          <a:ln>
            <a:noFill/>
          </a:ln>
        </p:spPr>
        <p:txBody>
          <a:bodyPr wrap="square" lIns="0" tIns="0" rIns="0" bIns="0" anchor="t">
            <a:noAutofit/>
          </a:bodyPr>
          <a:lstStyle/>
          <a:p>
            <a:pPr algn="l">
              <a:lnSpc>
                <a:spcPct val="122000"/>
              </a:lnSpc>
              <a:spcAft>
                <a:spcPts val="90"/>
              </a:spcAft>
              <a:buNone/>
            </a:pPr>
            <a:r>
              <a:rPr sz="1100" b="0" dirty="0">
                <a:solidFill>
                  <a:srgbClr val="60646C"/>
                </a:solidFill>
                <a:latin typeface="Consolas"/>
                <a:ea typeface="Consolas"/>
                <a:cs typeface="Consolas"/>
              </a:rPr>
              <a:t>[semantic data model]</a:t>
            </a:r>
          </a:p>
          <a:p>
            <a:pPr algn="l">
              <a:lnSpc>
                <a:spcPct val="122000"/>
              </a:lnSpc>
              <a:spcAft>
                <a:spcPts val="90"/>
              </a:spcAft>
              <a:buNone/>
            </a:pPr>
            <a:r>
              <a:rPr sz="1100" b="0" dirty="0">
                <a:solidFill>
                  <a:srgbClr val="60646C"/>
                </a:solidFill>
                <a:latin typeface="Consolas"/>
                <a:ea typeface="Consolas"/>
                <a:cs typeface="Consolas"/>
              </a:rPr>
              <a:t>[operator catalog]  [question]</a:t>
            </a:r>
          </a:p>
          <a:p>
            <a:pPr algn="l">
              <a:lnSpc>
                <a:spcPct val="122000"/>
              </a:lnSpc>
              <a:spcAft>
                <a:spcPts val="40"/>
              </a:spcAft>
              <a:buNone/>
            </a:pPr>
            <a:endParaRPr sz="1100" b="0" dirty="0">
              <a:solidFill>
                <a:srgbClr val="60646C"/>
              </a:solidFill>
              <a:latin typeface="Consolas"/>
              <a:ea typeface="Consolas"/>
              <a:cs typeface="Consolas"/>
            </a:endParaRPr>
          </a:p>
          <a:p>
            <a:pPr algn="l">
              <a:lnSpc>
                <a:spcPct val="122000"/>
              </a:lnSpc>
              <a:spcAft>
                <a:spcPts val="90"/>
              </a:spcAft>
              <a:buNone/>
            </a:pPr>
            <a:r>
              <a:rPr lang="en-US" altLang="zh-CN" sz="1200" b="1" dirty="0">
                <a:solidFill>
                  <a:srgbClr val="171717"/>
                </a:solidFill>
                <a:latin typeface="Consolas"/>
                <a:ea typeface="Consolas"/>
                <a:cs typeface="Consolas"/>
              </a:rPr>
              <a:t>[Decomposition]</a:t>
            </a:r>
            <a:r>
              <a:rPr lang="zh-CN" altLang="en-US" sz="1200" b="1" dirty="0">
                <a:solidFill>
                  <a:srgbClr val="171717"/>
                </a:solidFill>
                <a:latin typeface="Consolas"/>
                <a:ea typeface="Consolas"/>
                <a:cs typeface="Consolas"/>
              </a:rPr>
              <a:t> </a:t>
            </a:r>
            <a:r>
              <a:rPr sz="1200" b="1" dirty="0">
                <a:solidFill>
                  <a:srgbClr val="171717"/>
                </a:solidFill>
                <a:latin typeface="Consolas"/>
                <a:ea typeface="Consolas"/>
                <a:cs typeface="Consolas"/>
              </a:rPr>
              <a:t>Build the query, one step at a time:</a:t>
            </a:r>
          </a:p>
          <a:p>
            <a:pPr algn="l">
              <a:lnSpc>
                <a:spcPct val="122000"/>
              </a:lnSpc>
              <a:spcAft>
                <a:spcPts val="90"/>
              </a:spcAft>
              <a:buNone/>
            </a:pPr>
            <a:r>
              <a:rPr sz="1200" b="0" dirty="0">
                <a:solidFill>
                  <a:srgbClr val="171717"/>
                </a:solidFill>
                <a:latin typeface="Consolas"/>
                <a:ea typeface="Consolas"/>
                <a:cs typeface="Consolas"/>
              </a:rPr>
              <a:t>· </a:t>
            </a:r>
            <a:r>
              <a:rPr lang="en-US" altLang="zh-CN" sz="1200" b="0" dirty="0">
                <a:solidFill>
                  <a:srgbClr val="171717"/>
                </a:solidFill>
                <a:latin typeface="Consolas"/>
                <a:ea typeface="Consolas"/>
                <a:cs typeface="Consolas"/>
              </a:rPr>
              <a:t>[operator</a:t>
            </a:r>
            <a:r>
              <a:rPr lang="zh-CN" altLang="en-US" sz="1200" b="0" dirty="0">
                <a:solidFill>
                  <a:srgbClr val="171717"/>
                </a:solidFill>
                <a:latin typeface="Consolas"/>
                <a:ea typeface="Consolas"/>
                <a:cs typeface="Consolas"/>
              </a:rPr>
              <a:t> </a:t>
            </a:r>
            <a:r>
              <a:rPr lang="en-US" altLang="zh-CN" sz="1200" b="0" dirty="0">
                <a:solidFill>
                  <a:srgbClr val="171717"/>
                </a:solidFill>
                <a:latin typeface="Consolas"/>
                <a:ea typeface="Consolas"/>
                <a:cs typeface="Consolas"/>
              </a:rPr>
              <a:t>selection]</a:t>
            </a:r>
            <a:r>
              <a:rPr lang="zh-CN" altLang="en-US" sz="1200" b="0" dirty="0">
                <a:solidFill>
                  <a:srgbClr val="171717"/>
                </a:solidFill>
                <a:latin typeface="Consolas"/>
                <a:ea typeface="Consolas"/>
                <a:cs typeface="Consolas"/>
              </a:rPr>
              <a:t> </a:t>
            </a:r>
            <a:r>
              <a:rPr sz="1200" b="0" dirty="0">
                <a:solidFill>
                  <a:srgbClr val="171717"/>
                </a:solidFill>
                <a:latin typeface="Consolas"/>
                <a:ea typeface="Consolas"/>
                <a:cs typeface="Consolas"/>
              </a:rPr>
              <a:t>pick one operator, bind real columns</a:t>
            </a:r>
          </a:p>
          <a:p>
            <a:pPr algn="l">
              <a:lnSpc>
                <a:spcPct val="122000"/>
              </a:lnSpc>
              <a:spcAft>
                <a:spcPts val="90"/>
              </a:spcAft>
              <a:buNone/>
            </a:pPr>
            <a:r>
              <a:rPr sz="1200" b="0" dirty="0">
                <a:solidFill>
                  <a:srgbClr val="171717"/>
                </a:solidFill>
                <a:latin typeface="Consolas"/>
                <a:ea typeface="Consolas"/>
                <a:cs typeface="Consolas"/>
              </a:rPr>
              <a:t>· </a:t>
            </a:r>
            <a:r>
              <a:rPr lang="en-US" altLang="zh-CN" sz="1200" b="0" dirty="0">
                <a:solidFill>
                  <a:srgbClr val="171717"/>
                </a:solidFill>
                <a:latin typeface="Consolas"/>
                <a:ea typeface="Consolas"/>
                <a:cs typeface="Consolas"/>
              </a:rPr>
              <a:t>[justification]</a:t>
            </a:r>
            <a:r>
              <a:rPr lang="zh-CN" altLang="en-US" sz="1200" b="0" dirty="0">
                <a:solidFill>
                  <a:srgbClr val="171717"/>
                </a:solidFill>
                <a:latin typeface="Consolas"/>
                <a:ea typeface="Consolas"/>
                <a:cs typeface="Consolas"/>
              </a:rPr>
              <a:t> </a:t>
            </a:r>
            <a:r>
              <a:rPr lang="en-US" sz="1200" b="0" dirty="0">
                <a:solidFill>
                  <a:srgbClr val="171717"/>
                </a:solidFill>
                <a:latin typeface="Consolas"/>
                <a:ea typeface="Consolas"/>
                <a:cs typeface="Consolas"/>
              </a:rPr>
              <a:t>justify </a:t>
            </a:r>
            <a:r>
              <a:rPr lang="en-US" altLang="zh-CN" sz="1200" b="0" dirty="0">
                <a:solidFill>
                  <a:srgbClr val="171717"/>
                </a:solidFill>
                <a:latin typeface="Consolas"/>
                <a:ea typeface="Consolas"/>
                <a:cs typeface="Consolas"/>
              </a:rPr>
              <a:t>the</a:t>
            </a:r>
            <a:r>
              <a:rPr lang="zh-CN" altLang="en-US" sz="1200" b="0" dirty="0">
                <a:solidFill>
                  <a:srgbClr val="171717"/>
                </a:solidFill>
                <a:latin typeface="Consolas"/>
                <a:ea typeface="Consolas"/>
                <a:cs typeface="Consolas"/>
              </a:rPr>
              <a:t> </a:t>
            </a:r>
            <a:r>
              <a:rPr lang="en-US" altLang="zh-CN" sz="1200" dirty="0">
                <a:solidFill>
                  <a:srgbClr val="171717"/>
                </a:solidFill>
                <a:latin typeface="Consolas"/>
                <a:ea typeface="Consolas"/>
                <a:cs typeface="Consolas"/>
              </a:rPr>
              <a:t>selection</a:t>
            </a:r>
            <a:r>
              <a:rPr lang="zh-CN" altLang="en-US" sz="1200" dirty="0">
                <a:solidFill>
                  <a:srgbClr val="171717"/>
                </a:solidFill>
                <a:latin typeface="Consolas"/>
                <a:ea typeface="Consolas"/>
                <a:cs typeface="Consolas"/>
              </a:rPr>
              <a:t> </a:t>
            </a:r>
            <a:r>
              <a:rPr lang="en-US" altLang="zh-CN" sz="1200" dirty="0">
                <a:solidFill>
                  <a:srgbClr val="171717"/>
                </a:solidFill>
                <a:latin typeface="Consolas"/>
                <a:ea typeface="Consolas"/>
                <a:cs typeface="Consolas"/>
              </a:rPr>
              <a:t>of</a:t>
            </a:r>
            <a:r>
              <a:rPr lang="zh-CN" altLang="en-US" sz="1200" dirty="0">
                <a:solidFill>
                  <a:srgbClr val="171717"/>
                </a:solidFill>
                <a:latin typeface="Consolas"/>
                <a:ea typeface="Consolas"/>
                <a:cs typeface="Consolas"/>
              </a:rPr>
              <a:t> </a:t>
            </a:r>
            <a:r>
              <a:rPr lang="en-US" altLang="zh-CN" sz="1200" dirty="0">
                <a:solidFill>
                  <a:srgbClr val="171717"/>
                </a:solidFill>
                <a:latin typeface="Consolas"/>
                <a:ea typeface="Consolas"/>
                <a:cs typeface="Consolas"/>
              </a:rPr>
              <a:t>each</a:t>
            </a:r>
            <a:r>
              <a:rPr lang="zh-CN" altLang="en-US" sz="1200" dirty="0">
                <a:solidFill>
                  <a:srgbClr val="171717"/>
                </a:solidFill>
                <a:latin typeface="Consolas"/>
                <a:ea typeface="Consolas"/>
                <a:cs typeface="Consolas"/>
              </a:rPr>
              <a:t> </a:t>
            </a:r>
            <a:r>
              <a:rPr lang="en-US" altLang="zh-CN" sz="1200" dirty="0">
                <a:solidFill>
                  <a:srgbClr val="171717"/>
                </a:solidFill>
                <a:latin typeface="Consolas"/>
                <a:ea typeface="Consolas"/>
                <a:cs typeface="Consolas"/>
              </a:rPr>
              <a:t>operator</a:t>
            </a:r>
            <a:endParaRPr sz="1200" b="0" dirty="0">
              <a:solidFill>
                <a:srgbClr val="171717"/>
              </a:solidFill>
              <a:latin typeface="Consolas"/>
              <a:ea typeface="Consolas"/>
              <a:cs typeface="Consolas"/>
            </a:endParaRPr>
          </a:p>
          <a:p>
            <a:pPr algn="l">
              <a:lnSpc>
                <a:spcPct val="122000"/>
              </a:lnSpc>
              <a:spcAft>
                <a:spcPts val="90"/>
              </a:spcAft>
              <a:buNone/>
            </a:pPr>
            <a:r>
              <a:rPr sz="1200" b="0" dirty="0">
                <a:solidFill>
                  <a:srgbClr val="171717"/>
                </a:solidFill>
                <a:latin typeface="Consolas"/>
                <a:ea typeface="Consolas"/>
                <a:cs typeface="Consolas"/>
              </a:rPr>
              <a:t>· </a:t>
            </a:r>
            <a:r>
              <a:rPr lang="en-US" altLang="zh-CN" sz="1200" b="0" dirty="0">
                <a:solidFill>
                  <a:srgbClr val="171717"/>
                </a:solidFill>
                <a:latin typeface="Consolas"/>
                <a:ea typeface="Consolas"/>
                <a:cs typeface="Consolas"/>
              </a:rPr>
              <a:t>[parameter</a:t>
            </a:r>
            <a:r>
              <a:rPr lang="zh-CN" altLang="en-US" sz="1200" b="0" dirty="0">
                <a:solidFill>
                  <a:srgbClr val="171717"/>
                </a:solidFill>
                <a:latin typeface="Consolas"/>
                <a:ea typeface="Consolas"/>
                <a:cs typeface="Consolas"/>
              </a:rPr>
              <a:t> </a:t>
            </a:r>
            <a:r>
              <a:rPr lang="en-US" altLang="zh-CN" sz="1200" b="0" dirty="0">
                <a:solidFill>
                  <a:srgbClr val="171717"/>
                </a:solidFill>
                <a:latin typeface="Consolas"/>
                <a:ea typeface="Consolas"/>
                <a:cs typeface="Consolas"/>
              </a:rPr>
              <a:t>checking]</a:t>
            </a:r>
            <a:r>
              <a:rPr lang="zh-CN" altLang="en-US" sz="1200" b="0" dirty="0">
                <a:solidFill>
                  <a:srgbClr val="171717"/>
                </a:solidFill>
                <a:latin typeface="Consolas"/>
                <a:ea typeface="Consolas"/>
                <a:cs typeface="Consolas"/>
              </a:rPr>
              <a:t> </a:t>
            </a:r>
            <a:r>
              <a:rPr sz="1200" b="0" dirty="0">
                <a:solidFill>
                  <a:srgbClr val="171717"/>
                </a:solidFill>
                <a:latin typeface="Consolas"/>
                <a:ea typeface="Consolas"/>
                <a:cs typeface="Consolas"/>
              </a:rPr>
              <a:t>emit its typed signature</a:t>
            </a:r>
          </a:p>
          <a:p>
            <a:pPr algn="l">
              <a:lnSpc>
                <a:spcPct val="122000"/>
              </a:lnSpc>
              <a:spcAft>
                <a:spcPts val="0"/>
              </a:spcAft>
              <a:buNone/>
            </a:pPr>
            <a:r>
              <a:rPr sz="1200" b="0" dirty="0">
                <a:solidFill>
                  <a:srgbClr val="171717"/>
                </a:solidFill>
                <a:latin typeface="Consolas"/>
                <a:ea typeface="Consolas"/>
                <a:cs typeface="Consolas"/>
              </a:rPr>
              <a:t>Stop when the </a:t>
            </a:r>
            <a:r>
              <a:rPr lang="en-US" altLang="zh-CN" sz="1200" b="0" dirty="0">
                <a:solidFill>
                  <a:srgbClr val="171717"/>
                </a:solidFill>
                <a:latin typeface="Consolas"/>
                <a:ea typeface="Consolas"/>
                <a:cs typeface="Consolas"/>
              </a:rPr>
              <a:t>query</a:t>
            </a:r>
            <a:r>
              <a:rPr lang="zh-CN" altLang="en-US" sz="1200" b="0" dirty="0">
                <a:solidFill>
                  <a:srgbClr val="171717"/>
                </a:solidFill>
                <a:latin typeface="Consolas"/>
                <a:ea typeface="Consolas"/>
                <a:cs typeface="Consolas"/>
              </a:rPr>
              <a:t> </a:t>
            </a:r>
            <a:r>
              <a:rPr sz="1200" b="0" dirty="0">
                <a:solidFill>
                  <a:srgbClr val="171717"/>
                </a:solidFill>
                <a:latin typeface="Consolas"/>
                <a:ea typeface="Consolas"/>
                <a:cs typeface="Consolas"/>
              </a:rPr>
              <a:t>intent is met.</a:t>
            </a:r>
            <a:endParaRPr lang="en-US" sz="1200" b="0" dirty="0">
              <a:solidFill>
                <a:srgbClr val="171717"/>
              </a:solidFill>
              <a:latin typeface="Consolas"/>
              <a:ea typeface="Consolas"/>
              <a:cs typeface="Consolas"/>
            </a:endParaRPr>
          </a:p>
        </p:txBody>
      </p:sp>
      <p:sp>
        <p:nvSpPr>
          <p:cNvPr id="1511" name="footer"/>
          <p:cNvSpPr>
            <a:spLocks noGrp="1"/>
          </p:cNvSpPr>
          <p:nvPr/>
        </p:nvSpPr>
        <p:spPr>
          <a:xfrm>
            <a:off x="688850" y="5929470"/>
            <a:ext cx="10817352" cy="620000"/>
          </a:xfrm>
          <a:prstGeom prst="rect">
            <a:avLst/>
          </a:prstGeom>
          <a:noFill/>
          <a:ln>
            <a:noFill/>
          </a:ln>
        </p:spPr>
        <p:txBody>
          <a:bodyPr wrap="square" lIns="0" tIns="0" rIns="0" bIns="0" anchor="t">
            <a:noAutofit/>
          </a:bodyPr>
          <a:lstStyle/>
          <a:p>
            <a:pPr>
              <a:lnSpc>
                <a:spcPct val="106000"/>
              </a:lnSpc>
            </a:pPr>
            <a:r>
              <a:rPr lang="en-US" i="1" dirty="0">
                <a:solidFill>
                  <a:srgbClr val="171717"/>
                </a:solidFill>
                <a:ea typeface="Arial"/>
                <a:cs typeface="Arial"/>
              </a:rPr>
              <a:t>One large leap becomes </a:t>
            </a:r>
            <a:r>
              <a:rPr lang="en-US" b="1" i="1" dirty="0">
                <a:solidFill>
                  <a:schemeClr val="accent2"/>
                </a:solidFill>
                <a:ea typeface="Arial"/>
                <a:cs typeface="Arial"/>
              </a:rPr>
              <a:t>four small, auditable decisions</a:t>
            </a:r>
            <a:r>
              <a:rPr lang="en-US" i="1" dirty="0">
                <a:solidFill>
                  <a:srgbClr val="171717"/>
                </a:solidFill>
                <a:ea typeface="Arial"/>
                <a:cs typeface="Arial"/>
              </a:rPr>
              <a:t>.</a:t>
            </a:r>
          </a:p>
        </p:txBody>
      </p:sp>
      <p:sp>
        <p:nvSpPr>
          <p:cNvPr id="5" name="note right">
            <a:extLst>
              <a:ext uri="{FF2B5EF4-FFF2-40B4-BE49-F238E27FC236}">
                <a16:creationId xmlns:a16="http://schemas.microsoft.com/office/drawing/2014/main" id="{620B9F1A-83E8-1857-0E5A-D2E34837A766}"/>
              </a:ext>
            </a:extLst>
          </p:cNvPr>
          <p:cNvSpPr>
            <a:spLocks noGrp="1"/>
          </p:cNvSpPr>
          <p:nvPr/>
        </p:nvSpPr>
        <p:spPr>
          <a:xfrm>
            <a:off x="6318504" y="4239987"/>
            <a:ext cx="5449426" cy="1124902"/>
          </a:xfrm>
          <a:prstGeom prst="rect">
            <a:avLst/>
          </a:prstGeom>
          <a:noFill/>
          <a:ln>
            <a:noFill/>
          </a:ln>
        </p:spPr>
        <p:txBody>
          <a:bodyPr wrap="square" lIns="0" tIns="0" rIns="0" bIns="0" anchor="t">
            <a:noAutofit/>
          </a:bodyPr>
          <a:lstStyle/>
          <a:p>
            <a:pPr algn="l">
              <a:lnSpc>
                <a:spcPct val="110000"/>
              </a:lnSpc>
              <a:spcAft>
                <a:spcPts val="110"/>
              </a:spcAft>
              <a:buNone/>
            </a:pPr>
            <a:r>
              <a:rPr lang="en-US" altLang="zh-CN" sz="1400" b="1" dirty="0">
                <a:latin typeface="Arial"/>
                <a:ea typeface="Arial"/>
                <a:cs typeface="Arial"/>
              </a:rPr>
              <a:t>Example</a:t>
            </a:r>
            <a:r>
              <a:rPr lang="zh-CN" altLang="en-US" sz="1400" b="1" dirty="0">
                <a:latin typeface="Arial"/>
                <a:ea typeface="Arial"/>
                <a:cs typeface="Arial"/>
              </a:rPr>
              <a:t> </a:t>
            </a:r>
            <a:r>
              <a:rPr lang="en-US" altLang="zh-CN" sz="1400" b="1" dirty="0">
                <a:latin typeface="Arial"/>
                <a:ea typeface="Arial"/>
                <a:cs typeface="Arial"/>
              </a:rPr>
              <a:t>of</a:t>
            </a:r>
            <a:r>
              <a:rPr lang="en-US" sz="1400" b="1" dirty="0">
                <a:latin typeface="Arial"/>
                <a:ea typeface="Arial"/>
                <a:cs typeface="Arial"/>
              </a:rPr>
              <a:t> Decomposition It Produces</a:t>
            </a:r>
          </a:p>
          <a:p>
            <a:pPr marL="171450" indent="-171450" algn="l">
              <a:lnSpc>
                <a:spcPct val="110000"/>
              </a:lnSpc>
              <a:spcAft>
                <a:spcPts val="110"/>
              </a:spcAft>
              <a:buFont typeface="Arial" panose="020B0604020202020204" pitchFamily="34" charset="0"/>
              <a:buChar char="•"/>
            </a:pPr>
            <a:r>
              <a:rPr lang="en-US" sz="1200" b="1" dirty="0">
                <a:latin typeface="Arial"/>
                <a:ea typeface="Arial"/>
                <a:cs typeface="Arial"/>
              </a:rPr>
              <a:t>Semantic projection </a:t>
            </a:r>
            <a:r>
              <a:rPr lang="en-US" sz="1200" dirty="0">
                <a:latin typeface="Arial"/>
                <a:ea typeface="Arial"/>
                <a:cs typeface="Arial"/>
              </a:rPr>
              <a:t>— derive population per county; </a:t>
            </a:r>
            <a:r>
              <a:rPr lang="en-US" altLang="zh-CN" sz="1200" dirty="0">
                <a:latin typeface="Arial"/>
                <a:ea typeface="Arial"/>
                <a:cs typeface="Arial"/>
              </a:rPr>
              <a:t>“population”</a:t>
            </a:r>
            <a:r>
              <a:rPr lang="zh-CN" altLang="en-US" sz="1200" dirty="0">
                <a:latin typeface="Arial"/>
                <a:ea typeface="Arial"/>
                <a:cs typeface="Arial"/>
              </a:rPr>
              <a:t> </a:t>
            </a:r>
            <a:r>
              <a:rPr lang="en-US" sz="1200" dirty="0">
                <a:latin typeface="Arial"/>
                <a:ea typeface="Arial"/>
                <a:cs typeface="Arial"/>
              </a:rPr>
              <a:t>not </a:t>
            </a:r>
            <a:r>
              <a:rPr lang="en-US" altLang="zh-CN" sz="1200" dirty="0">
                <a:latin typeface="Arial"/>
                <a:ea typeface="Arial"/>
                <a:cs typeface="Arial"/>
              </a:rPr>
              <a:t>in</a:t>
            </a:r>
            <a:r>
              <a:rPr lang="zh-CN" altLang="en-US" sz="1200" dirty="0">
                <a:latin typeface="Arial"/>
                <a:ea typeface="Arial"/>
                <a:cs typeface="Arial"/>
              </a:rPr>
              <a:t> </a:t>
            </a:r>
            <a:r>
              <a:rPr lang="en-US" altLang="zh-CN" sz="1200" dirty="0">
                <a:latin typeface="Arial"/>
                <a:ea typeface="Arial"/>
                <a:cs typeface="Arial"/>
              </a:rPr>
              <a:t>DB</a:t>
            </a:r>
            <a:endParaRPr lang="en-US" sz="1200" dirty="0">
              <a:latin typeface="Arial"/>
              <a:ea typeface="Arial"/>
              <a:cs typeface="Arial"/>
            </a:endParaRPr>
          </a:p>
          <a:p>
            <a:pPr marL="171450" indent="-171450" algn="l">
              <a:lnSpc>
                <a:spcPct val="110000"/>
              </a:lnSpc>
              <a:spcAft>
                <a:spcPts val="110"/>
              </a:spcAft>
              <a:buFont typeface="Arial" panose="020B0604020202020204" pitchFamily="34" charset="0"/>
              <a:buChar char="•"/>
            </a:pPr>
            <a:r>
              <a:rPr lang="en-US" sz="1200" b="1" dirty="0">
                <a:latin typeface="Arial"/>
                <a:ea typeface="Arial"/>
                <a:cs typeface="Arial"/>
              </a:rPr>
              <a:t>Selection </a:t>
            </a:r>
            <a:r>
              <a:rPr lang="en-US" sz="1200" dirty="0">
                <a:latin typeface="Arial"/>
                <a:ea typeface="Arial"/>
                <a:cs typeface="Arial"/>
              </a:rPr>
              <a:t>— population &gt; 2,000,000</a:t>
            </a:r>
          </a:p>
          <a:p>
            <a:pPr marL="171450" indent="-171450" algn="l">
              <a:lnSpc>
                <a:spcPct val="110000"/>
              </a:lnSpc>
              <a:spcAft>
                <a:spcPts val="110"/>
              </a:spcAft>
              <a:buFont typeface="Arial" panose="020B0604020202020204" pitchFamily="34" charset="0"/>
              <a:buChar char="•"/>
            </a:pPr>
            <a:r>
              <a:rPr lang="en-US" sz="1200" b="1" dirty="0">
                <a:latin typeface="Arial"/>
                <a:ea typeface="Arial"/>
                <a:cs typeface="Arial"/>
              </a:rPr>
              <a:t>Join </a:t>
            </a:r>
            <a:r>
              <a:rPr lang="en-US" sz="1200" dirty="0">
                <a:latin typeface="Arial"/>
                <a:ea typeface="Arial"/>
                <a:cs typeface="Arial"/>
              </a:rPr>
              <a:t>— schools ⋈ </a:t>
            </a:r>
            <a:r>
              <a:rPr lang="en-US" sz="1200" dirty="0" err="1">
                <a:latin typeface="Arial"/>
                <a:ea typeface="Arial"/>
                <a:cs typeface="Arial"/>
              </a:rPr>
              <a:t>satscores</a:t>
            </a:r>
            <a:r>
              <a:rPr lang="en-US" sz="1200" dirty="0">
                <a:latin typeface="Arial"/>
                <a:ea typeface="Arial"/>
                <a:cs typeface="Arial"/>
              </a:rPr>
              <a:t> on </a:t>
            </a:r>
            <a:r>
              <a:rPr lang="en-US" sz="1200" dirty="0" err="1">
                <a:latin typeface="Arial"/>
                <a:ea typeface="Arial"/>
                <a:cs typeface="Arial"/>
              </a:rPr>
              <a:t>CDSCode</a:t>
            </a:r>
            <a:endParaRPr lang="en-US" sz="1200" dirty="0">
              <a:latin typeface="Arial"/>
              <a:ea typeface="Arial"/>
              <a:cs typeface="Arial"/>
            </a:endParaRPr>
          </a:p>
          <a:p>
            <a:pPr marL="171450" indent="-171450" algn="l">
              <a:lnSpc>
                <a:spcPct val="110000"/>
              </a:lnSpc>
              <a:spcAft>
                <a:spcPts val="110"/>
              </a:spcAft>
              <a:buFont typeface="Arial" panose="020B0604020202020204" pitchFamily="34" charset="0"/>
              <a:buChar char="•"/>
            </a:pPr>
            <a:r>
              <a:rPr lang="en-US" sz="1200" b="1" dirty="0">
                <a:latin typeface="Arial"/>
                <a:ea typeface="Arial"/>
                <a:cs typeface="Arial"/>
              </a:rPr>
              <a:t>Aggregation </a:t>
            </a:r>
            <a:r>
              <a:rPr lang="en-US" sz="1200" dirty="0">
                <a:latin typeface="Arial"/>
                <a:ea typeface="Arial"/>
                <a:cs typeface="Arial"/>
              </a:rPr>
              <a:t>— SUM(</a:t>
            </a:r>
            <a:r>
              <a:rPr lang="en-US" sz="1200" dirty="0" err="1">
                <a:latin typeface="Arial"/>
                <a:ea typeface="Arial"/>
                <a:cs typeface="Arial"/>
              </a:rPr>
              <a:t>NumTstTkr</a:t>
            </a:r>
            <a:r>
              <a:rPr lang="en-US" sz="1200" dirty="0">
                <a:latin typeface="Arial"/>
                <a:ea typeface="Arial"/>
                <a:cs typeface="Arial"/>
              </a:rPr>
              <a:t>)</a:t>
            </a:r>
          </a:p>
        </p:txBody>
      </p:sp>
      <p:sp>
        <p:nvSpPr>
          <p:cNvPr id="2" name="TextBox 1">
            <a:extLst>
              <a:ext uri="{FF2B5EF4-FFF2-40B4-BE49-F238E27FC236}">
                <a16:creationId xmlns:a16="http://schemas.microsoft.com/office/drawing/2014/main" id="{B680A360-CB16-891A-644F-D5EA87A121DB}"/>
              </a:ext>
            </a:extLst>
          </p:cNvPr>
          <p:cNvSpPr txBox="1"/>
          <p:nvPr/>
        </p:nvSpPr>
        <p:spPr>
          <a:xfrm>
            <a:off x="3040912" y="1531088"/>
            <a:ext cx="184731" cy="461665"/>
          </a:xfrm>
          <a:prstGeom prst="rect">
            <a:avLst/>
          </a:prstGeom>
          <a:noFill/>
        </p:spPr>
        <p:txBody>
          <a:bodyPr wrap="none" rtlCol="0">
            <a:spAutoFit/>
          </a:bodyPr>
          <a:lstStyle/>
          <a:p>
            <a:endParaRPr lang="en-US" sz="2400" dirty="0"/>
          </a:p>
        </p:txBody>
      </p:sp>
      <p:sp>
        <p:nvSpPr>
          <p:cNvPr id="6" name="card right">
            <a:extLst>
              <a:ext uri="{FF2B5EF4-FFF2-40B4-BE49-F238E27FC236}">
                <a16:creationId xmlns:a16="http://schemas.microsoft.com/office/drawing/2014/main" id="{95E0F7BC-7870-379A-F383-AD079296F9F7}"/>
              </a:ext>
            </a:extLst>
          </p:cNvPr>
          <p:cNvSpPr>
            <a:spLocks noGrp="1"/>
          </p:cNvSpPr>
          <p:nvPr/>
        </p:nvSpPr>
        <p:spPr>
          <a:xfrm>
            <a:off x="6318503" y="5430349"/>
            <a:ext cx="5359145" cy="433661"/>
          </a:xfrm>
          <a:prstGeom prst="roundRect">
            <a:avLst>
              <a:gd name="adj" fmla="val 5000"/>
            </a:avLst>
          </a:prstGeom>
          <a:solidFill>
            <a:srgbClr val="FDF0EE"/>
          </a:solidFill>
          <a:ln>
            <a:noFill/>
          </a:ln>
        </p:spPr>
        <p:txBody>
          <a:bodyPr wrap="square" lIns="0" tIns="0" rIns="0" bIns="0" anchor="t">
            <a:noAutofit/>
          </a:bodyPr>
          <a:lstStyle/>
          <a:p>
            <a:pPr algn="ctr">
              <a:buNone/>
            </a:pPr>
            <a:endParaRPr sz="2400"/>
          </a:p>
        </p:txBody>
      </p:sp>
      <p:sp>
        <p:nvSpPr>
          <p:cNvPr id="7" name="prompt right">
            <a:extLst>
              <a:ext uri="{FF2B5EF4-FFF2-40B4-BE49-F238E27FC236}">
                <a16:creationId xmlns:a16="http://schemas.microsoft.com/office/drawing/2014/main" id="{8F995F04-C3E4-23D1-1BB0-B442EB27AC29}"/>
              </a:ext>
            </a:extLst>
          </p:cNvPr>
          <p:cNvSpPr>
            <a:spLocks noGrp="1"/>
          </p:cNvSpPr>
          <p:nvPr/>
        </p:nvSpPr>
        <p:spPr>
          <a:xfrm>
            <a:off x="6452454" y="5518819"/>
            <a:ext cx="4990798" cy="296808"/>
          </a:xfrm>
          <a:prstGeom prst="rect">
            <a:avLst/>
          </a:prstGeom>
          <a:noFill/>
          <a:ln>
            <a:noFill/>
          </a:ln>
        </p:spPr>
        <p:txBody>
          <a:bodyPr wrap="square" lIns="0" tIns="0" rIns="0" bIns="0" anchor="t">
            <a:noAutofit/>
          </a:bodyPr>
          <a:lstStyle/>
          <a:p>
            <a:pPr algn="l">
              <a:lnSpc>
                <a:spcPct val="122000"/>
              </a:lnSpc>
              <a:spcAft>
                <a:spcPts val="90"/>
              </a:spcAft>
              <a:buNone/>
            </a:pPr>
            <a:r>
              <a:rPr lang="en-US" altLang="zh-CN" sz="1200" b="1" dirty="0">
                <a:solidFill>
                  <a:srgbClr val="171717"/>
                </a:solidFill>
                <a:latin typeface="Consolas"/>
                <a:ea typeface="Consolas"/>
                <a:cs typeface="Consolas"/>
              </a:rPr>
              <a:t>Compile</a:t>
            </a:r>
            <a:r>
              <a:rPr lang="zh-CN" altLang="en-US" sz="1200" b="1" dirty="0">
                <a:solidFill>
                  <a:srgbClr val="171717"/>
                </a:solidFill>
                <a:latin typeface="Consolas"/>
                <a:ea typeface="Consolas"/>
                <a:cs typeface="Consolas"/>
              </a:rPr>
              <a:t> </a:t>
            </a:r>
            <a:r>
              <a:rPr lang="en-US" altLang="zh-CN" sz="1200" b="1" dirty="0">
                <a:solidFill>
                  <a:srgbClr val="171717"/>
                </a:solidFill>
                <a:latin typeface="Consolas"/>
                <a:ea typeface="Consolas"/>
                <a:cs typeface="Consolas"/>
              </a:rPr>
              <a:t>the</a:t>
            </a:r>
            <a:r>
              <a:rPr lang="zh-CN" altLang="en-US" sz="1200" b="1" dirty="0">
                <a:solidFill>
                  <a:srgbClr val="171717"/>
                </a:solidFill>
                <a:latin typeface="Consolas"/>
                <a:ea typeface="Consolas"/>
                <a:cs typeface="Consolas"/>
              </a:rPr>
              <a:t> </a:t>
            </a:r>
            <a:r>
              <a:rPr lang="en-US" altLang="zh-CN" sz="1200" b="1" dirty="0">
                <a:solidFill>
                  <a:srgbClr val="171717"/>
                </a:solidFill>
                <a:latin typeface="Consolas"/>
                <a:ea typeface="Consolas"/>
                <a:cs typeface="Consolas"/>
              </a:rPr>
              <a:t>steps</a:t>
            </a:r>
            <a:r>
              <a:rPr lang="zh-CN" altLang="en-US" sz="1200" b="1" dirty="0">
                <a:solidFill>
                  <a:srgbClr val="171717"/>
                </a:solidFill>
                <a:latin typeface="Consolas"/>
                <a:ea typeface="Consolas"/>
                <a:cs typeface="Consolas"/>
              </a:rPr>
              <a:t> </a:t>
            </a:r>
            <a:r>
              <a:rPr lang="en-US" altLang="zh-CN" sz="1200" b="1" dirty="0">
                <a:solidFill>
                  <a:srgbClr val="171717"/>
                </a:solidFill>
                <a:latin typeface="Consolas"/>
                <a:ea typeface="Consolas"/>
                <a:cs typeface="Consolas"/>
              </a:rPr>
              <a:t>into</a:t>
            </a:r>
            <a:r>
              <a:rPr lang="zh-CN" altLang="en-US" sz="1200" b="1" dirty="0">
                <a:solidFill>
                  <a:srgbClr val="171717"/>
                </a:solidFill>
                <a:latin typeface="Consolas"/>
                <a:ea typeface="Consolas"/>
                <a:cs typeface="Consolas"/>
              </a:rPr>
              <a:t> </a:t>
            </a:r>
            <a:r>
              <a:rPr lang="en-US" altLang="zh-CN" sz="1200" b="1" dirty="0">
                <a:solidFill>
                  <a:srgbClr val="171717"/>
                </a:solidFill>
                <a:latin typeface="Consolas"/>
                <a:ea typeface="Consolas"/>
                <a:cs typeface="Consolas"/>
              </a:rPr>
              <a:t>an</a:t>
            </a:r>
            <a:r>
              <a:rPr lang="zh-CN" altLang="en-US" sz="1200" b="1" dirty="0">
                <a:solidFill>
                  <a:srgbClr val="171717"/>
                </a:solidFill>
                <a:latin typeface="Consolas"/>
                <a:ea typeface="Consolas"/>
                <a:cs typeface="Consolas"/>
              </a:rPr>
              <a:t> </a:t>
            </a:r>
            <a:r>
              <a:rPr lang="en-US" altLang="zh-CN" sz="1200" b="1" dirty="0">
                <a:solidFill>
                  <a:srgbClr val="171717"/>
                </a:solidFill>
                <a:latin typeface="Consolas"/>
                <a:ea typeface="Consolas"/>
                <a:cs typeface="Consolas"/>
              </a:rPr>
              <a:t>HRA</a:t>
            </a:r>
            <a:r>
              <a:rPr lang="zh-CN" altLang="en-US" sz="1200" b="1" dirty="0">
                <a:solidFill>
                  <a:srgbClr val="171717"/>
                </a:solidFill>
                <a:latin typeface="Consolas"/>
                <a:ea typeface="Consolas"/>
                <a:cs typeface="Consolas"/>
              </a:rPr>
              <a:t> </a:t>
            </a:r>
            <a:r>
              <a:rPr lang="en-US" altLang="zh-CN" sz="1200" b="1" dirty="0">
                <a:solidFill>
                  <a:srgbClr val="171717"/>
                </a:solidFill>
                <a:latin typeface="Consolas"/>
                <a:ea typeface="Consolas"/>
                <a:cs typeface="Consolas"/>
              </a:rPr>
              <a:t>plan</a:t>
            </a:r>
            <a:endParaRPr sz="1200" b="1" dirty="0">
              <a:solidFill>
                <a:srgbClr val="171717"/>
              </a:solidFill>
              <a:latin typeface="Consolas"/>
              <a:ea typeface="Consolas"/>
              <a:cs typeface="Consolas"/>
            </a:endParaRPr>
          </a:p>
        </p:txBody>
      </p:sp>
    </p:spTree>
    <p:extLst>
      <p:ext uri="{BB962C8B-B14F-4D97-AF65-F5344CB8AC3E}">
        <p14:creationId xmlns:p14="http://schemas.microsoft.com/office/powerpoint/2010/main" val="13836386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title">
            <a:extLst>
              <a:ext uri="{FF2B5EF4-FFF2-40B4-BE49-F238E27FC236}">
                <a16:creationId xmlns:a16="http://schemas.microsoft.com/office/drawing/2014/main" id="{D2BD38F6-0D4A-6F43-235C-50C624698C9F}"/>
              </a:ext>
            </a:extLst>
          </p:cNvPr>
          <p:cNvSpPr>
            <a:spLocks noGrp="1"/>
          </p:cNvSpPr>
          <p:nvPr/>
        </p:nvSpPr>
        <p:spPr>
          <a:xfrm>
            <a:off x="456000" y="218150"/>
            <a:ext cx="11279999" cy="1080000"/>
          </a:xfrm>
          <a:prstGeom prst="rect">
            <a:avLst/>
          </a:prstGeom>
          <a:noFill/>
          <a:ln w="0">
            <a:noFill/>
            <a:prstDash val="solid"/>
          </a:ln>
        </p:spPr>
        <p:txBody>
          <a:bodyPr wrap="square" lIns="0" tIns="0" rIns="0" bIns="0" anchor="ctr">
            <a:normAutofit/>
          </a:bodyPr>
          <a:lstStyle/>
          <a:p>
            <a:pPr algn="ctr"/>
            <a:r>
              <a:rPr lang="en-US" sz="3600" b="1" dirty="0">
                <a:solidFill>
                  <a:srgbClr val="002060"/>
                </a:solidFill>
                <a:latin typeface="Microsoft YaHei" panose="020B0503020204020204" pitchFamily="34" charset="-122"/>
                <a:ea typeface="Microsoft YaHei" panose="020B0503020204020204" pitchFamily="34" charset="-122"/>
                <a:cs typeface="+mj-cs"/>
              </a:rPr>
              <a:t>Experiments: </a:t>
            </a:r>
            <a:r>
              <a:rPr sz="3600" b="1" dirty="0">
                <a:solidFill>
                  <a:srgbClr val="002060"/>
                </a:solidFill>
                <a:latin typeface="Microsoft YaHei" panose="020B0503020204020204" pitchFamily="34" charset="-122"/>
                <a:ea typeface="Microsoft YaHei" panose="020B0503020204020204" pitchFamily="34" charset="-122"/>
                <a:cs typeface="+mj-cs"/>
              </a:rPr>
              <a:t>Structured Generation</a:t>
            </a:r>
          </a:p>
        </p:txBody>
      </p:sp>
      <p:sp>
        <p:nvSpPr>
          <p:cNvPr id="44" name="Rounded Rectangle 14">
            <a:extLst>
              <a:ext uri="{FF2B5EF4-FFF2-40B4-BE49-F238E27FC236}">
                <a16:creationId xmlns:a16="http://schemas.microsoft.com/office/drawing/2014/main" id="{DA7CB55F-259C-FD44-A536-7F8C5994F521}"/>
              </a:ext>
            </a:extLst>
          </p:cNvPr>
          <p:cNvSpPr>
            <a:spLocks noGrp="1"/>
          </p:cNvSpPr>
          <p:nvPr/>
        </p:nvSpPr>
        <p:spPr>
          <a:xfrm>
            <a:off x="6484619" y="2713961"/>
            <a:ext cx="5251380" cy="2725357"/>
          </a:xfrm>
          <a:prstGeom prst="roundRect">
            <a:avLst/>
          </a:prstGeom>
          <a:solidFill>
            <a:srgbClr val="EBF2FF"/>
          </a:solidFill>
          <a:ln w="13970">
            <a:solidFill>
              <a:srgbClr val="94B5EA"/>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45" name="Rectangle 15">
            <a:extLst>
              <a:ext uri="{FF2B5EF4-FFF2-40B4-BE49-F238E27FC236}">
                <a16:creationId xmlns:a16="http://schemas.microsoft.com/office/drawing/2014/main" id="{1EC9D6F8-EBD8-3018-B677-7B8054F22FF2}"/>
              </a:ext>
            </a:extLst>
          </p:cNvPr>
          <p:cNvSpPr>
            <a:spLocks noGrp="1"/>
          </p:cNvSpPr>
          <p:nvPr/>
        </p:nvSpPr>
        <p:spPr>
          <a:xfrm>
            <a:off x="6484620" y="2713962"/>
            <a:ext cx="45720" cy="2331720"/>
          </a:xfrm>
          <a:prstGeom prst="rect">
            <a:avLst/>
          </a:prstGeom>
          <a:solidFill>
            <a:srgbClr val="2B72D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46" name="TextBox 16">
            <a:extLst>
              <a:ext uri="{FF2B5EF4-FFF2-40B4-BE49-F238E27FC236}">
                <a16:creationId xmlns:a16="http://schemas.microsoft.com/office/drawing/2014/main" id="{9E5615E5-C289-4C0E-1D29-BD5DF0D41EB4}"/>
              </a:ext>
            </a:extLst>
          </p:cNvPr>
          <p:cNvSpPr>
            <a:spLocks noGrp="1"/>
          </p:cNvSpPr>
          <p:nvPr/>
        </p:nvSpPr>
        <p:spPr>
          <a:xfrm>
            <a:off x="6630924" y="2841979"/>
            <a:ext cx="4206240" cy="270843"/>
          </a:xfrm>
          <a:prstGeom prst="rect">
            <a:avLst/>
          </a:prstGeom>
          <a:noFill/>
        </p:spPr>
        <p:txBody>
          <a:bodyPr wrap="square" lIns="45720" tIns="27432" rIns="45720" bIns="27432">
            <a:spAutoFit/>
          </a:bodyPr>
          <a:lstStyle/>
          <a:p>
            <a:pPr algn="l">
              <a:buNone/>
            </a:pPr>
            <a:r>
              <a:rPr sz="1400" b="1">
                <a:solidFill>
                  <a:srgbClr val="2B72D6"/>
                </a:solidFill>
              </a:rPr>
              <a:t>What makes it reliable?</a:t>
            </a:r>
          </a:p>
        </p:txBody>
      </p:sp>
      <p:sp>
        <p:nvSpPr>
          <p:cNvPr id="47" name="TextBox 17">
            <a:extLst>
              <a:ext uri="{FF2B5EF4-FFF2-40B4-BE49-F238E27FC236}">
                <a16:creationId xmlns:a16="http://schemas.microsoft.com/office/drawing/2014/main" id="{B1E087CD-7677-C76D-8C37-DBF1BBEC51B8}"/>
              </a:ext>
            </a:extLst>
          </p:cNvPr>
          <p:cNvSpPr>
            <a:spLocks noGrp="1"/>
          </p:cNvSpPr>
          <p:nvPr/>
        </p:nvSpPr>
        <p:spPr>
          <a:xfrm>
            <a:off x="6630923" y="3226568"/>
            <a:ext cx="5180641" cy="1563505"/>
          </a:xfrm>
          <a:prstGeom prst="rect">
            <a:avLst/>
          </a:prstGeom>
          <a:noFill/>
        </p:spPr>
        <p:txBody>
          <a:bodyPr wrap="square" lIns="45720" tIns="27432" rIns="45720" bIns="27432">
            <a:spAutoFit/>
          </a:bodyPr>
          <a:lstStyle/>
          <a:p>
            <a:pPr marL="171450" indent="-171450">
              <a:buFont typeface="Arial" panose="020B0604020202020204" pitchFamily="34" charset="0"/>
              <a:buChar char="•"/>
            </a:pPr>
            <a:r>
              <a:rPr lang="en-US" sz="1400" dirty="0"/>
              <a:t>Parser feedback catches syntax and schema errors.</a:t>
            </a:r>
          </a:p>
          <a:p>
            <a:pPr marL="171450" indent="-171450">
              <a:buFont typeface="Arial" panose="020B0604020202020204" pitchFamily="34" charset="0"/>
              <a:buChar char="•"/>
            </a:pPr>
            <a:endParaRPr lang="en-US" sz="1400" dirty="0"/>
          </a:p>
          <a:p>
            <a:pPr marL="171450" indent="-171450">
              <a:buFont typeface="Arial" panose="020B0604020202020204" pitchFamily="34" charset="0"/>
              <a:buChar char="•"/>
            </a:pPr>
            <a:r>
              <a:rPr lang="en-US" sz="1400" dirty="0"/>
              <a:t>The semantic data model reduces column hallucination.</a:t>
            </a:r>
          </a:p>
          <a:p>
            <a:pPr marL="171450" indent="-171450">
              <a:buFont typeface="Arial" panose="020B0604020202020204" pitchFamily="34" charset="0"/>
              <a:buChar char="•"/>
            </a:pPr>
            <a:endParaRPr lang="en-US" sz="1400" dirty="0"/>
          </a:p>
          <a:p>
            <a:pPr marL="171450" indent="-171450">
              <a:buFont typeface="Arial" panose="020B0604020202020204" pitchFamily="34" charset="0"/>
              <a:buChar char="•"/>
            </a:pPr>
            <a:r>
              <a:rPr lang="en-US" sz="1400" dirty="0"/>
              <a:t>Few-shot examples stabilize types and multi-operator plans.</a:t>
            </a:r>
          </a:p>
          <a:p>
            <a:pPr marL="171450" indent="-171450">
              <a:buFont typeface="Arial" panose="020B0604020202020204" pitchFamily="34" charset="0"/>
              <a:buChar char="•"/>
            </a:pPr>
            <a:endParaRPr lang="en-US" sz="1400" dirty="0"/>
          </a:p>
          <a:p>
            <a:pPr marL="171450" indent="-171450">
              <a:buFont typeface="Arial" panose="020B0604020202020204" pitchFamily="34" charset="0"/>
              <a:buChar char="•"/>
            </a:pPr>
            <a:r>
              <a:rPr lang="en-US" sz="1400" dirty="0"/>
              <a:t>Question decomposition prevents missing operator choices.</a:t>
            </a:r>
          </a:p>
        </p:txBody>
      </p:sp>
      <p:sp>
        <p:nvSpPr>
          <p:cNvPr id="48" name="TextBox 18">
            <a:extLst>
              <a:ext uri="{FF2B5EF4-FFF2-40B4-BE49-F238E27FC236}">
                <a16:creationId xmlns:a16="http://schemas.microsoft.com/office/drawing/2014/main" id="{75660AFC-B2D9-7F22-9258-5170CE887275}"/>
              </a:ext>
            </a:extLst>
          </p:cNvPr>
          <p:cNvSpPr>
            <a:spLocks noGrp="1"/>
          </p:cNvSpPr>
          <p:nvPr/>
        </p:nvSpPr>
        <p:spPr>
          <a:xfrm>
            <a:off x="1511300" y="5631624"/>
            <a:ext cx="9169400" cy="547842"/>
          </a:xfrm>
          <a:prstGeom prst="rect">
            <a:avLst/>
          </a:prstGeom>
          <a:noFill/>
        </p:spPr>
        <p:txBody>
          <a:bodyPr wrap="square" lIns="45720" tIns="27432" rIns="45720" bIns="27432">
            <a:spAutoFit/>
          </a:bodyPr>
          <a:lstStyle/>
          <a:p>
            <a:pPr algn="ctr">
              <a:buNone/>
            </a:pPr>
            <a:r>
              <a:rPr lang="en-US" sz="1600" i="1" dirty="0">
                <a:solidFill>
                  <a:srgbClr val="20232A"/>
                </a:solidFill>
              </a:rPr>
              <a:t>Removing any single component drops accuracy from 90% to the low 60s—each one protects against a distinct failure mode.</a:t>
            </a:r>
            <a:endParaRPr sz="1600" i="1" dirty="0">
              <a:solidFill>
                <a:srgbClr val="20232A"/>
              </a:solidFill>
            </a:endParaRPr>
          </a:p>
        </p:txBody>
      </p:sp>
      <p:sp>
        <p:nvSpPr>
          <p:cNvPr id="1101" name="setup"/>
          <p:cNvSpPr>
            <a:spLocks noGrp="1"/>
          </p:cNvSpPr>
          <p:nvPr/>
        </p:nvSpPr>
        <p:spPr>
          <a:xfrm>
            <a:off x="514348" y="1170496"/>
            <a:ext cx="8683439" cy="900000"/>
          </a:xfrm>
          <a:prstGeom prst="rect">
            <a:avLst/>
          </a:prstGeom>
          <a:noFill/>
          <a:ln>
            <a:noFill/>
          </a:ln>
        </p:spPr>
        <p:txBody>
          <a:bodyPr wrap="square" lIns="0" tIns="0" rIns="0" bIns="0" anchor="t">
            <a:noAutofit/>
          </a:bodyPr>
          <a:lstStyle/>
          <a:p>
            <a:pPr algn="l">
              <a:lnSpc>
                <a:spcPct val="112000"/>
              </a:lnSpc>
              <a:spcAft>
                <a:spcPts val="120"/>
              </a:spcAft>
              <a:buNone/>
            </a:pPr>
            <a:r>
              <a:rPr lang="en-US" b="1" dirty="0">
                <a:latin typeface="Arial"/>
                <a:ea typeface="Arial"/>
                <a:cs typeface="Arial"/>
              </a:rPr>
              <a:t>Evaluation Setup</a:t>
            </a:r>
          </a:p>
          <a:p>
            <a:pPr algn="l">
              <a:lnSpc>
                <a:spcPct val="112000"/>
              </a:lnSpc>
              <a:spcAft>
                <a:spcPts val="120"/>
              </a:spcAft>
              <a:buNone/>
            </a:pPr>
            <a:r>
              <a:rPr lang="en-US" sz="1400" b="1" dirty="0">
                <a:solidFill>
                  <a:srgbClr val="171717"/>
                </a:solidFill>
                <a:latin typeface="Arial"/>
                <a:ea typeface="Arial"/>
                <a:cs typeface="Arial"/>
              </a:rPr>
              <a:t>TAG </a:t>
            </a:r>
            <a:r>
              <a:rPr lang="en-US" sz="1400" i="1" dirty="0">
                <a:solidFill>
                  <a:srgbClr val="171717"/>
                </a:solidFill>
                <a:latin typeface="Arial"/>
                <a:ea typeface="Arial"/>
                <a:cs typeface="Arial"/>
              </a:rPr>
              <a:t>[Biswal et al., CIDR2025] </a:t>
            </a:r>
            <a:r>
              <a:rPr lang="en-US" sz="1400" dirty="0">
                <a:solidFill>
                  <a:srgbClr val="171717"/>
                </a:solidFill>
                <a:latin typeface="Arial"/>
                <a:ea typeface="Arial"/>
                <a:cs typeface="Arial"/>
              </a:rPr>
              <a:t>— BIRD databases, with questions rewritten to require semantic operators.</a:t>
            </a:r>
          </a:p>
          <a:p>
            <a:pPr algn="l">
              <a:lnSpc>
                <a:spcPct val="112000"/>
              </a:lnSpc>
              <a:spcAft>
                <a:spcPts val="120"/>
              </a:spcAft>
              <a:buNone/>
            </a:pPr>
            <a:r>
              <a:rPr lang="en-US" sz="1400" b="1" dirty="0">
                <a:solidFill>
                  <a:srgbClr val="171717"/>
                </a:solidFill>
                <a:latin typeface="Arial"/>
                <a:ea typeface="Arial"/>
                <a:cs typeface="Arial"/>
              </a:rPr>
              <a:t>Metric</a:t>
            </a:r>
            <a:r>
              <a:rPr lang="en-US" sz="1400" dirty="0">
                <a:solidFill>
                  <a:srgbClr val="171717"/>
                </a:solidFill>
                <a:latin typeface="Arial"/>
                <a:ea typeface="Arial"/>
                <a:cs typeface="Arial"/>
              </a:rPr>
              <a:t>: query-generation accuracy—the share of questions that produce a correct plan.</a:t>
            </a:r>
          </a:p>
          <a:p>
            <a:pPr algn="l">
              <a:lnSpc>
                <a:spcPct val="112000"/>
              </a:lnSpc>
              <a:spcAft>
                <a:spcPts val="120"/>
              </a:spcAft>
              <a:buNone/>
            </a:pPr>
            <a:r>
              <a:rPr lang="en-US" sz="1400" b="1" dirty="0">
                <a:solidFill>
                  <a:srgbClr val="171717"/>
                </a:solidFill>
                <a:latin typeface="Arial"/>
                <a:ea typeface="Arial"/>
                <a:cs typeface="Arial"/>
              </a:rPr>
              <a:t>LLM</a:t>
            </a:r>
            <a:r>
              <a:rPr lang="en-US" sz="1400" dirty="0">
                <a:solidFill>
                  <a:srgbClr val="171717"/>
                </a:solidFill>
                <a:latin typeface="Arial"/>
                <a:ea typeface="Arial"/>
                <a:cs typeface="Arial"/>
              </a:rPr>
              <a:t>: Claude Sonnet 4.5.</a:t>
            </a:r>
            <a:endParaRPr sz="1400" b="0" dirty="0">
              <a:solidFill>
                <a:srgbClr val="60646C"/>
              </a:solidFill>
              <a:latin typeface="Arial"/>
              <a:ea typeface="Arial"/>
              <a:cs typeface="Arial"/>
            </a:endParaRPr>
          </a:p>
        </p:txBody>
      </p:sp>
      <p:sp>
        <p:nvSpPr>
          <p:cNvPr id="1102" name="chart title"/>
          <p:cNvSpPr>
            <a:spLocks noGrp="1"/>
          </p:cNvSpPr>
          <p:nvPr/>
        </p:nvSpPr>
        <p:spPr>
          <a:xfrm>
            <a:off x="685800" y="4997987"/>
            <a:ext cx="5500000" cy="240000"/>
          </a:xfrm>
          <a:prstGeom prst="rect">
            <a:avLst/>
          </a:prstGeom>
          <a:noFill/>
          <a:ln>
            <a:noFill/>
          </a:ln>
        </p:spPr>
        <p:txBody>
          <a:bodyPr wrap="square" lIns="0" tIns="0" rIns="0" bIns="0" anchor="t">
            <a:noAutofit/>
          </a:bodyPr>
          <a:lstStyle/>
          <a:p>
            <a:pPr algn="l">
              <a:lnSpc>
                <a:spcPct val="112000"/>
              </a:lnSpc>
              <a:spcAft>
                <a:spcPts val="0"/>
              </a:spcAft>
              <a:buNone/>
            </a:pPr>
            <a:r>
              <a:rPr lang="en-US" sz="1400" b="1" dirty="0">
                <a:latin typeface="Arial"/>
                <a:ea typeface="Arial"/>
                <a:cs typeface="Arial"/>
              </a:rPr>
              <a:t>Ablation — Query-Generation Accuracy (%)</a:t>
            </a:r>
            <a:endParaRPr sz="1400" b="1" dirty="0">
              <a:latin typeface="Arial"/>
              <a:ea typeface="Arial"/>
              <a:cs typeface="Arial"/>
            </a:endParaRPr>
          </a:p>
        </p:txBody>
      </p:sp>
      <p:sp>
        <p:nvSpPr>
          <p:cNvPr id="1103" name="lbl 0"/>
          <p:cNvSpPr>
            <a:spLocks noGrp="1"/>
          </p:cNvSpPr>
          <p:nvPr/>
        </p:nvSpPr>
        <p:spPr>
          <a:xfrm>
            <a:off x="685800" y="2633150"/>
            <a:ext cx="2280000" cy="290000"/>
          </a:xfrm>
          <a:prstGeom prst="rect">
            <a:avLst/>
          </a:prstGeom>
          <a:noFill/>
          <a:ln>
            <a:noFill/>
          </a:ln>
        </p:spPr>
        <p:txBody>
          <a:bodyPr wrap="square" lIns="0" tIns="0" rIns="0" bIns="0" anchor="ctr">
            <a:noAutofit/>
          </a:bodyPr>
          <a:lstStyle/>
          <a:p>
            <a:pPr algn="l">
              <a:lnSpc>
                <a:spcPct val="112000"/>
              </a:lnSpc>
              <a:spcAft>
                <a:spcPts val="0"/>
              </a:spcAft>
              <a:buNone/>
            </a:pPr>
            <a:r>
              <a:rPr lang="en-US" sz="1400" b="1" dirty="0">
                <a:solidFill>
                  <a:srgbClr val="171717"/>
                </a:solidFill>
                <a:latin typeface="Arial"/>
                <a:ea typeface="Arial"/>
                <a:cs typeface="Arial"/>
              </a:rPr>
              <a:t>Full system</a:t>
            </a:r>
            <a:endParaRPr sz="1400" b="1" dirty="0">
              <a:solidFill>
                <a:srgbClr val="171717"/>
              </a:solidFill>
              <a:latin typeface="Arial"/>
              <a:ea typeface="Arial"/>
              <a:cs typeface="Arial"/>
            </a:endParaRPr>
          </a:p>
        </p:txBody>
      </p:sp>
      <p:sp>
        <p:nvSpPr>
          <p:cNvPr id="1104" name="bar 0"/>
          <p:cNvSpPr>
            <a:spLocks noGrp="1"/>
          </p:cNvSpPr>
          <p:nvPr/>
        </p:nvSpPr>
        <p:spPr>
          <a:xfrm>
            <a:off x="3035800" y="2633150"/>
            <a:ext cx="2750000" cy="290000"/>
          </a:xfrm>
          <a:prstGeom prst="rect">
            <a:avLst/>
          </a:prstGeom>
          <a:solidFill>
            <a:schemeClr val="accent2"/>
          </a:solidFill>
          <a:ln>
            <a:noFill/>
          </a:ln>
        </p:spPr>
        <p:txBody>
          <a:bodyPr wrap="square" lIns="0" tIns="0" rIns="0" bIns="0" anchor="t">
            <a:noAutofit/>
          </a:bodyPr>
          <a:lstStyle/>
          <a:p>
            <a:pPr algn="ctr">
              <a:buNone/>
            </a:pPr>
            <a:endParaRPr/>
          </a:p>
        </p:txBody>
      </p:sp>
      <p:sp>
        <p:nvSpPr>
          <p:cNvPr id="1105" name="val 0"/>
          <p:cNvSpPr>
            <a:spLocks noGrp="1"/>
          </p:cNvSpPr>
          <p:nvPr/>
        </p:nvSpPr>
        <p:spPr>
          <a:xfrm>
            <a:off x="5830340" y="2633150"/>
            <a:ext cx="700000" cy="290000"/>
          </a:xfrm>
          <a:prstGeom prst="rect">
            <a:avLst/>
          </a:prstGeom>
          <a:noFill/>
          <a:ln>
            <a:noFill/>
          </a:ln>
        </p:spPr>
        <p:txBody>
          <a:bodyPr wrap="square" lIns="0" tIns="0" rIns="0" bIns="0" anchor="ctr">
            <a:noAutofit/>
          </a:bodyPr>
          <a:lstStyle/>
          <a:p>
            <a:pPr algn="l">
              <a:lnSpc>
                <a:spcPct val="112000"/>
              </a:lnSpc>
              <a:spcAft>
                <a:spcPts val="0"/>
              </a:spcAft>
              <a:buNone/>
            </a:pPr>
            <a:r>
              <a:rPr sz="950" b="1" dirty="0">
                <a:solidFill>
                  <a:srgbClr val="171717"/>
                </a:solidFill>
                <a:latin typeface="Arial"/>
                <a:ea typeface="Arial"/>
                <a:cs typeface="Arial"/>
              </a:rPr>
              <a:t>90.0</a:t>
            </a:r>
          </a:p>
        </p:txBody>
      </p:sp>
      <p:sp>
        <p:nvSpPr>
          <p:cNvPr id="1106" name="lbl 1"/>
          <p:cNvSpPr>
            <a:spLocks noGrp="1"/>
          </p:cNvSpPr>
          <p:nvPr/>
        </p:nvSpPr>
        <p:spPr>
          <a:xfrm>
            <a:off x="685800" y="3103150"/>
            <a:ext cx="2280000" cy="290000"/>
          </a:xfrm>
          <a:prstGeom prst="rect">
            <a:avLst/>
          </a:prstGeom>
          <a:noFill/>
          <a:ln>
            <a:noFill/>
          </a:ln>
        </p:spPr>
        <p:txBody>
          <a:bodyPr wrap="square" lIns="0" tIns="0" rIns="0" bIns="0" anchor="ctr">
            <a:noAutofit/>
          </a:bodyPr>
          <a:lstStyle/>
          <a:p>
            <a:pPr algn="l">
              <a:lnSpc>
                <a:spcPct val="112000"/>
              </a:lnSpc>
              <a:spcAft>
                <a:spcPts val="0"/>
              </a:spcAft>
              <a:buNone/>
            </a:pPr>
            <a:r>
              <a:rPr sz="1400" b="1" dirty="0">
                <a:solidFill>
                  <a:srgbClr val="60646C"/>
                </a:solidFill>
                <a:latin typeface="Arial"/>
                <a:ea typeface="Arial"/>
                <a:cs typeface="Arial"/>
              </a:rPr>
              <a:t>– semantic data model</a:t>
            </a:r>
          </a:p>
        </p:txBody>
      </p:sp>
      <p:sp>
        <p:nvSpPr>
          <p:cNvPr id="1107" name="bar 1"/>
          <p:cNvSpPr>
            <a:spLocks noGrp="1"/>
          </p:cNvSpPr>
          <p:nvPr/>
        </p:nvSpPr>
        <p:spPr>
          <a:xfrm>
            <a:off x="3035800" y="3103150"/>
            <a:ext cx="1961666" cy="290000"/>
          </a:xfrm>
          <a:prstGeom prst="rect">
            <a:avLst/>
          </a:prstGeom>
          <a:solidFill>
            <a:srgbClr val="C9CDD4"/>
          </a:solidFill>
          <a:ln>
            <a:noFill/>
          </a:ln>
        </p:spPr>
        <p:txBody>
          <a:bodyPr wrap="square" lIns="0" tIns="0" rIns="0" bIns="0" anchor="t">
            <a:noAutofit/>
          </a:bodyPr>
          <a:lstStyle/>
          <a:p>
            <a:pPr algn="ctr">
              <a:buNone/>
            </a:pPr>
            <a:endParaRPr/>
          </a:p>
        </p:txBody>
      </p:sp>
      <p:sp>
        <p:nvSpPr>
          <p:cNvPr id="1108" name="val 1"/>
          <p:cNvSpPr>
            <a:spLocks noGrp="1"/>
          </p:cNvSpPr>
          <p:nvPr/>
        </p:nvSpPr>
        <p:spPr>
          <a:xfrm>
            <a:off x="5087466" y="3103150"/>
            <a:ext cx="700000" cy="290000"/>
          </a:xfrm>
          <a:prstGeom prst="rect">
            <a:avLst/>
          </a:prstGeom>
          <a:noFill/>
          <a:ln>
            <a:noFill/>
          </a:ln>
        </p:spPr>
        <p:txBody>
          <a:bodyPr wrap="square" lIns="0" tIns="0" rIns="0" bIns="0" anchor="ctr">
            <a:noAutofit/>
          </a:bodyPr>
          <a:lstStyle/>
          <a:p>
            <a:pPr algn="l">
              <a:lnSpc>
                <a:spcPct val="112000"/>
              </a:lnSpc>
              <a:spcAft>
                <a:spcPts val="0"/>
              </a:spcAft>
              <a:buNone/>
            </a:pPr>
            <a:r>
              <a:rPr sz="950" b="1">
                <a:solidFill>
                  <a:srgbClr val="171717"/>
                </a:solidFill>
                <a:latin typeface="Arial"/>
                <a:ea typeface="Arial"/>
                <a:cs typeface="Arial"/>
              </a:rPr>
              <a:t>64.2</a:t>
            </a:r>
          </a:p>
        </p:txBody>
      </p:sp>
      <p:sp>
        <p:nvSpPr>
          <p:cNvPr id="1109" name="lbl 2"/>
          <p:cNvSpPr>
            <a:spLocks noGrp="1"/>
          </p:cNvSpPr>
          <p:nvPr/>
        </p:nvSpPr>
        <p:spPr>
          <a:xfrm>
            <a:off x="685800" y="3573150"/>
            <a:ext cx="2280000" cy="290000"/>
          </a:xfrm>
          <a:prstGeom prst="rect">
            <a:avLst/>
          </a:prstGeom>
          <a:noFill/>
          <a:ln>
            <a:noFill/>
          </a:ln>
        </p:spPr>
        <p:txBody>
          <a:bodyPr wrap="square" lIns="0" tIns="0" rIns="0" bIns="0" anchor="ctr">
            <a:noAutofit/>
          </a:bodyPr>
          <a:lstStyle/>
          <a:p>
            <a:pPr algn="l">
              <a:lnSpc>
                <a:spcPct val="112000"/>
              </a:lnSpc>
              <a:spcAft>
                <a:spcPts val="0"/>
              </a:spcAft>
              <a:buNone/>
            </a:pPr>
            <a:r>
              <a:rPr sz="1400" b="1" dirty="0">
                <a:solidFill>
                  <a:srgbClr val="60646C"/>
                </a:solidFill>
                <a:latin typeface="Arial"/>
                <a:ea typeface="Arial"/>
                <a:cs typeface="Arial"/>
              </a:rPr>
              <a:t>– model filtering</a:t>
            </a:r>
          </a:p>
        </p:txBody>
      </p:sp>
      <p:sp>
        <p:nvSpPr>
          <p:cNvPr id="1110" name="bar 2"/>
          <p:cNvSpPr>
            <a:spLocks noGrp="1"/>
          </p:cNvSpPr>
          <p:nvPr/>
        </p:nvSpPr>
        <p:spPr>
          <a:xfrm>
            <a:off x="3035800" y="3573150"/>
            <a:ext cx="1961666" cy="290000"/>
          </a:xfrm>
          <a:prstGeom prst="rect">
            <a:avLst/>
          </a:prstGeom>
          <a:solidFill>
            <a:srgbClr val="C9CDD4"/>
          </a:solidFill>
          <a:ln>
            <a:noFill/>
          </a:ln>
        </p:spPr>
        <p:txBody>
          <a:bodyPr wrap="square" lIns="0" tIns="0" rIns="0" bIns="0" anchor="t">
            <a:noAutofit/>
          </a:bodyPr>
          <a:lstStyle/>
          <a:p>
            <a:pPr algn="ctr">
              <a:buNone/>
            </a:pPr>
            <a:endParaRPr/>
          </a:p>
        </p:txBody>
      </p:sp>
      <p:sp>
        <p:nvSpPr>
          <p:cNvPr id="1111" name="val 2"/>
          <p:cNvSpPr>
            <a:spLocks noGrp="1"/>
          </p:cNvSpPr>
          <p:nvPr/>
        </p:nvSpPr>
        <p:spPr>
          <a:xfrm>
            <a:off x="5087466" y="3573150"/>
            <a:ext cx="700000" cy="290000"/>
          </a:xfrm>
          <a:prstGeom prst="rect">
            <a:avLst/>
          </a:prstGeom>
          <a:noFill/>
          <a:ln>
            <a:noFill/>
          </a:ln>
        </p:spPr>
        <p:txBody>
          <a:bodyPr wrap="square" lIns="0" tIns="0" rIns="0" bIns="0" anchor="ctr">
            <a:noAutofit/>
          </a:bodyPr>
          <a:lstStyle/>
          <a:p>
            <a:pPr algn="l">
              <a:lnSpc>
                <a:spcPct val="112000"/>
              </a:lnSpc>
              <a:spcAft>
                <a:spcPts val="0"/>
              </a:spcAft>
              <a:buNone/>
            </a:pPr>
            <a:r>
              <a:rPr sz="950" b="1">
                <a:solidFill>
                  <a:srgbClr val="171717"/>
                </a:solidFill>
                <a:latin typeface="Arial"/>
                <a:ea typeface="Arial"/>
                <a:cs typeface="Arial"/>
              </a:rPr>
              <a:t>64.2</a:t>
            </a:r>
          </a:p>
        </p:txBody>
      </p:sp>
      <p:sp>
        <p:nvSpPr>
          <p:cNvPr id="1112" name="lbl 3"/>
          <p:cNvSpPr>
            <a:spLocks noGrp="1"/>
          </p:cNvSpPr>
          <p:nvPr/>
        </p:nvSpPr>
        <p:spPr>
          <a:xfrm>
            <a:off x="685800" y="4043150"/>
            <a:ext cx="2280000" cy="290000"/>
          </a:xfrm>
          <a:prstGeom prst="rect">
            <a:avLst/>
          </a:prstGeom>
          <a:noFill/>
          <a:ln>
            <a:noFill/>
          </a:ln>
        </p:spPr>
        <p:txBody>
          <a:bodyPr wrap="square" lIns="0" tIns="0" rIns="0" bIns="0" anchor="ctr">
            <a:noAutofit/>
          </a:bodyPr>
          <a:lstStyle/>
          <a:p>
            <a:pPr algn="l">
              <a:lnSpc>
                <a:spcPct val="112000"/>
              </a:lnSpc>
              <a:spcAft>
                <a:spcPts val="0"/>
              </a:spcAft>
              <a:buNone/>
            </a:pPr>
            <a:r>
              <a:rPr sz="1400" b="1">
                <a:solidFill>
                  <a:srgbClr val="60646C"/>
                </a:solidFill>
                <a:latin typeface="Arial"/>
                <a:ea typeface="Arial"/>
                <a:cs typeface="Arial"/>
              </a:rPr>
              <a:t>– few-shot examples</a:t>
            </a:r>
          </a:p>
        </p:txBody>
      </p:sp>
      <p:sp>
        <p:nvSpPr>
          <p:cNvPr id="1113" name="bar 3"/>
          <p:cNvSpPr>
            <a:spLocks noGrp="1"/>
          </p:cNvSpPr>
          <p:nvPr/>
        </p:nvSpPr>
        <p:spPr>
          <a:xfrm>
            <a:off x="3035800" y="4043150"/>
            <a:ext cx="1857777" cy="290000"/>
          </a:xfrm>
          <a:prstGeom prst="rect">
            <a:avLst/>
          </a:prstGeom>
          <a:solidFill>
            <a:srgbClr val="C9CDD4"/>
          </a:solidFill>
          <a:ln>
            <a:noFill/>
          </a:ln>
        </p:spPr>
        <p:txBody>
          <a:bodyPr wrap="square" lIns="0" tIns="0" rIns="0" bIns="0" anchor="t">
            <a:noAutofit/>
          </a:bodyPr>
          <a:lstStyle/>
          <a:p>
            <a:pPr algn="ctr">
              <a:buNone/>
            </a:pPr>
            <a:endParaRPr/>
          </a:p>
        </p:txBody>
      </p:sp>
      <p:sp>
        <p:nvSpPr>
          <p:cNvPr id="1114" name="val 3"/>
          <p:cNvSpPr>
            <a:spLocks noGrp="1"/>
          </p:cNvSpPr>
          <p:nvPr/>
        </p:nvSpPr>
        <p:spPr>
          <a:xfrm>
            <a:off x="4983577" y="4043150"/>
            <a:ext cx="700000" cy="290000"/>
          </a:xfrm>
          <a:prstGeom prst="rect">
            <a:avLst/>
          </a:prstGeom>
          <a:noFill/>
          <a:ln>
            <a:noFill/>
          </a:ln>
        </p:spPr>
        <p:txBody>
          <a:bodyPr wrap="square" lIns="0" tIns="0" rIns="0" bIns="0" anchor="ctr">
            <a:noAutofit/>
          </a:bodyPr>
          <a:lstStyle/>
          <a:p>
            <a:pPr algn="l">
              <a:lnSpc>
                <a:spcPct val="112000"/>
              </a:lnSpc>
              <a:spcAft>
                <a:spcPts val="0"/>
              </a:spcAft>
              <a:buNone/>
            </a:pPr>
            <a:r>
              <a:rPr sz="950" b="1">
                <a:solidFill>
                  <a:srgbClr val="171717"/>
                </a:solidFill>
                <a:latin typeface="Arial"/>
                <a:ea typeface="Arial"/>
                <a:cs typeface="Arial"/>
              </a:rPr>
              <a:t>60.8</a:t>
            </a:r>
          </a:p>
        </p:txBody>
      </p:sp>
      <p:sp>
        <p:nvSpPr>
          <p:cNvPr id="1115" name="lbl 4"/>
          <p:cNvSpPr>
            <a:spLocks noGrp="1"/>
          </p:cNvSpPr>
          <p:nvPr/>
        </p:nvSpPr>
        <p:spPr>
          <a:xfrm>
            <a:off x="685800" y="4513150"/>
            <a:ext cx="2280000" cy="290000"/>
          </a:xfrm>
          <a:prstGeom prst="rect">
            <a:avLst/>
          </a:prstGeom>
          <a:noFill/>
          <a:ln>
            <a:noFill/>
          </a:ln>
        </p:spPr>
        <p:txBody>
          <a:bodyPr wrap="square" lIns="0" tIns="0" rIns="0" bIns="0" anchor="ctr">
            <a:noAutofit/>
          </a:bodyPr>
          <a:lstStyle/>
          <a:p>
            <a:pPr algn="l">
              <a:lnSpc>
                <a:spcPct val="112000"/>
              </a:lnSpc>
              <a:spcAft>
                <a:spcPts val="0"/>
              </a:spcAft>
              <a:buNone/>
            </a:pPr>
            <a:r>
              <a:rPr sz="1400" b="1">
                <a:solidFill>
                  <a:srgbClr val="60646C"/>
                </a:solidFill>
                <a:latin typeface="Arial"/>
                <a:ea typeface="Arial"/>
                <a:cs typeface="Arial"/>
              </a:rPr>
              <a:t>– question decomposition</a:t>
            </a:r>
          </a:p>
        </p:txBody>
      </p:sp>
      <p:sp>
        <p:nvSpPr>
          <p:cNvPr id="1116" name="bar 4"/>
          <p:cNvSpPr>
            <a:spLocks noGrp="1"/>
          </p:cNvSpPr>
          <p:nvPr/>
        </p:nvSpPr>
        <p:spPr>
          <a:xfrm>
            <a:off x="3035800" y="4513150"/>
            <a:ext cx="2010555" cy="290000"/>
          </a:xfrm>
          <a:prstGeom prst="rect">
            <a:avLst/>
          </a:prstGeom>
          <a:solidFill>
            <a:srgbClr val="C9CDD4"/>
          </a:solidFill>
          <a:ln>
            <a:noFill/>
          </a:ln>
        </p:spPr>
        <p:txBody>
          <a:bodyPr wrap="square" lIns="0" tIns="0" rIns="0" bIns="0" anchor="t">
            <a:noAutofit/>
          </a:bodyPr>
          <a:lstStyle/>
          <a:p>
            <a:pPr algn="ctr">
              <a:buNone/>
            </a:pPr>
            <a:endParaRPr/>
          </a:p>
        </p:txBody>
      </p:sp>
      <p:sp>
        <p:nvSpPr>
          <p:cNvPr id="1117" name="val 4"/>
          <p:cNvSpPr>
            <a:spLocks noGrp="1"/>
          </p:cNvSpPr>
          <p:nvPr/>
        </p:nvSpPr>
        <p:spPr>
          <a:xfrm>
            <a:off x="5136355" y="4513150"/>
            <a:ext cx="700000" cy="290000"/>
          </a:xfrm>
          <a:prstGeom prst="rect">
            <a:avLst/>
          </a:prstGeom>
          <a:noFill/>
          <a:ln>
            <a:noFill/>
          </a:ln>
        </p:spPr>
        <p:txBody>
          <a:bodyPr wrap="square" lIns="0" tIns="0" rIns="0" bIns="0" anchor="ctr">
            <a:noAutofit/>
          </a:bodyPr>
          <a:lstStyle/>
          <a:p>
            <a:pPr algn="l">
              <a:lnSpc>
                <a:spcPct val="112000"/>
              </a:lnSpc>
              <a:spcAft>
                <a:spcPts val="0"/>
              </a:spcAft>
              <a:buNone/>
            </a:pPr>
            <a:r>
              <a:rPr sz="950" b="1">
                <a:solidFill>
                  <a:srgbClr val="171717"/>
                </a:solidFill>
                <a:latin typeface="Arial"/>
                <a:ea typeface="Arial"/>
                <a:cs typeface="Arial"/>
              </a:rPr>
              <a:t>65.8</a:t>
            </a:r>
          </a:p>
        </p:txBody>
      </p:sp>
    </p:spTree>
    <p:extLst>
      <p:ext uri="{BB962C8B-B14F-4D97-AF65-F5344CB8AC3E}">
        <p14:creationId xmlns:p14="http://schemas.microsoft.com/office/powerpoint/2010/main" val="28268936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title">
            <a:extLst>
              <a:ext uri="{FF2B5EF4-FFF2-40B4-BE49-F238E27FC236}">
                <a16:creationId xmlns:a16="http://schemas.microsoft.com/office/drawing/2014/main" id="{9500093D-7EFE-69BB-7E7F-E50C5563CD1B}"/>
              </a:ext>
            </a:extLst>
          </p:cNvPr>
          <p:cNvSpPr>
            <a:spLocks noGrp="1"/>
          </p:cNvSpPr>
          <p:nvPr/>
        </p:nvSpPr>
        <p:spPr>
          <a:xfrm>
            <a:off x="514349" y="240101"/>
            <a:ext cx="11329598" cy="1080000"/>
          </a:xfrm>
          <a:prstGeom prst="rect">
            <a:avLst/>
          </a:prstGeom>
          <a:noFill/>
          <a:ln w="0">
            <a:noFill/>
            <a:prstDash val="solid"/>
          </a:ln>
        </p:spPr>
        <p:txBody>
          <a:bodyPr wrap="square" lIns="0" tIns="0" rIns="0" bIns="0" anchor="ctr">
            <a:noAutofit/>
          </a:bodyPr>
          <a:lstStyle/>
          <a:p>
            <a:pPr algn="ctr"/>
            <a:r>
              <a:rPr sz="3600" b="1" dirty="0" err="1">
                <a:solidFill>
                  <a:srgbClr val="002060"/>
                </a:solidFill>
                <a:latin typeface="Microsoft YaHei" panose="020B0503020204020204" pitchFamily="34" charset="-122"/>
                <a:ea typeface="Microsoft YaHei" panose="020B0503020204020204" pitchFamily="34" charset="-122"/>
                <a:cs typeface="+mj-cs"/>
              </a:rPr>
              <a:t>AmbiSQL</a:t>
            </a:r>
            <a:r>
              <a:rPr sz="3600" b="1" dirty="0">
                <a:solidFill>
                  <a:srgbClr val="002060"/>
                </a:solidFill>
                <a:latin typeface="Microsoft YaHei" panose="020B0503020204020204" pitchFamily="34" charset="-122"/>
                <a:ea typeface="Microsoft YaHei" panose="020B0503020204020204" pitchFamily="34" charset="-122"/>
                <a:cs typeface="+mj-cs"/>
              </a:rPr>
              <a:t>: A Taxonomy of </a:t>
            </a:r>
            <a:r>
              <a:rPr lang="en-US" sz="3600" b="1" dirty="0">
                <a:solidFill>
                  <a:srgbClr val="002060"/>
                </a:solidFill>
                <a:latin typeface="Microsoft YaHei" panose="020B0503020204020204" pitchFamily="34" charset="-122"/>
                <a:ea typeface="Microsoft YaHei" panose="020B0503020204020204" pitchFamily="34" charset="-122"/>
                <a:cs typeface="+mj-cs"/>
              </a:rPr>
              <a:t>Text-to-SQL</a:t>
            </a:r>
            <a:r>
              <a:rPr sz="3600" b="1" dirty="0">
                <a:solidFill>
                  <a:srgbClr val="002060"/>
                </a:solidFill>
                <a:latin typeface="Microsoft YaHei" panose="020B0503020204020204" pitchFamily="34" charset="-122"/>
                <a:ea typeface="Microsoft YaHei" panose="020B0503020204020204" pitchFamily="34" charset="-122"/>
                <a:cs typeface="+mj-cs"/>
              </a:rPr>
              <a:t> Ambiguity</a:t>
            </a:r>
          </a:p>
        </p:txBody>
      </p:sp>
      <p:sp>
        <p:nvSpPr>
          <p:cNvPr id="2" name="TextBox 6">
            <a:extLst>
              <a:ext uri="{FF2B5EF4-FFF2-40B4-BE49-F238E27FC236}">
                <a16:creationId xmlns:a16="http://schemas.microsoft.com/office/drawing/2014/main" id="{2EC5E2CB-D209-0AEC-BAF4-2960D6220ACF}"/>
              </a:ext>
            </a:extLst>
          </p:cNvPr>
          <p:cNvSpPr>
            <a:spLocks noGrp="1"/>
          </p:cNvSpPr>
          <p:nvPr/>
        </p:nvSpPr>
        <p:spPr>
          <a:xfrm>
            <a:off x="514349" y="1344824"/>
            <a:ext cx="11003280" cy="300000"/>
          </a:xfrm>
          <a:prstGeom prst="rect">
            <a:avLst/>
          </a:prstGeom>
          <a:noFill/>
        </p:spPr>
        <p:txBody>
          <a:bodyPr wrap="square" lIns="0" tIns="0" rIns="0" bIns="0" anchor="t">
            <a:noAutofit/>
          </a:bodyPr>
          <a:lstStyle/>
          <a:p>
            <a:pPr algn="l">
              <a:lnSpc>
                <a:spcPct val="100000"/>
              </a:lnSpc>
              <a:spcAft>
                <a:spcPts val="0"/>
              </a:spcAft>
              <a:buNone/>
            </a:pPr>
            <a:r>
              <a:rPr sz="1600" b="0" i="1" dirty="0">
                <a:solidFill>
                  <a:srgbClr val="171717"/>
                </a:solidFill>
                <a:latin typeface="Arial"/>
                <a:ea typeface="Arial"/>
                <a:cs typeface="Arial"/>
              </a:rPr>
              <a:t>“How many </a:t>
            </a:r>
            <a:r>
              <a:rPr lang="en-US" sz="1600" b="0" i="1" dirty="0">
                <a:solidFill>
                  <a:srgbClr val="171717"/>
                </a:solidFill>
                <a:latin typeface="Arial"/>
                <a:ea typeface="Arial"/>
                <a:cs typeface="Arial"/>
              </a:rPr>
              <a:t>F</a:t>
            </a:r>
            <a:r>
              <a:rPr lang="en-US" altLang="zh-CN" sz="1600" b="0" i="1" dirty="0">
                <a:solidFill>
                  <a:srgbClr val="171717"/>
                </a:solidFill>
                <a:latin typeface="Arial"/>
                <a:ea typeface="Arial"/>
                <a:cs typeface="Arial"/>
              </a:rPr>
              <a:t>ormula</a:t>
            </a:r>
            <a:r>
              <a:rPr lang="zh-CN" altLang="en-US" sz="1600" b="0" i="1" dirty="0">
                <a:solidFill>
                  <a:srgbClr val="171717"/>
                </a:solidFill>
                <a:latin typeface="Arial"/>
                <a:ea typeface="Arial"/>
                <a:cs typeface="Arial"/>
              </a:rPr>
              <a:t> </a:t>
            </a:r>
            <a:r>
              <a:rPr lang="en-US" altLang="zh-CN" sz="1600" b="0" i="1" dirty="0">
                <a:solidFill>
                  <a:srgbClr val="171717"/>
                </a:solidFill>
                <a:latin typeface="Arial"/>
                <a:ea typeface="Arial"/>
                <a:cs typeface="Arial"/>
              </a:rPr>
              <a:t>one</a:t>
            </a:r>
            <a:r>
              <a:rPr lang="zh-CN" altLang="en-US" sz="1600" b="0" i="1" dirty="0">
                <a:solidFill>
                  <a:srgbClr val="171717"/>
                </a:solidFill>
                <a:latin typeface="Arial"/>
                <a:ea typeface="Arial"/>
                <a:cs typeface="Arial"/>
              </a:rPr>
              <a:t> </a:t>
            </a:r>
            <a:r>
              <a:rPr sz="1600" b="0" i="1" dirty="0">
                <a:solidFill>
                  <a:srgbClr val="171717"/>
                </a:solidFill>
                <a:latin typeface="Arial"/>
                <a:ea typeface="Arial"/>
                <a:cs typeface="Arial"/>
              </a:rPr>
              <a:t>drivers born after </a:t>
            </a:r>
            <a:r>
              <a:rPr sz="1600" b="1" i="1" dirty="0">
                <a:solidFill>
                  <a:schemeClr val="accent2"/>
                </a:solidFill>
                <a:latin typeface="Arial"/>
                <a:ea typeface="Arial"/>
                <a:cs typeface="Arial"/>
              </a:rPr>
              <a:t>the end of the Vietnam War</a:t>
            </a:r>
            <a:r>
              <a:rPr sz="1600" b="0" i="1" dirty="0">
                <a:solidFill>
                  <a:schemeClr val="accent2"/>
                </a:solidFill>
                <a:latin typeface="Arial"/>
                <a:ea typeface="Arial"/>
                <a:cs typeface="Arial"/>
              </a:rPr>
              <a:t> </a:t>
            </a:r>
            <a:r>
              <a:rPr sz="1600" b="0" i="1" dirty="0">
                <a:solidFill>
                  <a:srgbClr val="171717"/>
                </a:solidFill>
                <a:latin typeface="Arial"/>
                <a:ea typeface="Arial"/>
                <a:cs typeface="Arial"/>
              </a:rPr>
              <a:t>have been </a:t>
            </a:r>
            <a:r>
              <a:rPr sz="1600" b="1" i="1" dirty="0">
                <a:solidFill>
                  <a:schemeClr val="accent2"/>
                </a:solidFill>
                <a:latin typeface="Arial"/>
                <a:ea typeface="Arial"/>
                <a:cs typeface="Arial"/>
              </a:rPr>
              <a:t>ranked 2</a:t>
            </a:r>
            <a:r>
              <a:rPr sz="1600" b="0" i="1" dirty="0">
                <a:solidFill>
                  <a:srgbClr val="171717"/>
                </a:solidFill>
                <a:latin typeface="Arial"/>
                <a:ea typeface="Arial"/>
                <a:cs typeface="Arial"/>
              </a:rPr>
              <a:t>?”</a:t>
            </a:r>
          </a:p>
        </p:txBody>
      </p:sp>
      <p:sp>
        <p:nvSpPr>
          <p:cNvPr id="5" name="TextBox 7">
            <a:extLst>
              <a:ext uri="{FF2B5EF4-FFF2-40B4-BE49-F238E27FC236}">
                <a16:creationId xmlns:a16="http://schemas.microsoft.com/office/drawing/2014/main" id="{0265A7E5-AC8D-0331-A60B-273043FC57A7}"/>
              </a:ext>
            </a:extLst>
          </p:cNvPr>
          <p:cNvSpPr>
            <a:spLocks noGrp="1"/>
          </p:cNvSpPr>
          <p:nvPr/>
        </p:nvSpPr>
        <p:spPr>
          <a:xfrm>
            <a:off x="594360" y="1749599"/>
            <a:ext cx="11003280" cy="460000"/>
          </a:xfrm>
          <a:prstGeom prst="rect">
            <a:avLst/>
          </a:prstGeom>
          <a:noFill/>
        </p:spPr>
        <p:txBody>
          <a:bodyPr wrap="square" lIns="0" tIns="0" rIns="0" bIns="0" anchor="t">
            <a:noAutofit/>
          </a:bodyPr>
          <a:lstStyle/>
          <a:p>
            <a:pPr algn="l">
              <a:lnSpc>
                <a:spcPct val="100000"/>
              </a:lnSpc>
              <a:spcAft>
                <a:spcPts val="0"/>
              </a:spcAft>
              <a:buNone/>
            </a:pPr>
            <a:r>
              <a:rPr lang="en-US" sz="1400" b="0" dirty="0">
                <a:solidFill>
                  <a:srgbClr val="60646C"/>
                </a:solidFill>
                <a:latin typeface="Arial"/>
                <a:ea typeface="Arial"/>
                <a:cs typeface="Arial"/>
              </a:rPr>
              <a:t>Text-to-SQL maps language onto two worlds: </a:t>
            </a:r>
            <a:r>
              <a:rPr lang="en-US" sz="1400" dirty="0">
                <a:solidFill>
                  <a:srgbClr val="60646C"/>
                </a:solidFill>
                <a:latin typeface="Arial"/>
                <a:ea typeface="Arial"/>
                <a:cs typeface="Arial"/>
              </a:rPr>
              <a:t>the </a:t>
            </a:r>
            <a:r>
              <a:rPr lang="en-US" sz="1400" b="1" dirty="0">
                <a:solidFill>
                  <a:srgbClr val="60646C"/>
                </a:solidFill>
                <a:latin typeface="Arial"/>
                <a:ea typeface="Arial"/>
                <a:cs typeface="Arial"/>
              </a:rPr>
              <a:t>database schema</a:t>
            </a:r>
            <a:r>
              <a:rPr lang="en-US" sz="1400" dirty="0">
                <a:solidFill>
                  <a:srgbClr val="60646C"/>
                </a:solidFill>
                <a:latin typeface="Arial"/>
                <a:ea typeface="Arial"/>
                <a:cs typeface="Arial"/>
              </a:rPr>
              <a:t>, and the </a:t>
            </a:r>
            <a:r>
              <a:rPr lang="en-US" sz="1400" b="1" dirty="0">
                <a:solidFill>
                  <a:srgbClr val="60646C"/>
                </a:solidFill>
                <a:latin typeface="Arial"/>
                <a:ea typeface="Arial"/>
                <a:cs typeface="Arial"/>
              </a:rPr>
              <a:t>model’s knowledge</a:t>
            </a:r>
            <a:r>
              <a:rPr lang="en-US" sz="1400" b="0" dirty="0">
                <a:solidFill>
                  <a:srgbClr val="60646C"/>
                </a:solidFill>
                <a:latin typeface="Arial"/>
                <a:ea typeface="Arial"/>
                <a:cs typeface="Arial"/>
              </a:rPr>
              <a:t>. Ambiguity can arise in either mapping; resolution begins by identifying which one.</a:t>
            </a:r>
            <a:endParaRPr sz="1400" dirty="0">
              <a:solidFill>
                <a:srgbClr val="60646C"/>
              </a:solidFill>
              <a:latin typeface="Arial"/>
              <a:ea typeface="Arial"/>
              <a:cs typeface="Arial"/>
            </a:endParaRPr>
          </a:p>
        </p:txBody>
      </p:sp>
      <p:sp>
        <p:nvSpPr>
          <p:cNvPr id="6" name="Rule 8">
            <a:extLst>
              <a:ext uri="{FF2B5EF4-FFF2-40B4-BE49-F238E27FC236}">
                <a16:creationId xmlns:a16="http://schemas.microsoft.com/office/drawing/2014/main" id="{E63E251A-9215-3E23-A7C5-B3663B0A44C6}"/>
              </a:ext>
            </a:extLst>
          </p:cNvPr>
          <p:cNvSpPr>
            <a:spLocks noGrp="1"/>
          </p:cNvSpPr>
          <p:nvPr/>
        </p:nvSpPr>
        <p:spPr>
          <a:xfrm>
            <a:off x="594360" y="2296617"/>
            <a:ext cx="5501640" cy="9525"/>
          </a:xfrm>
          <a:prstGeom prst="rect">
            <a:avLst/>
          </a:prstGeom>
          <a:solidFill>
            <a:srgbClr val="E5E7EB"/>
          </a:solidFill>
          <a:ln>
            <a:noFill/>
          </a:ln>
        </p:spPr>
        <p:txBody>
          <a:bodyPr anchor="ctr"/>
          <a:lstStyle/>
          <a:p>
            <a:pPr algn="ctr">
              <a:buNone/>
            </a:pPr>
            <a:endParaRPr sz="2000"/>
          </a:p>
        </p:txBody>
      </p:sp>
      <p:sp>
        <p:nvSpPr>
          <p:cNvPr id="7" name="Rule 9">
            <a:extLst>
              <a:ext uri="{FF2B5EF4-FFF2-40B4-BE49-F238E27FC236}">
                <a16:creationId xmlns:a16="http://schemas.microsoft.com/office/drawing/2014/main" id="{8ECD0600-6592-FD7C-F17C-48857B819981}"/>
              </a:ext>
            </a:extLst>
          </p:cNvPr>
          <p:cNvSpPr>
            <a:spLocks noGrp="1"/>
          </p:cNvSpPr>
          <p:nvPr/>
        </p:nvSpPr>
        <p:spPr>
          <a:xfrm>
            <a:off x="6339840" y="2302034"/>
            <a:ext cx="5501640" cy="9525"/>
          </a:xfrm>
          <a:prstGeom prst="rect">
            <a:avLst/>
          </a:prstGeom>
          <a:solidFill>
            <a:srgbClr val="E5E7EB"/>
          </a:solidFill>
          <a:ln>
            <a:noFill/>
          </a:ln>
        </p:spPr>
        <p:txBody>
          <a:bodyPr anchor="ctr"/>
          <a:lstStyle/>
          <a:p>
            <a:pPr algn="ctr">
              <a:buNone/>
            </a:pPr>
            <a:endParaRPr sz="2000"/>
          </a:p>
        </p:txBody>
      </p:sp>
      <p:sp>
        <p:nvSpPr>
          <p:cNvPr id="8" name="TextBox 10">
            <a:extLst>
              <a:ext uri="{FF2B5EF4-FFF2-40B4-BE49-F238E27FC236}">
                <a16:creationId xmlns:a16="http://schemas.microsoft.com/office/drawing/2014/main" id="{7535ED19-13D7-0F52-07FE-A07026844795}"/>
              </a:ext>
            </a:extLst>
          </p:cNvPr>
          <p:cNvSpPr>
            <a:spLocks noGrp="1"/>
          </p:cNvSpPr>
          <p:nvPr/>
        </p:nvSpPr>
        <p:spPr>
          <a:xfrm>
            <a:off x="594360" y="2435094"/>
            <a:ext cx="5501640" cy="220000"/>
          </a:xfrm>
          <a:prstGeom prst="rect">
            <a:avLst/>
          </a:prstGeom>
          <a:noFill/>
        </p:spPr>
        <p:txBody>
          <a:bodyPr wrap="square" lIns="0" tIns="0" rIns="0" bIns="0" anchor="t">
            <a:noAutofit/>
          </a:bodyPr>
          <a:lstStyle/>
          <a:p>
            <a:pPr algn="l">
              <a:lnSpc>
                <a:spcPct val="100000"/>
              </a:lnSpc>
              <a:spcAft>
                <a:spcPts val="0"/>
              </a:spcAft>
              <a:buNone/>
            </a:pPr>
            <a:r>
              <a:rPr sz="1400" b="1" dirty="0">
                <a:solidFill>
                  <a:srgbClr val="5957D9"/>
                </a:solidFill>
                <a:latin typeface="Arial"/>
                <a:ea typeface="Arial"/>
                <a:cs typeface="Arial"/>
              </a:rPr>
              <a:t>DATABASE-SOURCED</a:t>
            </a:r>
            <a:r>
              <a:rPr sz="1200" b="1" dirty="0">
                <a:solidFill>
                  <a:srgbClr val="60646C"/>
                </a:solidFill>
                <a:latin typeface="Arial"/>
                <a:ea typeface="Arial"/>
                <a:cs typeface="Arial"/>
              </a:rPr>
              <a:t>   ·   </a:t>
            </a:r>
            <a:r>
              <a:rPr lang="en-US" sz="1200" b="1" dirty="0">
                <a:latin typeface="Arial"/>
                <a:ea typeface="Arial"/>
                <a:cs typeface="Arial"/>
              </a:rPr>
              <a:t>What database element did the user mean</a:t>
            </a:r>
            <a:r>
              <a:rPr sz="1200" b="1" dirty="0">
                <a:latin typeface="Arial"/>
                <a:ea typeface="Arial"/>
                <a:cs typeface="Arial"/>
              </a:rPr>
              <a:t>?</a:t>
            </a:r>
          </a:p>
        </p:txBody>
      </p:sp>
      <p:sp>
        <p:nvSpPr>
          <p:cNvPr id="9" name="TextBox 11">
            <a:extLst>
              <a:ext uri="{FF2B5EF4-FFF2-40B4-BE49-F238E27FC236}">
                <a16:creationId xmlns:a16="http://schemas.microsoft.com/office/drawing/2014/main" id="{5D285B23-6D94-1203-5FBF-16B5520647C3}"/>
              </a:ext>
            </a:extLst>
          </p:cNvPr>
          <p:cNvSpPr>
            <a:spLocks noGrp="1"/>
          </p:cNvSpPr>
          <p:nvPr/>
        </p:nvSpPr>
        <p:spPr>
          <a:xfrm>
            <a:off x="6339840" y="2435094"/>
            <a:ext cx="5501640" cy="220000"/>
          </a:xfrm>
          <a:prstGeom prst="rect">
            <a:avLst/>
          </a:prstGeom>
          <a:noFill/>
        </p:spPr>
        <p:txBody>
          <a:bodyPr wrap="square" lIns="0" tIns="0" rIns="0" bIns="0" anchor="t">
            <a:noAutofit/>
          </a:bodyPr>
          <a:lstStyle/>
          <a:p>
            <a:r>
              <a:rPr sz="1400" b="1" dirty="0">
                <a:solidFill>
                  <a:srgbClr val="5957D9"/>
                </a:solidFill>
                <a:latin typeface="Arial"/>
                <a:ea typeface="Arial"/>
                <a:cs typeface="Arial"/>
              </a:rPr>
              <a:t>LLM-SOURCED</a:t>
            </a:r>
            <a:r>
              <a:rPr sz="1400" b="1" dirty="0">
                <a:solidFill>
                  <a:srgbClr val="60646C"/>
                </a:solidFill>
                <a:latin typeface="Arial"/>
                <a:ea typeface="Arial"/>
                <a:cs typeface="Arial"/>
              </a:rPr>
              <a:t>   · </a:t>
            </a:r>
            <a:r>
              <a:rPr lang="en-US" sz="1400" b="1" dirty="0"/>
              <a:t>What must the model reason about?</a:t>
            </a:r>
            <a:endParaRPr lang="en-US" sz="1400" dirty="0"/>
          </a:p>
        </p:txBody>
      </p:sp>
      <p:sp>
        <p:nvSpPr>
          <p:cNvPr id="10" name="TextBox 12">
            <a:extLst>
              <a:ext uri="{FF2B5EF4-FFF2-40B4-BE49-F238E27FC236}">
                <a16:creationId xmlns:a16="http://schemas.microsoft.com/office/drawing/2014/main" id="{65BCB10D-305B-19AF-2E77-A5E50E7DB9A8}"/>
              </a:ext>
            </a:extLst>
          </p:cNvPr>
          <p:cNvSpPr>
            <a:spLocks noGrp="1"/>
          </p:cNvSpPr>
          <p:nvPr/>
        </p:nvSpPr>
        <p:spPr>
          <a:xfrm>
            <a:off x="594360" y="2840211"/>
            <a:ext cx="5257800" cy="260000"/>
          </a:xfrm>
          <a:prstGeom prst="rect">
            <a:avLst/>
          </a:prstGeom>
          <a:noFill/>
        </p:spPr>
        <p:txBody>
          <a:bodyPr wrap="square" lIns="0" tIns="0" rIns="0" bIns="0" anchor="t">
            <a:noAutofit/>
          </a:bodyPr>
          <a:lstStyle/>
          <a:p>
            <a:pPr algn="l">
              <a:lnSpc>
                <a:spcPct val="100000"/>
              </a:lnSpc>
              <a:spcAft>
                <a:spcPts val="0"/>
              </a:spcAft>
              <a:buNone/>
            </a:pPr>
            <a:r>
              <a:rPr sz="1400" b="1" dirty="0" err="1">
                <a:solidFill>
                  <a:srgbClr val="5957D9"/>
                </a:solidFill>
                <a:latin typeface="Courier New"/>
                <a:ea typeface="Courier New"/>
                <a:cs typeface="Courier New"/>
              </a:rPr>
              <a:t>AmbiSchema</a:t>
            </a:r>
            <a:r>
              <a:rPr sz="1400" b="0" dirty="0">
                <a:solidFill>
                  <a:srgbClr val="171717"/>
                </a:solidFill>
                <a:latin typeface="Arial"/>
                <a:ea typeface="Arial"/>
                <a:cs typeface="Arial"/>
              </a:rPr>
              <a:t>   </a:t>
            </a:r>
            <a:r>
              <a:rPr lang="en-US" sz="1400" b="0" dirty="0">
                <a:solidFill>
                  <a:srgbClr val="171717"/>
                </a:solidFill>
                <a:latin typeface="Arial"/>
                <a:ea typeface="Arial"/>
                <a:cs typeface="Arial"/>
              </a:rPr>
              <a:t>W</a:t>
            </a:r>
            <a:r>
              <a:rPr sz="1400" b="0" dirty="0">
                <a:solidFill>
                  <a:srgbClr val="171717"/>
                </a:solidFill>
                <a:latin typeface="Arial"/>
                <a:ea typeface="Arial"/>
                <a:cs typeface="Arial"/>
              </a:rPr>
              <a:t>hich table or column?</a:t>
            </a:r>
          </a:p>
        </p:txBody>
      </p:sp>
      <p:sp>
        <p:nvSpPr>
          <p:cNvPr id="11" name="TextBox 13">
            <a:extLst>
              <a:ext uri="{FF2B5EF4-FFF2-40B4-BE49-F238E27FC236}">
                <a16:creationId xmlns:a16="http://schemas.microsoft.com/office/drawing/2014/main" id="{1079CF61-B1B6-860E-C63C-1604C046E2E1}"/>
              </a:ext>
            </a:extLst>
          </p:cNvPr>
          <p:cNvSpPr>
            <a:spLocks noGrp="1"/>
          </p:cNvSpPr>
          <p:nvPr/>
        </p:nvSpPr>
        <p:spPr>
          <a:xfrm>
            <a:off x="594360" y="3091671"/>
            <a:ext cx="5257800" cy="240000"/>
          </a:xfrm>
          <a:prstGeom prst="rect">
            <a:avLst/>
          </a:prstGeom>
          <a:noFill/>
        </p:spPr>
        <p:txBody>
          <a:bodyPr wrap="square" lIns="0" tIns="0" rIns="0" bIns="0" anchor="t">
            <a:noAutofit/>
          </a:bodyPr>
          <a:lstStyle/>
          <a:p>
            <a:pPr algn="l">
              <a:lnSpc>
                <a:spcPct val="100000"/>
              </a:lnSpc>
              <a:spcAft>
                <a:spcPts val="0"/>
              </a:spcAft>
              <a:buNone/>
            </a:pPr>
            <a:r>
              <a:rPr sz="1200" b="0">
                <a:solidFill>
                  <a:srgbClr val="60646C"/>
                </a:solidFill>
                <a:latin typeface="Arial"/>
                <a:ea typeface="Arial"/>
                <a:cs typeface="Arial"/>
              </a:rPr>
              <a:t>“oldest user” — age, or signup date?</a:t>
            </a:r>
          </a:p>
        </p:txBody>
      </p:sp>
      <p:sp>
        <p:nvSpPr>
          <p:cNvPr id="12" name="TextBox 14">
            <a:extLst>
              <a:ext uri="{FF2B5EF4-FFF2-40B4-BE49-F238E27FC236}">
                <a16:creationId xmlns:a16="http://schemas.microsoft.com/office/drawing/2014/main" id="{34E46E32-1ADC-EEA5-7194-8DA7638AC3C2}"/>
              </a:ext>
            </a:extLst>
          </p:cNvPr>
          <p:cNvSpPr>
            <a:spLocks noGrp="1"/>
          </p:cNvSpPr>
          <p:nvPr/>
        </p:nvSpPr>
        <p:spPr>
          <a:xfrm>
            <a:off x="594360" y="3693651"/>
            <a:ext cx="5257800" cy="260000"/>
          </a:xfrm>
          <a:prstGeom prst="rect">
            <a:avLst/>
          </a:prstGeom>
          <a:noFill/>
        </p:spPr>
        <p:txBody>
          <a:bodyPr wrap="square" lIns="0" tIns="0" rIns="0" bIns="0" anchor="t">
            <a:noAutofit/>
          </a:bodyPr>
          <a:lstStyle/>
          <a:p>
            <a:pPr algn="l">
              <a:lnSpc>
                <a:spcPct val="100000"/>
              </a:lnSpc>
              <a:spcAft>
                <a:spcPts val="0"/>
              </a:spcAft>
              <a:buNone/>
            </a:pPr>
            <a:r>
              <a:rPr sz="1400" b="1" dirty="0" err="1">
                <a:solidFill>
                  <a:srgbClr val="5957D9"/>
                </a:solidFill>
                <a:latin typeface="Courier New"/>
                <a:ea typeface="Courier New"/>
                <a:cs typeface="Courier New"/>
              </a:rPr>
              <a:t>AmbiValue</a:t>
            </a:r>
            <a:r>
              <a:rPr sz="1400" b="0" dirty="0">
                <a:solidFill>
                  <a:srgbClr val="171717"/>
                </a:solidFill>
                <a:latin typeface="Arial"/>
                <a:ea typeface="Arial"/>
                <a:cs typeface="Arial"/>
              </a:rPr>
              <a:t>   </a:t>
            </a:r>
            <a:r>
              <a:rPr lang="en-US" sz="1400" b="0" dirty="0">
                <a:solidFill>
                  <a:srgbClr val="171717"/>
                </a:solidFill>
                <a:latin typeface="Arial"/>
                <a:ea typeface="Arial"/>
                <a:cs typeface="Arial"/>
              </a:rPr>
              <a:t>Does the literal exist as written?</a:t>
            </a:r>
            <a:endParaRPr sz="1400" b="0" dirty="0">
              <a:solidFill>
                <a:srgbClr val="171717"/>
              </a:solidFill>
              <a:latin typeface="Arial"/>
              <a:ea typeface="Arial"/>
              <a:cs typeface="Arial"/>
            </a:endParaRPr>
          </a:p>
        </p:txBody>
      </p:sp>
      <p:sp>
        <p:nvSpPr>
          <p:cNvPr id="13" name="TextBox 15">
            <a:extLst>
              <a:ext uri="{FF2B5EF4-FFF2-40B4-BE49-F238E27FC236}">
                <a16:creationId xmlns:a16="http://schemas.microsoft.com/office/drawing/2014/main" id="{E54FAAD2-04F1-1BCD-C01D-899E05A71448}"/>
              </a:ext>
            </a:extLst>
          </p:cNvPr>
          <p:cNvSpPr>
            <a:spLocks noGrp="1"/>
          </p:cNvSpPr>
          <p:nvPr/>
        </p:nvSpPr>
        <p:spPr>
          <a:xfrm>
            <a:off x="594360" y="3945111"/>
            <a:ext cx="5257800" cy="240000"/>
          </a:xfrm>
          <a:prstGeom prst="rect">
            <a:avLst/>
          </a:prstGeom>
          <a:noFill/>
        </p:spPr>
        <p:txBody>
          <a:bodyPr wrap="square" lIns="0" tIns="0" rIns="0" bIns="0" anchor="t">
            <a:noAutofit/>
          </a:bodyPr>
          <a:lstStyle/>
          <a:p>
            <a:pPr algn="l">
              <a:lnSpc>
                <a:spcPct val="100000"/>
              </a:lnSpc>
              <a:spcAft>
                <a:spcPts val="0"/>
              </a:spcAft>
              <a:buNone/>
            </a:pPr>
            <a:r>
              <a:rPr sz="1200" b="0" dirty="0">
                <a:solidFill>
                  <a:srgbClr val="60646C"/>
                </a:solidFill>
                <a:latin typeface="Arial"/>
                <a:ea typeface="Arial"/>
                <a:cs typeface="Arial"/>
              </a:rPr>
              <a:t>asking “New York City” when the table stores “NYC”</a:t>
            </a:r>
          </a:p>
        </p:txBody>
      </p:sp>
      <p:sp>
        <p:nvSpPr>
          <p:cNvPr id="16" name="TextBox 16">
            <a:extLst>
              <a:ext uri="{FF2B5EF4-FFF2-40B4-BE49-F238E27FC236}">
                <a16:creationId xmlns:a16="http://schemas.microsoft.com/office/drawing/2014/main" id="{7E662408-442A-8AA4-43EA-865616143F25}"/>
              </a:ext>
            </a:extLst>
          </p:cNvPr>
          <p:cNvSpPr>
            <a:spLocks noGrp="1"/>
          </p:cNvSpPr>
          <p:nvPr/>
        </p:nvSpPr>
        <p:spPr>
          <a:xfrm>
            <a:off x="594360" y="4547091"/>
            <a:ext cx="5257800" cy="260000"/>
          </a:xfrm>
          <a:prstGeom prst="rect">
            <a:avLst/>
          </a:prstGeom>
          <a:noFill/>
        </p:spPr>
        <p:txBody>
          <a:bodyPr wrap="square" lIns="0" tIns="0" rIns="0" bIns="0" anchor="t">
            <a:noAutofit/>
          </a:bodyPr>
          <a:lstStyle/>
          <a:p>
            <a:pPr algn="l">
              <a:lnSpc>
                <a:spcPct val="100000"/>
              </a:lnSpc>
              <a:spcAft>
                <a:spcPts val="0"/>
              </a:spcAft>
              <a:buNone/>
            </a:pPr>
            <a:r>
              <a:rPr sz="1400" b="1" dirty="0" err="1">
                <a:solidFill>
                  <a:srgbClr val="5957D9"/>
                </a:solidFill>
                <a:latin typeface="Courier New"/>
                <a:ea typeface="Courier New"/>
                <a:cs typeface="Courier New"/>
              </a:rPr>
              <a:t>AmbiIntent</a:t>
            </a:r>
            <a:r>
              <a:rPr sz="1400" b="0" dirty="0">
                <a:solidFill>
                  <a:srgbClr val="171717"/>
                </a:solidFill>
                <a:latin typeface="Arial"/>
                <a:ea typeface="Arial"/>
                <a:cs typeface="Arial"/>
              </a:rPr>
              <a:t>   </a:t>
            </a:r>
            <a:r>
              <a:rPr lang="en-US" sz="1400" b="0" dirty="0">
                <a:solidFill>
                  <a:srgbClr val="171717"/>
                </a:solidFill>
                <a:latin typeface="Arial"/>
                <a:ea typeface="Arial"/>
                <a:cs typeface="Arial"/>
              </a:rPr>
              <a:t>Which operation is intended?</a:t>
            </a:r>
            <a:endParaRPr sz="1400" b="0" dirty="0">
              <a:solidFill>
                <a:srgbClr val="171717"/>
              </a:solidFill>
              <a:latin typeface="Arial"/>
              <a:ea typeface="Arial"/>
              <a:cs typeface="Arial"/>
            </a:endParaRPr>
          </a:p>
        </p:txBody>
      </p:sp>
      <p:sp>
        <p:nvSpPr>
          <p:cNvPr id="17" name="TextBox 17">
            <a:extLst>
              <a:ext uri="{FF2B5EF4-FFF2-40B4-BE49-F238E27FC236}">
                <a16:creationId xmlns:a16="http://schemas.microsoft.com/office/drawing/2014/main" id="{B7F00386-BEDF-A4CE-4254-E65008E6AC01}"/>
              </a:ext>
            </a:extLst>
          </p:cNvPr>
          <p:cNvSpPr>
            <a:spLocks noGrp="1"/>
          </p:cNvSpPr>
          <p:nvPr/>
        </p:nvSpPr>
        <p:spPr>
          <a:xfrm>
            <a:off x="594360" y="4798551"/>
            <a:ext cx="5257800" cy="240000"/>
          </a:xfrm>
          <a:prstGeom prst="rect">
            <a:avLst/>
          </a:prstGeom>
          <a:noFill/>
        </p:spPr>
        <p:txBody>
          <a:bodyPr wrap="square" lIns="0" tIns="0" rIns="0" bIns="0" anchor="t">
            <a:noAutofit/>
          </a:bodyPr>
          <a:lstStyle/>
          <a:p>
            <a:pPr algn="l">
              <a:lnSpc>
                <a:spcPct val="100000"/>
              </a:lnSpc>
              <a:spcAft>
                <a:spcPts val="0"/>
              </a:spcAft>
              <a:buNone/>
            </a:pPr>
            <a:r>
              <a:rPr sz="1200" b="0">
                <a:solidFill>
                  <a:srgbClr val="60646C"/>
                </a:solidFill>
                <a:latin typeface="Arial"/>
                <a:ea typeface="Arial"/>
                <a:cs typeface="Arial"/>
              </a:rPr>
              <a:t>“by registration date” — order, group, or filter?</a:t>
            </a:r>
          </a:p>
        </p:txBody>
      </p:sp>
      <p:sp>
        <p:nvSpPr>
          <p:cNvPr id="18" name="TextBox 18">
            <a:extLst>
              <a:ext uri="{FF2B5EF4-FFF2-40B4-BE49-F238E27FC236}">
                <a16:creationId xmlns:a16="http://schemas.microsoft.com/office/drawing/2014/main" id="{0B8A7ACA-BAEE-0895-3B73-CD58EFCAC025}"/>
              </a:ext>
            </a:extLst>
          </p:cNvPr>
          <p:cNvSpPr>
            <a:spLocks noGrp="1"/>
          </p:cNvSpPr>
          <p:nvPr/>
        </p:nvSpPr>
        <p:spPr>
          <a:xfrm>
            <a:off x="6339839" y="2840211"/>
            <a:ext cx="5599611" cy="260000"/>
          </a:xfrm>
          <a:prstGeom prst="rect">
            <a:avLst/>
          </a:prstGeom>
          <a:noFill/>
        </p:spPr>
        <p:txBody>
          <a:bodyPr wrap="square" lIns="0" tIns="0" rIns="0" bIns="0" anchor="t">
            <a:noAutofit/>
          </a:bodyPr>
          <a:lstStyle/>
          <a:p>
            <a:pPr algn="l">
              <a:lnSpc>
                <a:spcPct val="100000"/>
              </a:lnSpc>
              <a:spcAft>
                <a:spcPts val="0"/>
              </a:spcAft>
              <a:buNone/>
            </a:pPr>
            <a:r>
              <a:rPr sz="1400" b="1" dirty="0" err="1">
                <a:solidFill>
                  <a:srgbClr val="5957D9"/>
                </a:solidFill>
                <a:latin typeface="Courier New"/>
                <a:ea typeface="Courier New"/>
                <a:cs typeface="Courier New"/>
              </a:rPr>
              <a:t>AmbiSource</a:t>
            </a:r>
            <a:r>
              <a:rPr sz="1400" b="0" dirty="0">
                <a:solidFill>
                  <a:srgbClr val="171717"/>
                </a:solidFill>
                <a:latin typeface="Arial"/>
                <a:ea typeface="Arial"/>
                <a:cs typeface="Arial"/>
              </a:rPr>
              <a:t>   </a:t>
            </a:r>
            <a:r>
              <a:rPr lang="en-US" sz="1400" b="0" dirty="0">
                <a:solidFill>
                  <a:srgbClr val="171717"/>
                </a:solidFill>
                <a:latin typeface="Arial"/>
                <a:ea typeface="Arial"/>
                <a:cs typeface="Arial"/>
              </a:rPr>
              <a:t>Is the answer in the database or external knowledge</a:t>
            </a:r>
            <a:r>
              <a:rPr sz="1400" b="0" dirty="0">
                <a:solidFill>
                  <a:srgbClr val="171717"/>
                </a:solidFill>
                <a:latin typeface="Arial"/>
                <a:ea typeface="Arial"/>
                <a:cs typeface="Arial"/>
              </a:rPr>
              <a:t>?</a:t>
            </a:r>
          </a:p>
        </p:txBody>
      </p:sp>
      <p:sp>
        <p:nvSpPr>
          <p:cNvPr id="19" name="TextBox 19">
            <a:extLst>
              <a:ext uri="{FF2B5EF4-FFF2-40B4-BE49-F238E27FC236}">
                <a16:creationId xmlns:a16="http://schemas.microsoft.com/office/drawing/2014/main" id="{DFD72387-6502-CD98-EA06-B5835E9AE27C}"/>
              </a:ext>
            </a:extLst>
          </p:cNvPr>
          <p:cNvSpPr>
            <a:spLocks noGrp="1"/>
          </p:cNvSpPr>
          <p:nvPr/>
        </p:nvSpPr>
        <p:spPr>
          <a:xfrm>
            <a:off x="6339839" y="3055981"/>
            <a:ext cx="5257800" cy="240000"/>
          </a:xfrm>
          <a:prstGeom prst="rect">
            <a:avLst/>
          </a:prstGeom>
          <a:noFill/>
        </p:spPr>
        <p:txBody>
          <a:bodyPr wrap="square" lIns="0" tIns="0" rIns="0" bIns="0" anchor="t">
            <a:noAutofit/>
          </a:bodyPr>
          <a:lstStyle/>
          <a:p>
            <a:pPr algn="l">
              <a:lnSpc>
                <a:spcPct val="100000"/>
              </a:lnSpc>
              <a:spcAft>
                <a:spcPts val="0"/>
              </a:spcAft>
              <a:buNone/>
            </a:pPr>
            <a:r>
              <a:rPr sz="1200" b="0" dirty="0">
                <a:solidFill>
                  <a:srgbClr val="60646C"/>
                </a:solidFill>
                <a:latin typeface="Arial"/>
                <a:ea typeface="Arial"/>
                <a:cs typeface="Arial"/>
              </a:rPr>
              <a:t>“taller than Michael Jordan” — whose height, </a:t>
            </a:r>
            <a:r>
              <a:rPr lang="en-US" sz="1200" b="0" dirty="0">
                <a:solidFill>
                  <a:srgbClr val="60646C"/>
                </a:solidFill>
                <a:latin typeface="Arial"/>
                <a:ea typeface="Arial"/>
                <a:cs typeface="Arial"/>
              </a:rPr>
              <a:t>and </a:t>
            </a:r>
            <a:r>
              <a:rPr sz="1200" b="0" dirty="0">
                <a:solidFill>
                  <a:srgbClr val="60646C"/>
                </a:solidFill>
                <a:latin typeface="Arial"/>
                <a:ea typeface="Arial"/>
                <a:cs typeface="Arial"/>
              </a:rPr>
              <a:t>from </a:t>
            </a:r>
            <a:r>
              <a:rPr lang="en-US" sz="1200" b="0" dirty="0">
                <a:solidFill>
                  <a:srgbClr val="60646C"/>
                </a:solidFill>
                <a:latin typeface="Arial"/>
                <a:ea typeface="Arial"/>
                <a:cs typeface="Arial"/>
              </a:rPr>
              <a:t>which source</a:t>
            </a:r>
            <a:r>
              <a:rPr sz="1200" b="0" dirty="0">
                <a:solidFill>
                  <a:srgbClr val="60646C"/>
                </a:solidFill>
                <a:latin typeface="Arial"/>
                <a:ea typeface="Arial"/>
                <a:cs typeface="Arial"/>
              </a:rPr>
              <a:t>?</a:t>
            </a:r>
          </a:p>
        </p:txBody>
      </p:sp>
      <p:sp>
        <p:nvSpPr>
          <p:cNvPr id="20" name="TextBox 20">
            <a:extLst>
              <a:ext uri="{FF2B5EF4-FFF2-40B4-BE49-F238E27FC236}">
                <a16:creationId xmlns:a16="http://schemas.microsoft.com/office/drawing/2014/main" id="{F8D56721-5075-767B-DEC4-129F7967C573}"/>
              </a:ext>
            </a:extLst>
          </p:cNvPr>
          <p:cNvSpPr>
            <a:spLocks noGrp="1"/>
          </p:cNvSpPr>
          <p:nvPr/>
        </p:nvSpPr>
        <p:spPr>
          <a:xfrm>
            <a:off x="6339840" y="3480291"/>
            <a:ext cx="5257800" cy="260000"/>
          </a:xfrm>
          <a:prstGeom prst="rect">
            <a:avLst/>
          </a:prstGeom>
          <a:noFill/>
        </p:spPr>
        <p:txBody>
          <a:bodyPr wrap="square" lIns="0" tIns="0" rIns="0" bIns="0" anchor="t">
            <a:noAutofit/>
          </a:bodyPr>
          <a:lstStyle/>
          <a:p>
            <a:pPr algn="l">
              <a:lnSpc>
                <a:spcPct val="100000"/>
              </a:lnSpc>
              <a:spcAft>
                <a:spcPts val="0"/>
              </a:spcAft>
              <a:buNone/>
            </a:pPr>
            <a:r>
              <a:rPr sz="1400" b="1" dirty="0" err="1">
                <a:solidFill>
                  <a:srgbClr val="5957D9"/>
                </a:solidFill>
                <a:latin typeface="Courier New"/>
                <a:ea typeface="Courier New"/>
                <a:cs typeface="Courier New"/>
              </a:rPr>
              <a:t>AmbiContext</a:t>
            </a:r>
            <a:r>
              <a:rPr sz="1400" b="0" dirty="0">
                <a:solidFill>
                  <a:srgbClr val="171717"/>
                </a:solidFill>
                <a:latin typeface="Arial"/>
                <a:ea typeface="Arial"/>
                <a:cs typeface="Arial"/>
              </a:rPr>
              <a:t>   </a:t>
            </a:r>
            <a:r>
              <a:rPr lang="en-US" sz="1400" b="0" dirty="0">
                <a:solidFill>
                  <a:srgbClr val="171717"/>
                </a:solidFill>
                <a:latin typeface="Arial"/>
                <a:ea typeface="Arial"/>
                <a:cs typeface="Arial"/>
              </a:rPr>
              <a:t>Is there enough context to reason correctly</a:t>
            </a:r>
            <a:r>
              <a:rPr sz="1400" b="0" dirty="0">
                <a:solidFill>
                  <a:srgbClr val="171717"/>
                </a:solidFill>
                <a:latin typeface="Arial"/>
                <a:ea typeface="Arial"/>
                <a:cs typeface="Arial"/>
              </a:rPr>
              <a:t>?</a:t>
            </a:r>
          </a:p>
        </p:txBody>
      </p:sp>
      <p:sp>
        <p:nvSpPr>
          <p:cNvPr id="21" name="TextBox 21">
            <a:extLst>
              <a:ext uri="{FF2B5EF4-FFF2-40B4-BE49-F238E27FC236}">
                <a16:creationId xmlns:a16="http://schemas.microsoft.com/office/drawing/2014/main" id="{88E712EB-3A94-63D0-0B48-449D8848BC83}"/>
              </a:ext>
            </a:extLst>
          </p:cNvPr>
          <p:cNvSpPr>
            <a:spLocks noGrp="1"/>
          </p:cNvSpPr>
          <p:nvPr/>
        </p:nvSpPr>
        <p:spPr>
          <a:xfrm>
            <a:off x="6339840" y="3731751"/>
            <a:ext cx="5257800" cy="240000"/>
          </a:xfrm>
          <a:prstGeom prst="rect">
            <a:avLst/>
          </a:prstGeom>
          <a:noFill/>
        </p:spPr>
        <p:txBody>
          <a:bodyPr wrap="square" lIns="0" tIns="0" rIns="0" bIns="0" anchor="t">
            <a:noAutofit/>
          </a:bodyPr>
          <a:lstStyle/>
          <a:p>
            <a:pPr algn="l">
              <a:lnSpc>
                <a:spcPct val="100000"/>
              </a:lnSpc>
              <a:spcAft>
                <a:spcPts val="0"/>
              </a:spcAft>
              <a:buNone/>
            </a:pPr>
            <a:r>
              <a:rPr sz="1200" b="0" dirty="0">
                <a:solidFill>
                  <a:srgbClr val="60646C"/>
                </a:solidFill>
                <a:latin typeface="Arial"/>
                <a:ea typeface="Arial"/>
                <a:cs typeface="Arial"/>
              </a:rPr>
              <a:t>“exchange rate” — </a:t>
            </a:r>
            <a:r>
              <a:rPr lang="en-US" sz="1200" b="0" dirty="0">
                <a:solidFill>
                  <a:srgbClr val="60646C"/>
                </a:solidFill>
                <a:latin typeface="Arial"/>
                <a:ea typeface="Arial"/>
                <a:cs typeface="Arial"/>
              </a:rPr>
              <a:t> between which currencies, on what date</a:t>
            </a:r>
            <a:r>
              <a:rPr sz="1200" b="0" dirty="0">
                <a:solidFill>
                  <a:srgbClr val="60646C"/>
                </a:solidFill>
                <a:latin typeface="Arial"/>
                <a:ea typeface="Arial"/>
                <a:cs typeface="Arial"/>
              </a:rPr>
              <a:t>?</a:t>
            </a:r>
          </a:p>
        </p:txBody>
      </p:sp>
      <p:sp>
        <p:nvSpPr>
          <p:cNvPr id="22" name="TextBox 22">
            <a:extLst>
              <a:ext uri="{FF2B5EF4-FFF2-40B4-BE49-F238E27FC236}">
                <a16:creationId xmlns:a16="http://schemas.microsoft.com/office/drawing/2014/main" id="{4B5A9135-D245-2D71-9140-C78FA8F4CC88}"/>
              </a:ext>
            </a:extLst>
          </p:cNvPr>
          <p:cNvSpPr>
            <a:spLocks noGrp="1"/>
          </p:cNvSpPr>
          <p:nvPr/>
        </p:nvSpPr>
        <p:spPr>
          <a:xfrm>
            <a:off x="6339840" y="4120371"/>
            <a:ext cx="5257800" cy="260000"/>
          </a:xfrm>
          <a:prstGeom prst="rect">
            <a:avLst/>
          </a:prstGeom>
          <a:noFill/>
        </p:spPr>
        <p:txBody>
          <a:bodyPr wrap="square" lIns="0" tIns="0" rIns="0" bIns="0" anchor="t">
            <a:noAutofit/>
          </a:bodyPr>
          <a:lstStyle/>
          <a:p>
            <a:pPr algn="l">
              <a:lnSpc>
                <a:spcPct val="100000"/>
              </a:lnSpc>
              <a:spcAft>
                <a:spcPts val="0"/>
              </a:spcAft>
              <a:buNone/>
            </a:pPr>
            <a:r>
              <a:rPr sz="1400" b="1" dirty="0" err="1">
                <a:solidFill>
                  <a:srgbClr val="5957D9"/>
                </a:solidFill>
                <a:latin typeface="Courier New"/>
                <a:ea typeface="Courier New"/>
                <a:cs typeface="Courier New"/>
              </a:rPr>
              <a:t>AmbiFallacy</a:t>
            </a:r>
            <a:r>
              <a:rPr sz="1400" b="0" dirty="0">
                <a:solidFill>
                  <a:srgbClr val="171717"/>
                </a:solidFill>
                <a:latin typeface="Arial"/>
                <a:ea typeface="Arial"/>
                <a:cs typeface="Arial"/>
              </a:rPr>
              <a:t>   </a:t>
            </a:r>
            <a:r>
              <a:rPr lang="en-US" sz="1400" b="0" dirty="0">
                <a:solidFill>
                  <a:srgbClr val="171717"/>
                </a:solidFill>
                <a:latin typeface="Arial"/>
                <a:ea typeface="Arial"/>
                <a:cs typeface="Arial"/>
              </a:rPr>
              <a:t>Does the premise hold</a:t>
            </a:r>
            <a:r>
              <a:rPr sz="1400" b="0" dirty="0">
                <a:solidFill>
                  <a:srgbClr val="171717"/>
                </a:solidFill>
                <a:latin typeface="Arial"/>
                <a:ea typeface="Arial"/>
                <a:cs typeface="Arial"/>
              </a:rPr>
              <a:t>?</a:t>
            </a:r>
          </a:p>
        </p:txBody>
      </p:sp>
      <p:sp>
        <p:nvSpPr>
          <p:cNvPr id="23" name="TextBox 23">
            <a:extLst>
              <a:ext uri="{FF2B5EF4-FFF2-40B4-BE49-F238E27FC236}">
                <a16:creationId xmlns:a16="http://schemas.microsoft.com/office/drawing/2014/main" id="{8F694C0A-6C88-709D-C85E-B7CD8422C682}"/>
              </a:ext>
            </a:extLst>
          </p:cNvPr>
          <p:cNvSpPr>
            <a:spLocks noGrp="1"/>
          </p:cNvSpPr>
          <p:nvPr/>
        </p:nvSpPr>
        <p:spPr>
          <a:xfrm>
            <a:off x="6339840" y="4380540"/>
            <a:ext cx="5257800" cy="240000"/>
          </a:xfrm>
          <a:prstGeom prst="rect">
            <a:avLst/>
          </a:prstGeom>
          <a:noFill/>
        </p:spPr>
        <p:txBody>
          <a:bodyPr wrap="square" lIns="0" tIns="0" rIns="0" bIns="0" anchor="t">
            <a:noAutofit/>
          </a:bodyPr>
          <a:lstStyle/>
          <a:p>
            <a:pPr algn="l">
              <a:lnSpc>
                <a:spcPct val="100000"/>
              </a:lnSpc>
              <a:spcAft>
                <a:spcPts val="0"/>
              </a:spcAft>
              <a:buNone/>
            </a:pPr>
            <a:r>
              <a:rPr sz="1200" b="0">
                <a:solidFill>
                  <a:srgbClr val="60646C"/>
                </a:solidFill>
                <a:latin typeface="Arial"/>
                <a:ea typeface="Arial"/>
                <a:cs typeface="Arial"/>
              </a:rPr>
              <a:t>asking about an event that never took place</a:t>
            </a:r>
          </a:p>
        </p:txBody>
      </p:sp>
      <p:sp>
        <p:nvSpPr>
          <p:cNvPr id="24" name="TextBox 24">
            <a:extLst>
              <a:ext uri="{FF2B5EF4-FFF2-40B4-BE49-F238E27FC236}">
                <a16:creationId xmlns:a16="http://schemas.microsoft.com/office/drawing/2014/main" id="{E340402D-4041-DF3C-547A-E98F6F800A8A}"/>
              </a:ext>
            </a:extLst>
          </p:cNvPr>
          <p:cNvSpPr>
            <a:spLocks noGrp="1"/>
          </p:cNvSpPr>
          <p:nvPr/>
        </p:nvSpPr>
        <p:spPr>
          <a:xfrm>
            <a:off x="6339840" y="4760451"/>
            <a:ext cx="5257800" cy="260000"/>
          </a:xfrm>
          <a:prstGeom prst="rect">
            <a:avLst/>
          </a:prstGeom>
          <a:noFill/>
        </p:spPr>
        <p:txBody>
          <a:bodyPr wrap="square" lIns="0" tIns="0" rIns="0" bIns="0" anchor="t">
            <a:noAutofit/>
          </a:bodyPr>
          <a:lstStyle/>
          <a:p>
            <a:pPr algn="l">
              <a:lnSpc>
                <a:spcPct val="100000"/>
              </a:lnSpc>
              <a:spcAft>
                <a:spcPts val="0"/>
              </a:spcAft>
              <a:buNone/>
            </a:pPr>
            <a:r>
              <a:rPr sz="1400" b="1" dirty="0" err="1">
                <a:solidFill>
                  <a:srgbClr val="5957D9"/>
                </a:solidFill>
                <a:latin typeface="Courier New"/>
                <a:ea typeface="Courier New"/>
                <a:cs typeface="Courier New"/>
              </a:rPr>
              <a:t>AmbiRef</a:t>
            </a:r>
            <a:r>
              <a:rPr sz="1400" b="0" dirty="0">
                <a:solidFill>
                  <a:srgbClr val="171717"/>
                </a:solidFill>
                <a:latin typeface="Arial"/>
                <a:ea typeface="Arial"/>
                <a:cs typeface="Arial"/>
              </a:rPr>
              <a:t>   </a:t>
            </a:r>
            <a:r>
              <a:rPr lang="en-US" sz="1400" b="0" dirty="0">
                <a:solidFill>
                  <a:srgbClr val="171717"/>
                </a:solidFill>
                <a:latin typeface="Arial"/>
                <a:ea typeface="Arial"/>
                <a:cs typeface="Arial"/>
              </a:rPr>
              <a:t>At what level of granularity should the reference be interpreted</a:t>
            </a:r>
            <a:r>
              <a:rPr sz="1400" b="0" dirty="0">
                <a:solidFill>
                  <a:srgbClr val="171717"/>
                </a:solidFill>
                <a:latin typeface="Arial"/>
                <a:ea typeface="Arial"/>
                <a:cs typeface="Arial"/>
              </a:rPr>
              <a:t>?</a:t>
            </a:r>
          </a:p>
        </p:txBody>
      </p:sp>
      <p:sp>
        <p:nvSpPr>
          <p:cNvPr id="25" name="TextBox 25">
            <a:extLst>
              <a:ext uri="{FF2B5EF4-FFF2-40B4-BE49-F238E27FC236}">
                <a16:creationId xmlns:a16="http://schemas.microsoft.com/office/drawing/2014/main" id="{A2CC8C43-A9DB-2D8F-D54C-2F7EA628C9DC}"/>
              </a:ext>
            </a:extLst>
          </p:cNvPr>
          <p:cNvSpPr>
            <a:spLocks noGrp="1"/>
          </p:cNvSpPr>
          <p:nvPr/>
        </p:nvSpPr>
        <p:spPr>
          <a:xfrm>
            <a:off x="6339839" y="5211079"/>
            <a:ext cx="5257800" cy="240000"/>
          </a:xfrm>
          <a:prstGeom prst="rect">
            <a:avLst/>
          </a:prstGeom>
          <a:noFill/>
        </p:spPr>
        <p:txBody>
          <a:bodyPr wrap="square" lIns="0" tIns="0" rIns="0" bIns="0" anchor="t">
            <a:noAutofit/>
          </a:bodyPr>
          <a:lstStyle/>
          <a:p>
            <a:pPr algn="l">
              <a:lnSpc>
                <a:spcPct val="100000"/>
              </a:lnSpc>
              <a:spcAft>
                <a:spcPts val="0"/>
              </a:spcAft>
              <a:buNone/>
            </a:pPr>
            <a:r>
              <a:rPr sz="1200" b="0" dirty="0">
                <a:solidFill>
                  <a:srgbClr val="60646C"/>
                </a:solidFill>
                <a:latin typeface="Arial"/>
                <a:ea typeface="Arial"/>
                <a:cs typeface="Arial"/>
              </a:rPr>
              <a:t>“after the 2018 World Cup” — </a:t>
            </a:r>
            <a:r>
              <a:rPr lang="en-US" sz="1200" b="0" dirty="0">
                <a:solidFill>
                  <a:srgbClr val="60646C"/>
                </a:solidFill>
                <a:latin typeface="Arial"/>
                <a:ea typeface="Arial"/>
                <a:cs typeface="Arial"/>
              </a:rPr>
              <a:t>after the final, or after that year?</a:t>
            </a:r>
            <a:endParaRPr sz="1200" b="0" dirty="0">
              <a:solidFill>
                <a:srgbClr val="60646C"/>
              </a:solidFill>
              <a:latin typeface="Arial"/>
              <a:ea typeface="Arial"/>
              <a:cs typeface="Arial"/>
            </a:endParaRPr>
          </a:p>
        </p:txBody>
      </p:sp>
      <p:sp>
        <p:nvSpPr>
          <p:cNvPr id="26" name="Rule 26">
            <a:extLst>
              <a:ext uri="{FF2B5EF4-FFF2-40B4-BE49-F238E27FC236}">
                <a16:creationId xmlns:a16="http://schemas.microsoft.com/office/drawing/2014/main" id="{4C63D95D-40BE-3803-BCF6-5AF7566053AE}"/>
              </a:ext>
            </a:extLst>
          </p:cNvPr>
          <p:cNvSpPr>
            <a:spLocks noGrp="1"/>
          </p:cNvSpPr>
          <p:nvPr/>
        </p:nvSpPr>
        <p:spPr>
          <a:xfrm>
            <a:off x="594360" y="5491971"/>
            <a:ext cx="11003280" cy="9525"/>
          </a:xfrm>
          <a:prstGeom prst="rect">
            <a:avLst/>
          </a:prstGeom>
          <a:solidFill>
            <a:srgbClr val="E5E7EB"/>
          </a:solidFill>
          <a:ln>
            <a:noFill/>
          </a:ln>
        </p:spPr>
        <p:txBody>
          <a:bodyPr anchor="ctr"/>
          <a:lstStyle/>
          <a:p>
            <a:pPr algn="ctr">
              <a:buNone/>
            </a:pPr>
            <a:endParaRPr/>
          </a:p>
        </p:txBody>
      </p:sp>
      <p:sp>
        <p:nvSpPr>
          <p:cNvPr id="27" name="TextBox 27">
            <a:extLst>
              <a:ext uri="{FF2B5EF4-FFF2-40B4-BE49-F238E27FC236}">
                <a16:creationId xmlns:a16="http://schemas.microsoft.com/office/drawing/2014/main" id="{48B604E4-E08B-0BAB-176C-6520D9148D3E}"/>
              </a:ext>
            </a:extLst>
          </p:cNvPr>
          <p:cNvSpPr>
            <a:spLocks noGrp="1"/>
          </p:cNvSpPr>
          <p:nvPr/>
        </p:nvSpPr>
        <p:spPr>
          <a:xfrm>
            <a:off x="1257300" y="5583280"/>
            <a:ext cx="9328150" cy="420000"/>
          </a:xfrm>
          <a:prstGeom prst="rect">
            <a:avLst/>
          </a:prstGeom>
          <a:noFill/>
        </p:spPr>
        <p:txBody>
          <a:bodyPr wrap="square" lIns="0" tIns="0" rIns="0" bIns="0" anchor="t">
            <a:noAutofit/>
          </a:bodyPr>
          <a:lstStyle/>
          <a:p>
            <a:pPr algn="l">
              <a:lnSpc>
                <a:spcPct val="112000"/>
              </a:lnSpc>
              <a:spcAft>
                <a:spcPts val="0"/>
              </a:spcAft>
              <a:buNone/>
            </a:pPr>
            <a:r>
              <a:rPr lang="en-US" sz="1600" b="1" i="1" dirty="0">
                <a:solidFill>
                  <a:srgbClr val="171717"/>
                </a:solidFill>
                <a:latin typeface="Arial"/>
                <a:ea typeface="Arial"/>
                <a:cs typeface="Arial"/>
              </a:rPr>
              <a:t>Naming the ambiguity makes the question answerable: </a:t>
            </a:r>
            <a:r>
              <a:rPr lang="en-US" sz="1600" i="1" dirty="0">
                <a:solidFill>
                  <a:srgbClr val="171717"/>
                </a:solidFill>
                <a:latin typeface="Arial"/>
                <a:ea typeface="Arial"/>
                <a:cs typeface="Arial"/>
              </a:rPr>
              <a:t>each type becomes a concrete disambiguation prompt that a non-expert can resolve.</a:t>
            </a:r>
            <a:endParaRPr sz="1600" i="1" dirty="0">
              <a:solidFill>
                <a:srgbClr val="171717"/>
              </a:solidFill>
              <a:latin typeface="Arial"/>
              <a:ea typeface="Arial"/>
              <a:cs typeface="Arial"/>
            </a:endParaRPr>
          </a:p>
        </p:txBody>
      </p:sp>
      <p:sp>
        <p:nvSpPr>
          <p:cNvPr id="14" name="文本框 27">
            <a:extLst>
              <a:ext uri="{FF2B5EF4-FFF2-40B4-BE49-F238E27FC236}">
                <a16:creationId xmlns:a16="http://schemas.microsoft.com/office/drawing/2014/main" id="{C764CC7B-60E4-0D6E-FE09-DB42042A605C}"/>
              </a:ext>
            </a:extLst>
          </p:cNvPr>
          <p:cNvSpPr txBox="1"/>
          <p:nvPr/>
        </p:nvSpPr>
        <p:spPr>
          <a:xfrm>
            <a:off x="1981200" y="6465094"/>
            <a:ext cx="8229600" cy="276999"/>
          </a:xfrm>
          <a:prstGeom prst="rect">
            <a:avLst/>
          </a:prstGeom>
          <a:noFill/>
        </p:spPr>
        <p:txBody>
          <a:bodyPr wrap="square" rtlCol="0">
            <a:spAutoFit/>
          </a:bodyPr>
          <a:lstStyle/>
          <a:p>
            <a:r>
              <a:rPr kumimoji="1" lang="en-US" altLang="zh-CN" sz="1200" i="1" dirty="0">
                <a:solidFill>
                  <a:schemeClr val="bg1">
                    <a:lumMod val="50000"/>
                  </a:schemeClr>
                </a:solidFill>
              </a:rPr>
              <a:t>Ding et al., “</a:t>
            </a:r>
            <a:r>
              <a:rPr kumimoji="1" lang="en-US" altLang="zh-CN" sz="1200" i="1" dirty="0" err="1">
                <a:solidFill>
                  <a:schemeClr val="bg1">
                    <a:lumMod val="50000"/>
                  </a:schemeClr>
                </a:solidFill>
              </a:rPr>
              <a:t>AmbiSQL</a:t>
            </a:r>
            <a:r>
              <a:rPr kumimoji="1" lang="en-US" altLang="zh-CN" sz="1200" i="1" dirty="0">
                <a:solidFill>
                  <a:schemeClr val="bg1">
                    <a:lumMod val="50000"/>
                  </a:schemeClr>
                </a:solidFill>
              </a:rPr>
              <a:t>: Interactive ambiguity detection and resolution for text-to-SQL,” SIGMOD 2026</a:t>
            </a:r>
          </a:p>
        </p:txBody>
      </p:sp>
      <p:sp>
        <p:nvSpPr>
          <p:cNvPr id="3" name="TextBox 2">
            <a:extLst>
              <a:ext uri="{FF2B5EF4-FFF2-40B4-BE49-F238E27FC236}">
                <a16:creationId xmlns:a16="http://schemas.microsoft.com/office/drawing/2014/main" id="{AAD40371-BB6A-E502-DE0F-DBDFF2C12D7F}"/>
              </a:ext>
            </a:extLst>
          </p:cNvPr>
          <p:cNvSpPr txBox="1"/>
          <p:nvPr/>
        </p:nvSpPr>
        <p:spPr>
          <a:xfrm>
            <a:off x="4586514" y="493486"/>
            <a:ext cx="0" cy="0"/>
          </a:xfrm>
          <a:prstGeom prst="rect">
            <a:avLst/>
          </a:prstGeom>
        </p:spPr>
        <p:txBody>
          <a:bodyPr vert="horz" wrap="none" lIns="91440" tIns="45720" rIns="91440" bIns="45720" rtlCol="0">
            <a:normAutofit fontScale="25000" lnSpcReduction="20000"/>
          </a:bodyPr>
          <a:lstStyle/>
          <a:p>
            <a:pPr marL="0" algn="l"/>
            <a:endParaRPr lang="en-US" sz="1800" dirty="0">
              <a:solidFill>
                <a:schemeClr val="tx1"/>
              </a:solidFill>
            </a:endParaRPr>
          </a:p>
        </p:txBody>
      </p:sp>
    </p:spTree>
    <p:extLst>
      <p:ext uri="{BB962C8B-B14F-4D97-AF65-F5344CB8AC3E}">
        <p14:creationId xmlns:p14="http://schemas.microsoft.com/office/powerpoint/2010/main" val="22870167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title">
            <a:extLst>
              <a:ext uri="{FF2B5EF4-FFF2-40B4-BE49-F238E27FC236}">
                <a16:creationId xmlns:a16="http://schemas.microsoft.com/office/drawing/2014/main" id="{EF28CA1A-2F52-B700-5FE9-213E6BD79A0F}"/>
              </a:ext>
            </a:extLst>
          </p:cNvPr>
          <p:cNvSpPr>
            <a:spLocks noGrp="1"/>
          </p:cNvSpPr>
          <p:nvPr/>
        </p:nvSpPr>
        <p:spPr>
          <a:xfrm>
            <a:off x="455999" y="360000"/>
            <a:ext cx="11279999" cy="1080000"/>
          </a:xfrm>
          <a:prstGeom prst="rect">
            <a:avLst/>
          </a:prstGeom>
          <a:noFill/>
          <a:ln w="0">
            <a:noFill/>
            <a:prstDash val="solid"/>
          </a:ln>
        </p:spPr>
        <p:txBody>
          <a:bodyPr wrap="square" lIns="0" tIns="0" rIns="0" bIns="0" anchor="ctr">
            <a:normAutofit/>
          </a:bodyPr>
          <a:lstStyle/>
          <a:p>
            <a:pPr marL="0" algn="ctr">
              <a:buNone/>
            </a:pPr>
            <a:r>
              <a:rPr lang="en-US" sz="3600" b="1" dirty="0" err="1">
                <a:solidFill>
                  <a:srgbClr val="002060"/>
                </a:solidFill>
                <a:latin typeface="Microsoft YaHei" panose="020B0503020204020204" pitchFamily="34" charset="-122"/>
                <a:ea typeface="Microsoft YaHei" panose="020B0503020204020204" pitchFamily="34" charset="-122"/>
                <a:cs typeface="+mj-cs"/>
              </a:rPr>
              <a:t>AmbiSQL</a:t>
            </a:r>
            <a:r>
              <a:rPr lang="en-US" sz="3600" b="1" dirty="0">
                <a:solidFill>
                  <a:srgbClr val="002060"/>
                </a:solidFill>
                <a:latin typeface="Microsoft YaHei" panose="020B0503020204020204" pitchFamily="34" charset="-122"/>
                <a:ea typeface="Microsoft YaHei" panose="020B0503020204020204" pitchFamily="34" charset="-122"/>
                <a:cs typeface="+mj-cs"/>
              </a:rPr>
              <a:t>: Plug-In Intent Clarification</a:t>
            </a:r>
            <a:endParaRPr sz="3600" b="1" dirty="0">
              <a:solidFill>
                <a:srgbClr val="002060"/>
              </a:solidFill>
              <a:latin typeface="Microsoft YaHei" panose="020B0503020204020204" pitchFamily="34" charset="-122"/>
              <a:ea typeface="Microsoft YaHei" panose="020B0503020204020204" pitchFamily="34" charset="-122"/>
              <a:cs typeface="+mj-cs"/>
            </a:endParaRPr>
          </a:p>
        </p:txBody>
      </p:sp>
      <p:sp>
        <p:nvSpPr>
          <p:cNvPr id="2" name="Rule 6">
            <a:extLst>
              <a:ext uri="{FF2B5EF4-FFF2-40B4-BE49-F238E27FC236}">
                <a16:creationId xmlns:a16="http://schemas.microsoft.com/office/drawing/2014/main" id="{8E29645E-D30C-F282-832A-35D43768559C}"/>
              </a:ext>
            </a:extLst>
          </p:cNvPr>
          <p:cNvSpPr>
            <a:spLocks noGrp="1"/>
          </p:cNvSpPr>
          <p:nvPr/>
        </p:nvSpPr>
        <p:spPr>
          <a:xfrm>
            <a:off x="594360" y="1371261"/>
            <a:ext cx="5257800" cy="9525"/>
          </a:xfrm>
          <a:prstGeom prst="rect">
            <a:avLst/>
          </a:prstGeom>
          <a:solidFill>
            <a:srgbClr val="E5E7EB"/>
          </a:solidFill>
          <a:ln>
            <a:noFill/>
          </a:ln>
        </p:spPr>
        <p:txBody>
          <a:bodyPr anchor="ctr"/>
          <a:lstStyle/>
          <a:p>
            <a:pPr algn="ctr">
              <a:buNone/>
            </a:pPr>
            <a:endParaRPr sz="2000"/>
          </a:p>
        </p:txBody>
      </p:sp>
      <p:sp>
        <p:nvSpPr>
          <p:cNvPr id="5" name="TextBox 7">
            <a:extLst>
              <a:ext uri="{FF2B5EF4-FFF2-40B4-BE49-F238E27FC236}">
                <a16:creationId xmlns:a16="http://schemas.microsoft.com/office/drawing/2014/main" id="{807BCDF4-AA69-AD66-D924-81B2A3B9E7DD}"/>
              </a:ext>
            </a:extLst>
          </p:cNvPr>
          <p:cNvSpPr>
            <a:spLocks noGrp="1"/>
          </p:cNvSpPr>
          <p:nvPr/>
        </p:nvSpPr>
        <p:spPr>
          <a:xfrm>
            <a:off x="594360" y="1453807"/>
            <a:ext cx="5257800" cy="220000"/>
          </a:xfrm>
          <a:prstGeom prst="rect">
            <a:avLst/>
          </a:prstGeom>
          <a:noFill/>
        </p:spPr>
        <p:txBody>
          <a:bodyPr wrap="square" lIns="0" tIns="0" rIns="0" bIns="0" anchor="t">
            <a:noAutofit/>
          </a:bodyPr>
          <a:lstStyle/>
          <a:p>
            <a:pPr algn="l">
              <a:lnSpc>
                <a:spcPct val="100000"/>
              </a:lnSpc>
              <a:spcAft>
                <a:spcPts val="0"/>
              </a:spcAft>
              <a:buNone/>
            </a:pPr>
            <a:r>
              <a:rPr lang="en-US" sz="1600" b="1" dirty="0">
                <a:solidFill>
                  <a:schemeClr val="accent2"/>
                </a:solidFill>
                <a:latin typeface="Arial"/>
                <a:ea typeface="Arial"/>
                <a:cs typeface="Arial"/>
              </a:rPr>
              <a:t>What the User Sees · </a:t>
            </a:r>
            <a:r>
              <a:rPr lang="en-US" sz="1600" b="1" dirty="0">
                <a:latin typeface="Arial"/>
                <a:ea typeface="Arial"/>
                <a:cs typeface="Arial"/>
              </a:rPr>
              <a:t>No SQL, No Schema</a:t>
            </a:r>
            <a:endParaRPr sz="1600" b="1" dirty="0">
              <a:latin typeface="Arial"/>
              <a:ea typeface="Arial"/>
              <a:cs typeface="Arial"/>
            </a:endParaRPr>
          </a:p>
        </p:txBody>
      </p:sp>
      <p:sp>
        <p:nvSpPr>
          <p:cNvPr id="6" name="TextBox 8">
            <a:extLst>
              <a:ext uri="{FF2B5EF4-FFF2-40B4-BE49-F238E27FC236}">
                <a16:creationId xmlns:a16="http://schemas.microsoft.com/office/drawing/2014/main" id="{D5621846-F909-EF4C-707F-44BB2558E8ED}"/>
              </a:ext>
            </a:extLst>
          </p:cNvPr>
          <p:cNvSpPr>
            <a:spLocks noGrp="1"/>
          </p:cNvSpPr>
          <p:nvPr/>
        </p:nvSpPr>
        <p:spPr>
          <a:xfrm>
            <a:off x="594360" y="1847544"/>
            <a:ext cx="5257800" cy="260000"/>
          </a:xfrm>
          <a:prstGeom prst="rect">
            <a:avLst/>
          </a:prstGeom>
          <a:noFill/>
        </p:spPr>
        <p:txBody>
          <a:bodyPr wrap="square" lIns="0" tIns="0" rIns="0" bIns="0" anchor="t">
            <a:noAutofit/>
          </a:bodyPr>
          <a:lstStyle/>
          <a:p>
            <a:pPr algn="l">
              <a:lnSpc>
                <a:spcPct val="100000"/>
              </a:lnSpc>
              <a:spcAft>
                <a:spcPts val="0"/>
              </a:spcAft>
              <a:buNone/>
            </a:pPr>
            <a:r>
              <a:rPr sz="1600" b="1">
                <a:solidFill>
                  <a:srgbClr val="171717"/>
                </a:solidFill>
                <a:latin typeface="Arial"/>
                <a:ea typeface="Arial"/>
                <a:cs typeface="Arial"/>
              </a:rPr>
              <a:t>“the end of the Vietnam War” means:</a:t>
            </a:r>
          </a:p>
        </p:txBody>
      </p:sp>
      <p:sp>
        <p:nvSpPr>
          <p:cNvPr id="7" name="TextBox 9">
            <a:extLst>
              <a:ext uri="{FF2B5EF4-FFF2-40B4-BE49-F238E27FC236}">
                <a16:creationId xmlns:a16="http://schemas.microsoft.com/office/drawing/2014/main" id="{3F648D5E-324D-FA63-5325-0C02506BF40C}"/>
              </a:ext>
            </a:extLst>
          </p:cNvPr>
          <p:cNvSpPr>
            <a:spLocks noGrp="1"/>
          </p:cNvSpPr>
          <p:nvPr/>
        </p:nvSpPr>
        <p:spPr>
          <a:xfrm>
            <a:off x="777240" y="2121864"/>
            <a:ext cx="5074920" cy="240000"/>
          </a:xfrm>
          <a:prstGeom prst="rect">
            <a:avLst/>
          </a:prstGeom>
          <a:noFill/>
        </p:spPr>
        <p:txBody>
          <a:bodyPr wrap="square" lIns="0" tIns="0" rIns="0" bIns="0" anchor="t">
            <a:noAutofit/>
          </a:bodyPr>
          <a:lstStyle/>
          <a:p>
            <a:pPr algn="l">
              <a:lnSpc>
                <a:spcPct val="100000"/>
              </a:lnSpc>
              <a:spcAft>
                <a:spcPts val="0"/>
              </a:spcAft>
              <a:buNone/>
            </a:pPr>
            <a:r>
              <a:rPr sz="1600" b="0">
                <a:solidFill>
                  <a:srgbClr val="239669"/>
                </a:solidFill>
                <a:latin typeface="Arial"/>
                <a:ea typeface="Arial"/>
                <a:cs typeface="Arial"/>
              </a:rPr>
              <a:t>●  </a:t>
            </a:r>
            <a:r>
              <a:rPr sz="1600" b="1">
                <a:solidFill>
                  <a:srgbClr val="171717"/>
                </a:solidFill>
                <a:latin typeface="Arial"/>
                <a:ea typeface="Arial"/>
                <a:cs typeface="Arial"/>
              </a:rPr>
              <a:t>March 29, 1973 — the ceasefire</a:t>
            </a:r>
          </a:p>
        </p:txBody>
      </p:sp>
      <p:sp>
        <p:nvSpPr>
          <p:cNvPr id="8" name="TextBox 10">
            <a:extLst>
              <a:ext uri="{FF2B5EF4-FFF2-40B4-BE49-F238E27FC236}">
                <a16:creationId xmlns:a16="http://schemas.microsoft.com/office/drawing/2014/main" id="{F73ED9EC-2880-7D8F-1314-E53480559A9C}"/>
              </a:ext>
            </a:extLst>
          </p:cNvPr>
          <p:cNvSpPr>
            <a:spLocks noGrp="1"/>
          </p:cNvSpPr>
          <p:nvPr/>
        </p:nvSpPr>
        <p:spPr>
          <a:xfrm>
            <a:off x="777240" y="2350464"/>
            <a:ext cx="5074920" cy="240000"/>
          </a:xfrm>
          <a:prstGeom prst="rect">
            <a:avLst/>
          </a:prstGeom>
          <a:noFill/>
        </p:spPr>
        <p:txBody>
          <a:bodyPr wrap="square" lIns="0" tIns="0" rIns="0" bIns="0" anchor="t">
            <a:noAutofit/>
          </a:bodyPr>
          <a:lstStyle/>
          <a:p>
            <a:pPr algn="l">
              <a:lnSpc>
                <a:spcPct val="100000"/>
              </a:lnSpc>
              <a:spcAft>
                <a:spcPts val="0"/>
              </a:spcAft>
              <a:buNone/>
            </a:pPr>
            <a:r>
              <a:rPr sz="1600" b="0">
                <a:solidFill>
                  <a:srgbClr val="AAB1BE"/>
                </a:solidFill>
                <a:latin typeface="Arial"/>
                <a:ea typeface="Arial"/>
                <a:cs typeface="Arial"/>
              </a:rPr>
              <a:t>○  </a:t>
            </a:r>
            <a:r>
              <a:rPr sz="1600" b="0">
                <a:solidFill>
                  <a:srgbClr val="60646C"/>
                </a:solidFill>
                <a:latin typeface="Arial"/>
                <a:ea typeface="Arial"/>
                <a:cs typeface="Arial"/>
              </a:rPr>
              <a:t>April 30, 1975 — the fall of Saigon</a:t>
            </a:r>
          </a:p>
        </p:txBody>
      </p:sp>
      <p:sp>
        <p:nvSpPr>
          <p:cNvPr id="9" name="TextBox 11">
            <a:extLst>
              <a:ext uri="{FF2B5EF4-FFF2-40B4-BE49-F238E27FC236}">
                <a16:creationId xmlns:a16="http://schemas.microsoft.com/office/drawing/2014/main" id="{D4290E58-1FF0-ECCC-6169-A02DC806E78D}"/>
              </a:ext>
            </a:extLst>
          </p:cNvPr>
          <p:cNvSpPr>
            <a:spLocks noGrp="1"/>
          </p:cNvSpPr>
          <p:nvPr/>
        </p:nvSpPr>
        <p:spPr>
          <a:xfrm>
            <a:off x="777240" y="2579064"/>
            <a:ext cx="5074920" cy="240000"/>
          </a:xfrm>
          <a:prstGeom prst="rect">
            <a:avLst/>
          </a:prstGeom>
          <a:noFill/>
        </p:spPr>
        <p:txBody>
          <a:bodyPr wrap="square" lIns="0" tIns="0" rIns="0" bIns="0" anchor="t">
            <a:noAutofit/>
          </a:bodyPr>
          <a:lstStyle/>
          <a:p>
            <a:pPr algn="l">
              <a:lnSpc>
                <a:spcPct val="100000"/>
              </a:lnSpc>
              <a:spcAft>
                <a:spcPts val="0"/>
              </a:spcAft>
              <a:buNone/>
            </a:pPr>
            <a:r>
              <a:rPr sz="1600" b="0">
                <a:solidFill>
                  <a:srgbClr val="AAB1BE"/>
                </a:solidFill>
                <a:latin typeface="Arial"/>
                <a:ea typeface="Arial"/>
                <a:cs typeface="Arial"/>
              </a:rPr>
              <a:t>○  </a:t>
            </a:r>
            <a:r>
              <a:rPr sz="1600" b="0">
                <a:solidFill>
                  <a:srgbClr val="60646C"/>
                </a:solidFill>
                <a:latin typeface="Arial"/>
                <a:ea typeface="Arial"/>
                <a:cs typeface="Arial"/>
              </a:rPr>
              <a:t>Abstain  /  Other</a:t>
            </a:r>
          </a:p>
        </p:txBody>
      </p:sp>
      <p:sp>
        <p:nvSpPr>
          <p:cNvPr id="10" name="TextBox 12">
            <a:extLst>
              <a:ext uri="{FF2B5EF4-FFF2-40B4-BE49-F238E27FC236}">
                <a16:creationId xmlns:a16="http://schemas.microsoft.com/office/drawing/2014/main" id="{66227767-DA5F-9E55-47C6-97988CA2ED8E}"/>
              </a:ext>
            </a:extLst>
          </p:cNvPr>
          <p:cNvSpPr>
            <a:spLocks noGrp="1"/>
          </p:cNvSpPr>
          <p:nvPr/>
        </p:nvSpPr>
        <p:spPr>
          <a:xfrm>
            <a:off x="594360" y="2944824"/>
            <a:ext cx="5257800" cy="260000"/>
          </a:xfrm>
          <a:prstGeom prst="rect">
            <a:avLst/>
          </a:prstGeom>
          <a:noFill/>
        </p:spPr>
        <p:txBody>
          <a:bodyPr wrap="square" lIns="0" tIns="0" rIns="0" bIns="0" anchor="t">
            <a:noAutofit/>
          </a:bodyPr>
          <a:lstStyle/>
          <a:p>
            <a:pPr algn="l">
              <a:lnSpc>
                <a:spcPct val="100000"/>
              </a:lnSpc>
              <a:spcAft>
                <a:spcPts val="0"/>
              </a:spcAft>
              <a:buNone/>
            </a:pPr>
            <a:r>
              <a:rPr sz="1600" b="1">
                <a:solidFill>
                  <a:srgbClr val="171717"/>
                </a:solidFill>
                <a:latin typeface="Arial"/>
                <a:ea typeface="Arial"/>
                <a:cs typeface="Arial"/>
              </a:rPr>
              <a:t>“ranked 2” refers to:</a:t>
            </a:r>
          </a:p>
        </p:txBody>
      </p:sp>
      <p:sp>
        <p:nvSpPr>
          <p:cNvPr id="11" name="TextBox 13">
            <a:extLst>
              <a:ext uri="{FF2B5EF4-FFF2-40B4-BE49-F238E27FC236}">
                <a16:creationId xmlns:a16="http://schemas.microsoft.com/office/drawing/2014/main" id="{2D496507-CEB8-2BF7-EC2B-A3C4E7D5F56E}"/>
              </a:ext>
            </a:extLst>
          </p:cNvPr>
          <p:cNvSpPr>
            <a:spLocks noGrp="1"/>
          </p:cNvSpPr>
          <p:nvPr/>
        </p:nvSpPr>
        <p:spPr>
          <a:xfrm>
            <a:off x="777240" y="3219144"/>
            <a:ext cx="5074920" cy="240000"/>
          </a:xfrm>
          <a:prstGeom prst="rect">
            <a:avLst/>
          </a:prstGeom>
          <a:noFill/>
        </p:spPr>
        <p:txBody>
          <a:bodyPr wrap="square" lIns="0" tIns="0" rIns="0" bIns="0" anchor="t">
            <a:noAutofit/>
          </a:bodyPr>
          <a:lstStyle/>
          <a:p>
            <a:pPr algn="l">
              <a:lnSpc>
                <a:spcPct val="100000"/>
              </a:lnSpc>
              <a:spcAft>
                <a:spcPts val="0"/>
              </a:spcAft>
              <a:buNone/>
            </a:pPr>
            <a:r>
              <a:rPr sz="1600" b="0">
                <a:solidFill>
                  <a:srgbClr val="239669"/>
                </a:solidFill>
                <a:latin typeface="Arial"/>
                <a:ea typeface="Arial"/>
                <a:cs typeface="Arial"/>
              </a:rPr>
              <a:t>●  </a:t>
            </a:r>
            <a:r>
              <a:rPr sz="1600" b="1">
                <a:solidFill>
                  <a:srgbClr val="171717"/>
                </a:solidFill>
                <a:latin typeface="Arial"/>
                <a:ea typeface="Arial"/>
                <a:cs typeface="Arial"/>
              </a:rPr>
              <a:t>driverStandings.position</a:t>
            </a:r>
          </a:p>
        </p:txBody>
      </p:sp>
      <p:sp>
        <p:nvSpPr>
          <p:cNvPr id="12" name="TextBox 14">
            <a:extLst>
              <a:ext uri="{FF2B5EF4-FFF2-40B4-BE49-F238E27FC236}">
                <a16:creationId xmlns:a16="http://schemas.microsoft.com/office/drawing/2014/main" id="{3C687378-25E6-941C-748A-178DFCAF6AEC}"/>
              </a:ext>
            </a:extLst>
          </p:cNvPr>
          <p:cNvSpPr>
            <a:spLocks noGrp="1"/>
          </p:cNvSpPr>
          <p:nvPr/>
        </p:nvSpPr>
        <p:spPr>
          <a:xfrm>
            <a:off x="777240" y="3447744"/>
            <a:ext cx="5074920" cy="240000"/>
          </a:xfrm>
          <a:prstGeom prst="rect">
            <a:avLst/>
          </a:prstGeom>
          <a:noFill/>
        </p:spPr>
        <p:txBody>
          <a:bodyPr wrap="square" lIns="0" tIns="0" rIns="0" bIns="0" anchor="t">
            <a:noAutofit/>
          </a:bodyPr>
          <a:lstStyle/>
          <a:p>
            <a:pPr algn="l">
              <a:lnSpc>
                <a:spcPct val="100000"/>
              </a:lnSpc>
              <a:spcAft>
                <a:spcPts val="0"/>
              </a:spcAft>
              <a:buNone/>
            </a:pPr>
            <a:r>
              <a:rPr sz="1600" b="0">
                <a:solidFill>
                  <a:srgbClr val="AAB1BE"/>
                </a:solidFill>
                <a:latin typeface="Arial"/>
                <a:ea typeface="Arial"/>
                <a:cs typeface="Arial"/>
              </a:rPr>
              <a:t>○  </a:t>
            </a:r>
            <a:r>
              <a:rPr sz="1600" b="0">
                <a:solidFill>
                  <a:srgbClr val="60646C"/>
                </a:solidFill>
                <a:latin typeface="Arial"/>
                <a:ea typeface="Arial"/>
                <a:cs typeface="Arial"/>
              </a:rPr>
              <a:t>a rank column on another table</a:t>
            </a:r>
          </a:p>
        </p:txBody>
      </p:sp>
      <p:sp>
        <p:nvSpPr>
          <p:cNvPr id="13" name="TextBox 15">
            <a:extLst>
              <a:ext uri="{FF2B5EF4-FFF2-40B4-BE49-F238E27FC236}">
                <a16:creationId xmlns:a16="http://schemas.microsoft.com/office/drawing/2014/main" id="{BCD92A30-428D-EAA7-2D21-48D8C3561C0C}"/>
              </a:ext>
            </a:extLst>
          </p:cNvPr>
          <p:cNvSpPr>
            <a:spLocks noGrp="1"/>
          </p:cNvSpPr>
          <p:nvPr/>
        </p:nvSpPr>
        <p:spPr>
          <a:xfrm>
            <a:off x="777240" y="3676344"/>
            <a:ext cx="5074920" cy="240000"/>
          </a:xfrm>
          <a:prstGeom prst="rect">
            <a:avLst/>
          </a:prstGeom>
          <a:noFill/>
        </p:spPr>
        <p:txBody>
          <a:bodyPr wrap="square" lIns="0" tIns="0" rIns="0" bIns="0" anchor="t">
            <a:noAutofit/>
          </a:bodyPr>
          <a:lstStyle/>
          <a:p>
            <a:pPr algn="l">
              <a:lnSpc>
                <a:spcPct val="100000"/>
              </a:lnSpc>
              <a:spcAft>
                <a:spcPts val="0"/>
              </a:spcAft>
              <a:buNone/>
            </a:pPr>
            <a:r>
              <a:rPr sz="1600" b="0">
                <a:solidFill>
                  <a:srgbClr val="AAB1BE"/>
                </a:solidFill>
                <a:latin typeface="Arial"/>
                <a:ea typeface="Arial"/>
                <a:cs typeface="Arial"/>
              </a:rPr>
              <a:t>○  </a:t>
            </a:r>
            <a:r>
              <a:rPr sz="1600" b="0">
                <a:solidFill>
                  <a:srgbClr val="60646C"/>
                </a:solidFill>
                <a:latin typeface="Arial"/>
                <a:ea typeface="Arial"/>
                <a:cs typeface="Arial"/>
              </a:rPr>
              <a:t>Abstain  /  Other</a:t>
            </a:r>
          </a:p>
        </p:txBody>
      </p:sp>
      <p:sp>
        <p:nvSpPr>
          <p:cNvPr id="16" name="Rule 16">
            <a:extLst>
              <a:ext uri="{FF2B5EF4-FFF2-40B4-BE49-F238E27FC236}">
                <a16:creationId xmlns:a16="http://schemas.microsoft.com/office/drawing/2014/main" id="{7E8DC7D4-2EC5-9217-DA6E-07A587FCCB5B}"/>
              </a:ext>
            </a:extLst>
          </p:cNvPr>
          <p:cNvSpPr>
            <a:spLocks noGrp="1"/>
          </p:cNvSpPr>
          <p:nvPr/>
        </p:nvSpPr>
        <p:spPr>
          <a:xfrm>
            <a:off x="6282690" y="1361451"/>
            <a:ext cx="5257800" cy="9525"/>
          </a:xfrm>
          <a:prstGeom prst="rect">
            <a:avLst/>
          </a:prstGeom>
          <a:solidFill>
            <a:srgbClr val="E5E7EB"/>
          </a:solidFill>
          <a:ln>
            <a:noFill/>
          </a:ln>
        </p:spPr>
        <p:txBody>
          <a:bodyPr anchor="ctr"/>
          <a:lstStyle/>
          <a:p>
            <a:pPr algn="ctr">
              <a:buNone/>
            </a:pPr>
            <a:endParaRPr sz="2000"/>
          </a:p>
        </p:txBody>
      </p:sp>
      <p:sp>
        <p:nvSpPr>
          <p:cNvPr id="17" name="TextBox 17">
            <a:extLst>
              <a:ext uri="{FF2B5EF4-FFF2-40B4-BE49-F238E27FC236}">
                <a16:creationId xmlns:a16="http://schemas.microsoft.com/office/drawing/2014/main" id="{9C758A1D-2FA6-2E1E-FD4E-AE0E6FCA46EB}"/>
              </a:ext>
            </a:extLst>
          </p:cNvPr>
          <p:cNvSpPr>
            <a:spLocks noGrp="1"/>
          </p:cNvSpPr>
          <p:nvPr/>
        </p:nvSpPr>
        <p:spPr>
          <a:xfrm>
            <a:off x="6282690" y="1476906"/>
            <a:ext cx="5257800" cy="220000"/>
          </a:xfrm>
          <a:prstGeom prst="rect">
            <a:avLst/>
          </a:prstGeom>
          <a:noFill/>
        </p:spPr>
        <p:txBody>
          <a:bodyPr wrap="square" lIns="0" tIns="0" rIns="0" bIns="0" anchor="t">
            <a:noAutofit/>
          </a:bodyPr>
          <a:lstStyle/>
          <a:p>
            <a:pPr algn="l">
              <a:lnSpc>
                <a:spcPct val="100000"/>
              </a:lnSpc>
              <a:spcAft>
                <a:spcPts val="0"/>
              </a:spcAft>
              <a:buNone/>
            </a:pPr>
            <a:r>
              <a:rPr lang="en-US" sz="1600" b="1" dirty="0">
                <a:solidFill>
                  <a:schemeClr val="accent2"/>
                </a:solidFill>
                <a:latin typeface="Arial"/>
                <a:ea typeface="Arial"/>
                <a:cs typeface="Arial"/>
              </a:rPr>
              <a:t>What Changes in SQL · </a:t>
            </a:r>
            <a:r>
              <a:rPr lang="en-US" sz="1600" b="1" dirty="0">
                <a:latin typeface="Arial"/>
                <a:ea typeface="Arial"/>
                <a:cs typeface="Arial"/>
              </a:rPr>
              <a:t>The Invisible Difference</a:t>
            </a:r>
            <a:endParaRPr sz="1600" b="1" dirty="0">
              <a:latin typeface="Arial"/>
              <a:ea typeface="Arial"/>
              <a:cs typeface="Arial"/>
            </a:endParaRPr>
          </a:p>
        </p:txBody>
      </p:sp>
      <p:sp>
        <p:nvSpPr>
          <p:cNvPr id="18" name="TextBox 18">
            <a:extLst>
              <a:ext uri="{FF2B5EF4-FFF2-40B4-BE49-F238E27FC236}">
                <a16:creationId xmlns:a16="http://schemas.microsoft.com/office/drawing/2014/main" id="{FCC0EA13-4595-1D6E-DF78-2050FD0133FE}"/>
              </a:ext>
            </a:extLst>
          </p:cNvPr>
          <p:cNvSpPr>
            <a:spLocks noGrp="1"/>
          </p:cNvSpPr>
          <p:nvPr/>
        </p:nvSpPr>
        <p:spPr>
          <a:xfrm>
            <a:off x="6339840" y="1847544"/>
            <a:ext cx="5257800" cy="240000"/>
          </a:xfrm>
          <a:prstGeom prst="rect">
            <a:avLst/>
          </a:prstGeom>
          <a:noFill/>
        </p:spPr>
        <p:txBody>
          <a:bodyPr wrap="square" lIns="0" tIns="0" rIns="0" bIns="0" anchor="t">
            <a:noAutofit/>
          </a:bodyPr>
          <a:lstStyle/>
          <a:p>
            <a:pPr algn="l">
              <a:lnSpc>
                <a:spcPct val="100000"/>
              </a:lnSpc>
              <a:spcAft>
                <a:spcPts val="0"/>
              </a:spcAft>
              <a:buNone/>
            </a:pPr>
            <a:r>
              <a:rPr lang="en-US" sz="1600" b="1" dirty="0">
                <a:solidFill>
                  <a:srgbClr val="60646C"/>
                </a:solidFill>
                <a:latin typeface="Arial"/>
                <a:ea typeface="Arial"/>
                <a:cs typeface="Arial"/>
              </a:rPr>
              <a:t>D</a:t>
            </a:r>
            <a:r>
              <a:rPr sz="1600" b="1" dirty="0">
                <a:solidFill>
                  <a:srgbClr val="60646C"/>
                </a:solidFill>
                <a:latin typeface="Arial"/>
                <a:ea typeface="Arial"/>
                <a:cs typeface="Arial"/>
              </a:rPr>
              <a:t>ate compar</a:t>
            </a:r>
            <a:r>
              <a:rPr lang="en-US" sz="1600" b="1" dirty="0">
                <a:solidFill>
                  <a:srgbClr val="60646C"/>
                </a:solidFill>
                <a:latin typeface="Arial"/>
                <a:ea typeface="Arial"/>
                <a:cs typeface="Arial"/>
              </a:rPr>
              <a:t>ison</a:t>
            </a:r>
            <a:endParaRPr sz="1600" b="1" dirty="0">
              <a:solidFill>
                <a:srgbClr val="60646C"/>
              </a:solidFill>
              <a:latin typeface="Arial"/>
              <a:ea typeface="Arial"/>
              <a:cs typeface="Arial"/>
            </a:endParaRPr>
          </a:p>
        </p:txBody>
      </p:sp>
      <p:sp>
        <p:nvSpPr>
          <p:cNvPr id="19" name="TextBox 19">
            <a:extLst>
              <a:ext uri="{FF2B5EF4-FFF2-40B4-BE49-F238E27FC236}">
                <a16:creationId xmlns:a16="http://schemas.microsoft.com/office/drawing/2014/main" id="{4242CF39-37FF-5AEF-4F6C-EBF946F687C2}"/>
              </a:ext>
            </a:extLst>
          </p:cNvPr>
          <p:cNvSpPr>
            <a:spLocks noGrp="1"/>
          </p:cNvSpPr>
          <p:nvPr/>
        </p:nvSpPr>
        <p:spPr>
          <a:xfrm>
            <a:off x="6339840" y="2076144"/>
            <a:ext cx="5257800" cy="240000"/>
          </a:xfrm>
          <a:prstGeom prst="rect">
            <a:avLst/>
          </a:prstGeom>
          <a:noFill/>
        </p:spPr>
        <p:txBody>
          <a:bodyPr wrap="square" lIns="0" tIns="0" rIns="0" bIns="0" anchor="t">
            <a:noAutofit/>
          </a:bodyPr>
          <a:lstStyle/>
          <a:p>
            <a:pPr algn="l">
              <a:lnSpc>
                <a:spcPct val="100000"/>
              </a:lnSpc>
              <a:spcAft>
                <a:spcPts val="0"/>
              </a:spcAft>
              <a:buNone/>
            </a:pPr>
            <a:r>
              <a:rPr lang="en-US" sz="1400" b="0" dirty="0">
                <a:solidFill>
                  <a:srgbClr val="AAB1BE"/>
                </a:solidFill>
                <a:latin typeface="Arial"/>
                <a:ea typeface="Arial"/>
                <a:cs typeface="Arial"/>
              </a:rPr>
              <a:t>G</a:t>
            </a:r>
            <a:r>
              <a:rPr sz="1400" b="0" dirty="0">
                <a:solidFill>
                  <a:srgbClr val="AAB1BE"/>
                </a:solidFill>
                <a:latin typeface="Arial"/>
                <a:ea typeface="Arial"/>
                <a:cs typeface="Arial"/>
              </a:rPr>
              <a:t>uessed    </a:t>
            </a:r>
            <a:r>
              <a:rPr sz="1600" b="0" dirty="0">
                <a:solidFill>
                  <a:srgbClr val="D24D57"/>
                </a:solidFill>
                <a:latin typeface="Courier New"/>
                <a:ea typeface="Courier New"/>
                <a:cs typeface="Courier New"/>
              </a:rPr>
              <a:t>born &gt; '1975-04-30'</a:t>
            </a:r>
          </a:p>
        </p:txBody>
      </p:sp>
      <p:sp>
        <p:nvSpPr>
          <p:cNvPr id="20" name="TextBox 20">
            <a:extLst>
              <a:ext uri="{FF2B5EF4-FFF2-40B4-BE49-F238E27FC236}">
                <a16:creationId xmlns:a16="http://schemas.microsoft.com/office/drawing/2014/main" id="{E3B5A210-73C3-BB16-8DFE-26EAFBF6F75A}"/>
              </a:ext>
            </a:extLst>
          </p:cNvPr>
          <p:cNvSpPr>
            <a:spLocks noGrp="1"/>
          </p:cNvSpPr>
          <p:nvPr/>
        </p:nvSpPr>
        <p:spPr>
          <a:xfrm>
            <a:off x="6339840" y="2304744"/>
            <a:ext cx="5257800" cy="240000"/>
          </a:xfrm>
          <a:prstGeom prst="rect">
            <a:avLst/>
          </a:prstGeom>
          <a:noFill/>
        </p:spPr>
        <p:txBody>
          <a:bodyPr wrap="square" lIns="0" tIns="0" rIns="0" bIns="0" anchor="t">
            <a:noAutofit/>
          </a:bodyPr>
          <a:lstStyle/>
          <a:p>
            <a:pPr algn="l">
              <a:lnSpc>
                <a:spcPct val="100000"/>
              </a:lnSpc>
              <a:spcAft>
                <a:spcPts val="0"/>
              </a:spcAft>
              <a:buNone/>
            </a:pPr>
            <a:r>
              <a:rPr lang="en-US" sz="1400" dirty="0">
                <a:solidFill>
                  <a:srgbClr val="AAB1BE"/>
                </a:solidFill>
                <a:latin typeface="Arial"/>
                <a:ea typeface="Arial"/>
                <a:cs typeface="Arial"/>
              </a:rPr>
              <a:t>C</a:t>
            </a:r>
            <a:r>
              <a:rPr sz="1400" b="0" dirty="0">
                <a:solidFill>
                  <a:srgbClr val="AAB1BE"/>
                </a:solidFill>
                <a:latin typeface="Arial"/>
                <a:ea typeface="Arial"/>
                <a:cs typeface="Arial"/>
              </a:rPr>
              <a:t>larified  </a:t>
            </a:r>
            <a:r>
              <a:rPr sz="1600" b="1" dirty="0">
                <a:solidFill>
                  <a:srgbClr val="239669"/>
                </a:solidFill>
                <a:latin typeface="Courier New"/>
                <a:ea typeface="Courier New"/>
                <a:cs typeface="Courier New"/>
              </a:rPr>
              <a:t>born &gt; '1973-03-29'</a:t>
            </a:r>
          </a:p>
        </p:txBody>
      </p:sp>
      <p:sp>
        <p:nvSpPr>
          <p:cNvPr id="21" name="TextBox 21">
            <a:extLst>
              <a:ext uri="{FF2B5EF4-FFF2-40B4-BE49-F238E27FC236}">
                <a16:creationId xmlns:a16="http://schemas.microsoft.com/office/drawing/2014/main" id="{542E320F-8FBB-E6EE-3E7F-990047CA6781}"/>
              </a:ext>
            </a:extLst>
          </p:cNvPr>
          <p:cNvSpPr>
            <a:spLocks noGrp="1"/>
          </p:cNvSpPr>
          <p:nvPr/>
        </p:nvSpPr>
        <p:spPr>
          <a:xfrm>
            <a:off x="6339840" y="2716224"/>
            <a:ext cx="5257800" cy="240000"/>
          </a:xfrm>
          <a:prstGeom prst="rect">
            <a:avLst/>
          </a:prstGeom>
          <a:noFill/>
        </p:spPr>
        <p:txBody>
          <a:bodyPr wrap="square" lIns="0" tIns="0" rIns="0" bIns="0" anchor="t">
            <a:noAutofit/>
          </a:bodyPr>
          <a:lstStyle/>
          <a:p>
            <a:pPr algn="l">
              <a:lnSpc>
                <a:spcPct val="100000"/>
              </a:lnSpc>
              <a:spcAft>
                <a:spcPts val="0"/>
              </a:spcAft>
              <a:buNone/>
            </a:pPr>
            <a:r>
              <a:rPr lang="en-US" sz="1600" b="1" dirty="0">
                <a:solidFill>
                  <a:srgbClr val="60646C"/>
                </a:solidFill>
                <a:latin typeface="Arial"/>
                <a:ea typeface="Arial"/>
                <a:cs typeface="Arial"/>
              </a:rPr>
              <a:t>C</a:t>
            </a:r>
            <a:r>
              <a:rPr sz="1600" b="1" dirty="0">
                <a:solidFill>
                  <a:srgbClr val="60646C"/>
                </a:solidFill>
                <a:latin typeface="Arial"/>
                <a:ea typeface="Arial"/>
                <a:cs typeface="Arial"/>
              </a:rPr>
              <a:t>olumn filter</a:t>
            </a:r>
          </a:p>
        </p:txBody>
      </p:sp>
      <p:sp>
        <p:nvSpPr>
          <p:cNvPr id="22" name="TextBox 22">
            <a:extLst>
              <a:ext uri="{FF2B5EF4-FFF2-40B4-BE49-F238E27FC236}">
                <a16:creationId xmlns:a16="http://schemas.microsoft.com/office/drawing/2014/main" id="{145FAAE0-B369-B212-0351-97D531658098}"/>
              </a:ext>
            </a:extLst>
          </p:cNvPr>
          <p:cNvSpPr>
            <a:spLocks noGrp="1"/>
          </p:cNvSpPr>
          <p:nvPr/>
        </p:nvSpPr>
        <p:spPr>
          <a:xfrm>
            <a:off x="6339840" y="2944824"/>
            <a:ext cx="5257800" cy="240000"/>
          </a:xfrm>
          <a:prstGeom prst="rect">
            <a:avLst/>
          </a:prstGeom>
          <a:noFill/>
        </p:spPr>
        <p:txBody>
          <a:bodyPr wrap="square" lIns="0" tIns="0" rIns="0" bIns="0" anchor="t">
            <a:noAutofit/>
          </a:bodyPr>
          <a:lstStyle/>
          <a:p>
            <a:pPr algn="l">
              <a:lnSpc>
                <a:spcPct val="100000"/>
              </a:lnSpc>
              <a:spcAft>
                <a:spcPts val="0"/>
              </a:spcAft>
              <a:buNone/>
            </a:pPr>
            <a:r>
              <a:rPr lang="en-US" sz="1400" dirty="0">
                <a:solidFill>
                  <a:srgbClr val="AAB1BE"/>
                </a:solidFill>
                <a:latin typeface="Arial"/>
                <a:ea typeface="Arial"/>
                <a:cs typeface="Arial"/>
              </a:rPr>
              <a:t>G</a:t>
            </a:r>
            <a:r>
              <a:rPr sz="1400" b="0" dirty="0">
                <a:solidFill>
                  <a:srgbClr val="AAB1BE"/>
                </a:solidFill>
                <a:latin typeface="Arial"/>
                <a:ea typeface="Arial"/>
                <a:cs typeface="Arial"/>
              </a:rPr>
              <a:t>uessed    </a:t>
            </a:r>
            <a:r>
              <a:rPr sz="1600" b="0" dirty="0">
                <a:solidFill>
                  <a:srgbClr val="D24D57"/>
                </a:solidFill>
                <a:latin typeface="Courier New"/>
                <a:ea typeface="Courier New"/>
                <a:cs typeface="Courier New"/>
              </a:rPr>
              <a:t>rank = 2</a:t>
            </a:r>
          </a:p>
        </p:txBody>
      </p:sp>
      <p:sp>
        <p:nvSpPr>
          <p:cNvPr id="23" name="TextBox 23">
            <a:extLst>
              <a:ext uri="{FF2B5EF4-FFF2-40B4-BE49-F238E27FC236}">
                <a16:creationId xmlns:a16="http://schemas.microsoft.com/office/drawing/2014/main" id="{60ABB37C-B62E-9533-EEEA-25359080C015}"/>
              </a:ext>
            </a:extLst>
          </p:cNvPr>
          <p:cNvSpPr>
            <a:spLocks noGrp="1"/>
          </p:cNvSpPr>
          <p:nvPr/>
        </p:nvSpPr>
        <p:spPr>
          <a:xfrm>
            <a:off x="6339840" y="3173424"/>
            <a:ext cx="5257800" cy="240000"/>
          </a:xfrm>
          <a:prstGeom prst="rect">
            <a:avLst/>
          </a:prstGeom>
          <a:noFill/>
        </p:spPr>
        <p:txBody>
          <a:bodyPr wrap="square" lIns="0" tIns="0" rIns="0" bIns="0" anchor="t">
            <a:noAutofit/>
          </a:bodyPr>
          <a:lstStyle/>
          <a:p>
            <a:pPr algn="l">
              <a:lnSpc>
                <a:spcPct val="100000"/>
              </a:lnSpc>
              <a:spcAft>
                <a:spcPts val="0"/>
              </a:spcAft>
              <a:buNone/>
            </a:pPr>
            <a:r>
              <a:rPr lang="en-US" sz="1400" b="0" dirty="0">
                <a:solidFill>
                  <a:srgbClr val="AAB1BE"/>
                </a:solidFill>
                <a:latin typeface="Arial"/>
                <a:ea typeface="Arial"/>
                <a:cs typeface="Arial"/>
              </a:rPr>
              <a:t>C</a:t>
            </a:r>
            <a:r>
              <a:rPr sz="1400" b="0" dirty="0">
                <a:solidFill>
                  <a:srgbClr val="AAB1BE"/>
                </a:solidFill>
                <a:latin typeface="Arial"/>
                <a:ea typeface="Arial"/>
                <a:cs typeface="Arial"/>
              </a:rPr>
              <a:t>larified  </a:t>
            </a:r>
            <a:r>
              <a:rPr sz="1600" b="1" dirty="0">
                <a:solidFill>
                  <a:srgbClr val="239669"/>
                </a:solidFill>
                <a:latin typeface="Courier New"/>
                <a:ea typeface="Courier New"/>
                <a:cs typeface="Courier New"/>
              </a:rPr>
              <a:t>position = 2</a:t>
            </a:r>
          </a:p>
        </p:txBody>
      </p:sp>
      <p:sp>
        <p:nvSpPr>
          <p:cNvPr id="24" name="TextBox 24">
            <a:extLst>
              <a:ext uri="{FF2B5EF4-FFF2-40B4-BE49-F238E27FC236}">
                <a16:creationId xmlns:a16="http://schemas.microsoft.com/office/drawing/2014/main" id="{55414ACA-56B5-9C57-AD5F-E212A1DD0D59}"/>
              </a:ext>
            </a:extLst>
          </p:cNvPr>
          <p:cNvSpPr>
            <a:spLocks noGrp="1"/>
          </p:cNvSpPr>
          <p:nvPr/>
        </p:nvSpPr>
        <p:spPr>
          <a:xfrm>
            <a:off x="6339840" y="3520794"/>
            <a:ext cx="5257800" cy="400000"/>
          </a:xfrm>
          <a:prstGeom prst="rect">
            <a:avLst/>
          </a:prstGeom>
          <a:noFill/>
        </p:spPr>
        <p:txBody>
          <a:bodyPr wrap="square" lIns="0" tIns="0" rIns="0" bIns="0" anchor="t">
            <a:noAutofit/>
          </a:bodyPr>
          <a:lstStyle/>
          <a:p>
            <a:r>
              <a:rPr lang="en-US" sz="1600" dirty="0"/>
              <a:t>Both queries run and return a number—only one answers the intended question.</a:t>
            </a:r>
          </a:p>
        </p:txBody>
      </p:sp>
      <p:sp>
        <p:nvSpPr>
          <p:cNvPr id="25" name="Rule 25">
            <a:extLst>
              <a:ext uri="{FF2B5EF4-FFF2-40B4-BE49-F238E27FC236}">
                <a16:creationId xmlns:a16="http://schemas.microsoft.com/office/drawing/2014/main" id="{F2A8CC8D-9BF7-65BA-9EF9-E11DB86486E0}"/>
              </a:ext>
            </a:extLst>
          </p:cNvPr>
          <p:cNvSpPr>
            <a:spLocks noGrp="1"/>
          </p:cNvSpPr>
          <p:nvPr/>
        </p:nvSpPr>
        <p:spPr>
          <a:xfrm>
            <a:off x="594360" y="4132274"/>
            <a:ext cx="11003280" cy="9525"/>
          </a:xfrm>
          <a:prstGeom prst="rect">
            <a:avLst/>
          </a:prstGeom>
          <a:solidFill>
            <a:srgbClr val="E5E7EB"/>
          </a:solidFill>
          <a:ln>
            <a:noFill/>
          </a:ln>
        </p:spPr>
        <p:txBody>
          <a:bodyPr anchor="ctr"/>
          <a:lstStyle/>
          <a:p>
            <a:pPr algn="ctr">
              <a:buNone/>
            </a:pPr>
            <a:endParaRPr sz="2400"/>
          </a:p>
        </p:txBody>
      </p:sp>
      <p:sp>
        <p:nvSpPr>
          <p:cNvPr id="26" name="TextBox 26">
            <a:extLst>
              <a:ext uri="{FF2B5EF4-FFF2-40B4-BE49-F238E27FC236}">
                <a16:creationId xmlns:a16="http://schemas.microsoft.com/office/drawing/2014/main" id="{A215167C-E690-41C2-6D16-32C29F71F003}"/>
              </a:ext>
            </a:extLst>
          </p:cNvPr>
          <p:cNvSpPr>
            <a:spLocks noGrp="1"/>
          </p:cNvSpPr>
          <p:nvPr/>
        </p:nvSpPr>
        <p:spPr>
          <a:xfrm>
            <a:off x="594360" y="4246574"/>
            <a:ext cx="11003280" cy="220000"/>
          </a:xfrm>
          <a:prstGeom prst="rect">
            <a:avLst/>
          </a:prstGeom>
          <a:noFill/>
        </p:spPr>
        <p:txBody>
          <a:bodyPr wrap="square" lIns="0" tIns="0" rIns="0" bIns="0" anchor="t">
            <a:noAutofit/>
          </a:bodyPr>
          <a:lstStyle/>
          <a:p>
            <a:pPr algn="l">
              <a:lnSpc>
                <a:spcPct val="100000"/>
              </a:lnSpc>
              <a:spcAft>
                <a:spcPts val="0"/>
              </a:spcAft>
              <a:buNone/>
            </a:pPr>
            <a:r>
              <a:rPr lang="en-US" sz="1600" b="1" dirty="0">
                <a:solidFill>
                  <a:schemeClr val="accent2"/>
                </a:solidFill>
                <a:latin typeface="Arial"/>
                <a:ea typeface="Arial"/>
                <a:cs typeface="Arial"/>
              </a:rPr>
              <a:t>Where It Fits · </a:t>
            </a:r>
            <a:r>
              <a:rPr lang="en-US" sz="1600" b="1" dirty="0">
                <a:latin typeface="Arial"/>
                <a:ea typeface="Arial"/>
                <a:cs typeface="Arial"/>
              </a:rPr>
              <a:t>Before Any Generator</a:t>
            </a:r>
            <a:endParaRPr sz="1600" b="1" dirty="0">
              <a:latin typeface="Arial"/>
              <a:ea typeface="Arial"/>
              <a:cs typeface="Arial"/>
            </a:endParaRPr>
          </a:p>
        </p:txBody>
      </p:sp>
      <p:sp>
        <p:nvSpPr>
          <p:cNvPr id="27" name="TextBox 27">
            <a:extLst>
              <a:ext uri="{FF2B5EF4-FFF2-40B4-BE49-F238E27FC236}">
                <a16:creationId xmlns:a16="http://schemas.microsoft.com/office/drawing/2014/main" id="{57570402-2715-1FEB-A0A6-005956E4703D}"/>
              </a:ext>
            </a:extLst>
          </p:cNvPr>
          <p:cNvSpPr>
            <a:spLocks noGrp="1"/>
          </p:cNvSpPr>
          <p:nvPr/>
        </p:nvSpPr>
        <p:spPr>
          <a:xfrm>
            <a:off x="619760" y="4582641"/>
            <a:ext cx="11003280" cy="260000"/>
          </a:xfrm>
          <a:prstGeom prst="rect">
            <a:avLst/>
          </a:prstGeom>
          <a:noFill/>
        </p:spPr>
        <p:txBody>
          <a:bodyPr wrap="square" lIns="0" tIns="0" rIns="0" bIns="0" anchor="t">
            <a:noAutofit/>
          </a:bodyPr>
          <a:lstStyle/>
          <a:p>
            <a:pPr algn="l">
              <a:lnSpc>
                <a:spcPct val="100000"/>
              </a:lnSpc>
              <a:spcAft>
                <a:spcPts val="0"/>
              </a:spcAft>
              <a:buNone/>
            </a:pPr>
            <a:r>
              <a:rPr lang="en-US" sz="1600" b="0" dirty="0">
                <a:solidFill>
                  <a:srgbClr val="171717"/>
                </a:solidFill>
                <a:latin typeface="Arial"/>
                <a:ea typeface="Arial"/>
                <a:cs typeface="Arial"/>
              </a:rPr>
              <a:t>Q</a:t>
            </a:r>
            <a:r>
              <a:rPr sz="1600" b="0" dirty="0">
                <a:solidFill>
                  <a:srgbClr val="171717"/>
                </a:solidFill>
                <a:latin typeface="Arial"/>
                <a:ea typeface="Arial"/>
                <a:cs typeface="Arial"/>
              </a:rPr>
              <a:t>uestion</a:t>
            </a:r>
            <a:r>
              <a:rPr lang="en-US" sz="1600" b="0" dirty="0">
                <a:solidFill>
                  <a:srgbClr val="171717"/>
                </a:solidFill>
                <a:latin typeface="Arial"/>
                <a:ea typeface="Arial"/>
                <a:cs typeface="Arial"/>
              </a:rPr>
              <a:t>s</a:t>
            </a:r>
            <a:r>
              <a:rPr sz="1600" b="0" dirty="0">
                <a:solidFill>
                  <a:srgbClr val="AAB1BE"/>
                </a:solidFill>
                <a:latin typeface="Arial"/>
                <a:ea typeface="Arial"/>
                <a:cs typeface="Arial"/>
              </a:rPr>
              <a:t>   →   </a:t>
            </a:r>
            <a:r>
              <a:rPr sz="1600" b="1" dirty="0" err="1">
                <a:solidFill>
                  <a:schemeClr val="accent2"/>
                </a:solidFill>
                <a:latin typeface="Arial"/>
                <a:ea typeface="Arial"/>
                <a:cs typeface="Arial"/>
              </a:rPr>
              <a:t>AmbiSQL</a:t>
            </a:r>
            <a:r>
              <a:rPr sz="1600" b="0" dirty="0">
                <a:solidFill>
                  <a:srgbClr val="60646C"/>
                </a:solidFill>
                <a:latin typeface="Arial"/>
                <a:ea typeface="Arial"/>
                <a:cs typeface="Arial"/>
              </a:rPr>
              <a:t>  detect · ask · rewrite</a:t>
            </a:r>
            <a:r>
              <a:rPr sz="1600" b="0" dirty="0">
                <a:solidFill>
                  <a:srgbClr val="AAB1BE"/>
                </a:solidFill>
                <a:latin typeface="Arial"/>
                <a:ea typeface="Arial"/>
                <a:cs typeface="Arial"/>
              </a:rPr>
              <a:t>   →   </a:t>
            </a:r>
            <a:r>
              <a:rPr sz="1600" b="1" dirty="0">
                <a:solidFill>
                  <a:srgbClr val="171717"/>
                </a:solidFill>
                <a:latin typeface="Arial"/>
                <a:ea typeface="Arial"/>
                <a:cs typeface="Arial"/>
              </a:rPr>
              <a:t>clarified question</a:t>
            </a:r>
            <a:r>
              <a:rPr sz="1600" b="0" dirty="0">
                <a:solidFill>
                  <a:srgbClr val="AAB1BE"/>
                </a:solidFill>
                <a:latin typeface="Arial"/>
                <a:ea typeface="Arial"/>
                <a:cs typeface="Arial"/>
              </a:rPr>
              <a:t>   →   </a:t>
            </a:r>
            <a:r>
              <a:rPr sz="1600" b="0" dirty="0">
                <a:solidFill>
                  <a:srgbClr val="171717"/>
                </a:solidFill>
                <a:latin typeface="Arial"/>
                <a:ea typeface="Arial"/>
                <a:cs typeface="Arial"/>
              </a:rPr>
              <a:t>any generator</a:t>
            </a:r>
          </a:p>
        </p:txBody>
      </p:sp>
      <p:sp>
        <p:nvSpPr>
          <p:cNvPr id="40" name="Rule 34">
            <a:extLst>
              <a:ext uri="{FF2B5EF4-FFF2-40B4-BE49-F238E27FC236}">
                <a16:creationId xmlns:a16="http://schemas.microsoft.com/office/drawing/2014/main" id="{BBCE4814-E7ED-4B78-9AE1-9CE6CD791890}"/>
              </a:ext>
            </a:extLst>
          </p:cNvPr>
          <p:cNvSpPr>
            <a:spLocks noGrp="1"/>
          </p:cNvSpPr>
          <p:nvPr/>
        </p:nvSpPr>
        <p:spPr>
          <a:xfrm>
            <a:off x="594360" y="5046347"/>
            <a:ext cx="11003280" cy="9525"/>
          </a:xfrm>
          <a:prstGeom prst="rect">
            <a:avLst/>
          </a:prstGeom>
          <a:solidFill>
            <a:srgbClr val="E5E7EB"/>
          </a:solidFill>
          <a:ln>
            <a:noFill/>
          </a:ln>
        </p:spPr>
        <p:txBody>
          <a:bodyPr anchor="ctr"/>
          <a:lstStyle/>
          <a:p>
            <a:pPr algn="ctr">
              <a:buNone/>
            </a:pPr>
            <a:endParaRPr sz="2000"/>
          </a:p>
        </p:txBody>
      </p:sp>
      <p:sp>
        <p:nvSpPr>
          <p:cNvPr id="41" name="TextBox 35">
            <a:extLst>
              <a:ext uri="{FF2B5EF4-FFF2-40B4-BE49-F238E27FC236}">
                <a16:creationId xmlns:a16="http://schemas.microsoft.com/office/drawing/2014/main" id="{248D447E-BF3A-D8E8-1EB5-E173DEDA3020}"/>
              </a:ext>
            </a:extLst>
          </p:cNvPr>
          <p:cNvSpPr>
            <a:spLocks noGrp="1"/>
          </p:cNvSpPr>
          <p:nvPr/>
        </p:nvSpPr>
        <p:spPr>
          <a:xfrm>
            <a:off x="594360" y="5183347"/>
            <a:ext cx="11003280" cy="1191464"/>
          </a:xfrm>
          <a:prstGeom prst="rect">
            <a:avLst/>
          </a:prstGeom>
          <a:noFill/>
        </p:spPr>
        <p:txBody>
          <a:bodyPr wrap="square" lIns="0" tIns="0" rIns="0" bIns="0" anchor="t">
            <a:noAutofit/>
          </a:bodyPr>
          <a:lstStyle/>
          <a:p>
            <a:pPr>
              <a:lnSpc>
                <a:spcPct val="112000"/>
              </a:lnSpc>
            </a:pPr>
            <a:r>
              <a:rPr lang="en-US" i="1" dirty="0">
                <a:solidFill>
                  <a:srgbClr val="171717"/>
                </a:solidFill>
                <a:latin typeface="Arial"/>
                <a:ea typeface="Arial"/>
                <a:cs typeface="Arial"/>
              </a:rPr>
              <a:t>As middleware, </a:t>
            </a:r>
            <a:r>
              <a:rPr lang="en-US" i="1" dirty="0" err="1">
                <a:solidFill>
                  <a:srgbClr val="171717"/>
                </a:solidFill>
                <a:latin typeface="Arial"/>
                <a:ea typeface="Arial"/>
                <a:cs typeface="Arial"/>
              </a:rPr>
              <a:t>AmbiSQL</a:t>
            </a:r>
            <a:r>
              <a:rPr lang="en-US" i="1" dirty="0">
                <a:solidFill>
                  <a:srgbClr val="171717"/>
                </a:solidFill>
                <a:latin typeface="Arial"/>
                <a:ea typeface="Arial"/>
                <a:cs typeface="Arial"/>
              </a:rPr>
              <a:t> resolves intent before planning—so any Text-to-SQL or agentic system inherits the improvement.</a:t>
            </a:r>
            <a:r>
              <a:rPr lang="zh-CN" altLang="en-US" i="1" dirty="0">
                <a:solidFill>
                  <a:srgbClr val="171717"/>
                </a:solidFill>
                <a:latin typeface="Arial"/>
                <a:ea typeface="Arial"/>
                <a:cs typeface="Arial"/>
              </a:rPr>
              <a:t> </a:t>
            </a:r>
            <a:r>
              <a:rPr lang="en-US" altLang="zh-CN" i="1" dirty="0">
                <a:solidFill>
                  <a:srgbClr val="171717"/>
                </a:solidFill>
                <a:latin typeface="Arial"/>
                <a:ea typeface="Arial"/>
                <a:cs typeface="Arial"/>
                <a:hlinkClick r:id="rId3"/>
              </a:rPr>
              <a:t>Demo</a:t>
            </a:r>
            <a:r>
              <a:rPr lang="zh-CN" altLang="en-US" i="1" dirty="0">
                <a:solidFill>
                  <a:srgbClr val="171717"/>
                </a:solidFill>
                <a:latin typeface="Arial"/>
                <a:ea typeface="Arial"/>
                <a:cs typeface="Arial"/>
                <a:hlinkClick r:id="rId3"/>
              </a:rPr>
              <a:t> </a:t>
            </a:r>
            <a:r>
              <a:rPr lang="en-US" altLang="zh-CN" i="1" dirty="0">
                <a:solidFill>
                  <a:srgbClr val="171717"/>
                </a:solidFill>
                <a:latin typeface="Arial"/>
                <a:ea typeface="Arial"/>
                <a:cs typeface="Arial"/>
                <a:hlinkClick r:id="rId3"/>
              </a:rPr>
              <a:t>of</a:t>
            </a:r>
            <a:r>
              <a:rPr lang="zh-CN" altLang="en-US" i="1" dirty="0">
                <a:solidFill>
                  <a:srgbClr val="171717"/>
                </a:solidFill>
                <a:latin typeface="Arial"/>
                <a:ea typeface="Arial"/>
                <a:cs typeface="Arial"/>
                <a:hlinkClick r:id="rId3"/>
              </a:rPr>
              <a:t> </a:t>
            </a:r>
            <a:r>
              <a:rPr lang="en-US" altLang="zh-CN" i="1" dirty="0" err="1">
                <a:solidFill>
                  <a:srgbClr val="171717"/>
                </a:solidFill>
                <a:latin typeface="Arial"/>
                <a:ea typeface="Arial"/>
                <a:cs typeface="Arial"/>
                <a:hlinkClick r:id="rId3"/>
              </a:rPr>
              <a:t>AmbiSQL</a:t>
            </a:r>
            <a:endParaRPr i="1" dirty="0">
              <a:solidFill>
                <a:srgbClr val="171717"/>
              </a:solidFill>
              <a:latin typeface="Arial"/>
              <a:ea typeface="Arial"/>
              <a:cs typeface="Arial"/>
            </a:endParaRPr>
          </a:p>
        </p:txBody>
      </p:sp>
    </p:spTree>
    <p:extLst>
      <p:ext uri="{BB962C8B-B14F-4D97-AF65-F5344CB8AC3E}">
        <p14:creationId xmlns:p14="http://schemas.microsoft.com/office/powerpoint/2010/main" val="37968180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1519C-6E0D-0137-118F-99095FFAB6C4}"/>
              </a:ext>
            </a:extLst>
          </p:cNvPr>
          <p:cNvSpPr>
            <a:spLocks noGrp="1"/>
          </p:cNvSpPr>
          <p:nvPr>
            <p:ph type="title"/>
          </p:nvPr>
        </p:nvSpPr>
        <p:spPr/>
        <p:txBody>
          <a:bodyPr/>
          <a:lstStyle/>
          <a:p>
            <a:r>
              <a:rPr lang="en-CN" dirty="0"/>
              <a:t>System Optimization</a:t>
            </a:r>
          </a:p>
        </p:txBody>
      </p:sp>
      <p:sp>
        <p:nvSpPr>
          <p:cNvPr id="3" name="Text Placeholder 2">
            <a:extLst>
              <a:ext uri="{FF2B5EF4-FFF2-40B4-BE49-F238E27FC236}">
                <a16:creationId xmlns:a16="http://schemas.microsoft.com/office/drawing/2014/main" id="{4A53CFF5-0FDF-38AF-C108-ED3E7E37288A}"/>
              </a:ext>
            </a:extLst>
          </p:cNvPr>
          <p:cNvSpPr>
            <a:spLocks noGrp="1"/>
          </p:cNvSpPr>
          <p:nvPr>
            <p:ph type="body" idx="1"/>
          </p:nvPr>
        </p:nvSpPr>
        <p:spPr/>
        <p:txBody>
          <a:bodyPr/>
          <a:lstStyle/>
          <a:p>
            <a:endParaRPr lang="en-CN" dirty="0">
              <a:solidFill>
                <a:srgbClr val="FFFF00"/>
              </a:solidFill>
            </a:endParaRPr>
          </a:p>
        </p:txBody>
      </p:sp>
      <p:sp>
        <p:nvSpPr>
          <p:cNvPr id="4" name="Slide Number Placeholder 3">
            <a:extLst>
              <a:ext uri="{FF2B5EF4-FFF2-40B4-BE49-F238E27FC236}">
                <a16:creationId xmlns:a16="http://schemas.microsoft.com/office/drawing/2014/main" id="{01B825FB-EDCA-22AD-940D-312226D78785}"/>
              </a:ext>
            </a:extLst>
          </p:cNvPr>
          <p:cNvSpPr>
            <a:spLocks noGrp="1"/>
          </p:cNvSpPr>
          <p:nvPr>
            <p:ph type="sldNum" sz="quarter" idx="12"/>
          </p:nvPr>
        </p:nvSpPr>
        <p:spPr/>
        <p:txBody>
          <a:bodyPr/>
          <a:lstStyle/>
          <a:p>
            <a:fld id="{BCFAA6ED-95C3-9546-BFD5-25AB245E25B8}" type="slidenum">
              <a:rPr lang="en-CN" smtClean="0"/>
              <a:t>69</a:t>
            </a:fld>
            <a:endParaRPr lang="en-CN"/>
          </a:p>
        </p:txBody>
      </p:sp>
    </p:spTree>
    <p:extLst>
      <p:ext uri="{BB962C8B-B14F-4D97-AF65-F5344CB8AC3E}">
        <p14:creationId xmlns:p14="http://schemas.microsoft.com/office/powerpoint/2010/main" val="25815973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title">
            <a:extLst>
              <a:ext uri="{FF2B5EF4-FFF2-40B4-BE49-F238E27FC236}">
                <a16:creationId xmlns:a16="http://schemas.microsoft.com/office/drawing/2014/main" id="{2BD67AAC-A6AC-CEBC-7390-B90B033F6370}"/>
              </a:ext>
            </a:extLst>
          </p:cNvPr>
          <p:cNvSpPr>
            <a:spLocks noGrp="1"/>
          </p:cNvSpPr>
          <p:nvPr/>
        </p:nvSpPr>
        <p:spPr>
          <a:xfrm>
            <a:off x="455999" y="360000"/>
            <a:ext cx="11279999" cy="1080000"/>
          </a:xfrm>
          <a:prstGeom prst="rect">
            <a:avLst/>
          </a:prstGeom>
          <a:noFill/>
          <a:ln w="0">
            <a:noFill/>
            <a:prstDash val="solid"/>
          </a:ln>
        </p:spPr>
        <p:txBody>
          <a:bodyPr wrap="square" lIns="0" tIns="0" rIns="0" bIns="0" anchor="ctr">
            <a:normAutofit/>
          </a:bodyPr>
          <a:lstStyle/>
          <a:p>
            <a:pPr marL="0" algn="ctr">
              <a:buNone/>
            </a:pPr>
            <a:r>
              <a:rPr lang="en-US" sz="3200" b="1" dirty="0">
                <a:solidFill>
                  <a:srgbClr val="002060"/>
                </a:solidFill>
              </a:rPr>
              <a:t>Optimizing the Cost of LLM-Enhanced Queries</a:t>
            </a:r>
            <a:endParaRPr sz="2800" b="1" dirty="0">
              <a:solidFill>
                <a:srgbClr val="171717"/>
              </a:solidFill>
            </a:endParaRPr>
          </a:p>
        </p:txBody>
      </p:sp>
      <p:sp>
        <p:nvSpPr>
          <p:cNvPr id="5" name="TextBox 7">
            <a:extLst>
              <a:ext uri="{FF2B5EF4-FFF2-40B4-BE49-F238E27FC236}">
                <a16:creationId xmlns:a16="http://schemas.microsoft.com/office/drawing/2014/main" id="{5B51A62C-141C-9F79-E05B-8F40A68E7493}"/>
              </a:ext>
            </a:extLst>
          </p:cNvPr>
          <p:cNvSpPr>
            <a:spLocks noGrp="1"/>
          </p:cNvSpPr>
          <p:nvPr/>
        </p:nvSpPr>
        <p:spPr>
          <a:xfrm>
            <a:off x="594360" y="1291943"/>
            <a:ext cx="11003280" cy="200000"/>
          </a:xfrm>
          <a:prstGeom prst="rect">
            <a:avLst/>
          </a:prstGeom>
          <a:noFill/>
        </p:spPr>
        <p:txBody>
          <a:bodyPr wrap="square" lIns="0" tIns="0" rIns="0" bIns="0" anchor="t">
            <a:noAutofit/>
          </a:bodyPr>
          <a:lstStyle/>
          <a:p>
            <a:pPr algn="l">
              <a:lnSpc>
                <a:spcPct val="100000"/>
              </a:lnSpc>
              <a:spcAft>
                <a:spcPts val="0"/>
              </a:spcAft>
              <a:buNone/>
            </a:pPr>
            <a:r>
              <a:rPr lang="en-US" sz="1600" b="1" dirty="0">
                <a:solidFill>
                  <a:schemeClr val="accent2"/>
                </a:solidFill>
                <a:latin typeface="Arial"/>
                <a:cs typeface="Arial"/>
              </a:rPr>
              <a:t>Objective</a:t>
            </a:r>
            <a:endParaRPr sz="1600" b="1" dirty="0">
              <a:solidFill>
                <a:schemeClr val="accent2"/>
              </a:solidFill>
              <a:latin typeface="Arial"/>
              <a:cs typeface="Arial"/>
            </a:endParaRPr>
          </a:p>
        </p:txBody>
      </p:sp>
      <p:sp>
        <p:nvSpPr>
          <p:cNvPr id="6" name="TextBox 8">
            <a:extLst>
              <a:ext uri="{FF2B5EF4-FFF2-40B4-BE49-F238E27FC236}">
                <a16:creationId xmlns:a16="http://schemas.microsoft.com/office/drawing/2014/main" id="{E600402D-3A0A-602F-A45C-34F45D61CFB8}"/>
              </a:ext>
            </a:extLst>
          </p:cNvPr>
          <p:cNvSpPr>
            <a:spLocks noGrp="1"/>
          </p:cNvSpPr>
          <p:nvPr/>
        </p:nvSpPr>
        <p:spPr>
          <a:xfrm>
            <a:off x="594360" y="1627875"/>
            <a:ext cx="11003280" cy="280000"/>
          </a:xfrm>
          <a:prstGeom prst="rect">
            <a:avLst/>
          </a:prstGeom>
          <a:noFill/>
        </p:spPr>
        <p:txBody>
          <a:bodyPr wrap="square" lIns="0" tIns="0" rIns="0" bIns="0" anchor="t">
            <a:noAutofit/>
          </a:bodyPr>
          <a:lstStyle/>
          <a:p>
            <a:pPr algn="l">
              <a:lnSpc>
                <a:spcPct val="100000"/>
              </a:lnSpc>
              <a:spcAft>
                <a:spcPts val="0"/>
              </a:spcAft>
              <a:buNone/>
            </a:pPr>
            <a:r>
              <a:rPr sz="1400" b="1" dirty="0">
                <a:solidFill>
                  <a:srgbClr val="171717"/>
                </a:solidFill>
                <a:latin typeface="Courier New"/>
                <a:ea typeface="Courier New"/>
                <a:cs typeface="Courier New"/>
              </a:rPr>
              <a:t>cost(Q) = </a:t>
            </a:r>
            <a:r>
              <a:rPr sz="1400" b="1" dirty="0" err="1">
                <a:solidFill>
                  <a:srgbClr val="171717"/>
                </a:solidFill>
                <a:latin typeface="Courier New"/>
                <a:ea typeface="Courier New"/>
                <a:cs typeface="Courier New"/>
              </a:rPr>
              <a:t>cost_SQL</a:t>
            </a:r>
            <a:r>
              <a:rPr sz="1400" b="1" dirty="0">
                <a:solidFill>
                  <a:srgbClr val="171717"/>
                </a:solidFill>
                <a:latin typeface="Courier New"/>
                <a:ea typeface="Courier New"/>
                <a:cs typeface="Courier New"/>
              </a:rPr>
              <a:t>(Q) + </a:t>
            </a:r>
            <a:r>
              <a:rPr sz="1400" b="1" dirty="0" err="1">
                <a:solidFill>
                  <a:srgbClr val="171717"/>
                </a:solidFill>
                <a:latin typeface="Courier New"/>
                <a:ea typeface="Courier New"/>
                <a:cs typeface="Courier New"/>
              </a:rPr>
              <a:t>cost_LLM</a:t>
            </a:r>
            <a:r>
              <a:rPr sz="1400" b="1" dirty="0">
                <a:solidFill>
                  <a:srgbClr val="171717"/>
                </a:solidFill>
                <a:latin typeface="Courier New"/>
                <a:ea typeface="Courier New"/>
                <a:cs typeface="Courier New"/>
              </a:rPr>
              <a:t>(Q)</a:t>
            </a:r>
            <a:endParaRPr sz="1300" b="0" dirty="0">
              <a:solidFill>
                <a:srgbClr val="60646C"/>
              </a:solidFill>
              <a:latin typeface="Arial"/>
              <a:ea typeface="Arial"/>
              <a:cs typeface="Arial"/>
            </a:endParaRPr>
          </a:p>
        </p:txBody>
      </p:sp>
      <p:sp>
        <p:nvSpPr>
          <p:cNvPr id="7" name="TextBox 9">
            <a:extLst>
              <a:ext uri="{FF2B5EF4-FFF2-40B4-BE49-F238E27FC236}">
                <a16:creationId xmlns:a16="http://schemas.microsoft.com/office/drawing/2014/main" id="{745938EF-268E-6B2D-6780-B0970C3F8848}"/>
              </a:ext>
            </a:extLst>
          </p:cNvPr>
          <p:cNvSpPr>
            <a:spLocks noGrp="1"/>
          </p:cNvSpPr>
          <p:nvPr/>
        </p:nvSpPr>
        <p:spPr>
          <a:xfrm>
            <a:off x="594360" y="1909163"/>
            <a:ext cx="11003280" cy="240000"/>
          </a:xfrm>
          <a:prstGeom prst="rect">
            <a:avLst/>
          </a:prstGeom>
          <a:noFill/>
        </p:spPr>
        <p:txBody>
          <a:bodyPr wrap="square" lIns="0" tIns="0" rIns="0" bIns="0" anchor="t">
            <a:noAutofit/>
          </a:bodyPr>
          <a:lstStyle/>
          <a:p>
            <a:pPr marL="171450" indent="-171450">
              <a:buFont typeface="Arial" panose="020B0604020202020204" pitchFamily="34" charset="0"/>
              <a:buChar char="•"/>
            </a:pPr>
            <a:r>
              <a:rPr lang="en-US" sz="1200" dirty="0"/>
              <a:t>Minimize this cost over all equivalent query plans.</a:t>
            </a:r>
          </a:p>
          <a:p>
            <a:pPr marL="171450" indent="-171450">
              <a:buFont typeface="Arial" panose="020B0604020202020204" pitchFamily="34" charset="0"/>
              <a:buChar char="•"/>
            </a:pPr>
            <a:r>
              <a:rPr lang="en-US" sz="1200" dirty="0"/>
              <a:t>LLM calls dominate the budget: a single model invocation can cost orders of magnitude more than a relational operation.</a:t>
            </a:r>
          </a:p>
        </p:txBody>
      </p:sp>
      <p:sp>
        <p:nvSpPr>
          <p:cNvPr id="8" name="Rule 10">
            <a:extLst>
              <a:ext uri="{FF2B5EF4-FFF2-40B4-BE49-F238E27FC236}">
                <a16:creationId xmlns:a16="http://schemas.microsoft.com/office/drawing/2014/main" id="{881BD248-A52D-19B7-AE1A-9E82A986202D}"/>
              </a:ext>
            </a:extLst>
          </p:cNvPr>
          <p:cNvSpPr>
            <a:spLocks noGrp="1"/>
          </p:cNvSpPr>
          <p:nvPr/>
        </p:nvSpPr>
        <p:spPr>
          <a:xfrm>
            <a:off x="594360" y="2406266"/>
            <a:ext cx="5257800" cy="9525"/>
          </a:xfrm>
          <a:prstGeom prst="rect">
            <a:avLst/>
          </a:prstGeom>
          <a:solidFill>
            <a:srgbClr val="E5E7EB"/>
          </a:solidFill>
          <a:ln>
            <a:noFill/>
          </a:ln>
        </p:spPr>
        <p:txBody>
          <a:bodyPr anchor="ctr"/>
          <a:lstStyle/>
          <a:p>
            <a:pPr algn="ctr">
              <a:buNone/>
            </a:pPr>
            <a:endParaRPr/>
          </a:p>
        </p:txBody>
      </p:sp>
      <p:sp>
        <p:nvSpPr>
          <p:cNvPr id="9" name="Rule 11">
            <a:extLst>
              <a:ext uri="{FF2B5EF4-FFF2-40B4-BE49-F238E27FC236}">
                <a16:creationId xmlns:a16="http://schemas.microsoft.com/office/drawing/2014/main" id="{AA0991B7-F3B5-E2BB-0185-DB7781B1159F}"/>
              </a:ext>
            </a:extLst>
          </p:cNvPr>
          <p:cNvSpPr>
            <a:spLocks noGrp="1"/>
          </p:cNvSpPr>
          <p:nvPr/>
        </p:nvSpPr>
        <p:spPr>
          <a:xfrm>
            <a:off x="6339840" y="2406266"/>
            <a:ext cx="5257800" cy="9525"/>
          </a:xfrm>
          <a:prstGeom prst="rect">
            <a:avLst/>
          </a:prstGeom>
          <a:solidFill>
            <a:srgbClr val="E5E7EB"/>
          </a:solidFill>
          <a:ln>
            <a:noFill/>
          </a:ln>
        </p:spPr>
        <p:txBody>
          <a:bodyPr anchor="ctr"/>
          <a:lstStyle/>
          <a:p>
            <a:pPr algn="ctr">
              <a:buNone/>
            </a:pPr>
            <a:endParaRPr/>
          </a:p>
        </p:txBody>
      </p:sp>
      <p:sp>
        <p:nvSpPr>
          <p:cNvPr id="10" name="TextBox 12">
            <a:extLst>
              <a:ext uri="{FF2B5EF4-FFF2-40B4-BE49-F238E27FC236}">
                <a16:creationId xmlns:a16="http://schemas.microsoft.com/office/drawing/2014/main" id="{2B33EA7D-BD4B-1672-0BA2-166C376586F4}"/>
              </a:ext>
            </a:extLst>
          </p:cNvPr>
          <p:cNvSpPr>
            <a:spLocks noGrp="1"/>
          </p:cNvSpPr>
          <p:nvPr/>
        </p:nvSpPr>
        <p:spPr>
          <a:xfrm>
            <a:off x="594360" y="2520566"/>
            <a:ext cx="5257800" cy="220000"/>
          </a:xfrm>
          <a:prstGeom prst="rect">
            <a:avLst/>
          </a:prstGeom>
          <a:noFill/>
        </p:spPr>
        <p:txBody>
          <a:bodyPr wrap="square" lIns="0" tIns="0" rIns="0" bIns="0" anchor="t">
            <a:noAutofit/>
          </a:bodyPr>
          <a:lstStyle/>
          <a:p>
            <a:pPr algn="l">
              <a:lnSpc>
                <a:spcPct val="100000"/>
              </a:lnSpc>
              <a:spcAft>
                <a:spcPts val="0"/>
              </a:spcAft>
              <a:buNone/>
            </a:pPr>
            <a:r>
              <a:rPr lang="en-US" sz="1600" b="1" dirty="0">
                <a:solidFill>
                  <a:schemeClr val="accent2"/>
                </a:solidFill>
                <a:latin typeface="Arial"/>
                <a:ea typeface="Arial"/>
                <a:cs typeface="Arial"/>
              </a:rPr>
              <a:t>Logical Optimization: </a:t>
            </a:r>
          </a:p>
          <a:p>
            <a:pPr algn="l">
              <a:lnSpc>
                <a:spcPct val="100000"/>
              </a:lnSpc>
              <a:spcAft>
                <a:spcPts val="0"/>
              </a:spcAft>
              <a:buNone/>
            </a:pPr>
            <a:r>
              <a:rPr lang="en-US" sz="1600" b="1" dirty="0">
                <a:solidFill>
                  <a:schemeClr val="accent2"/>
                </a:solidFill>
                <a:latin typeface="Arial"/>
                <a:ea typeface="Arial"/>
                <a:cs typeface="Arial"/>
              </a:rPr>
              <a:t>Rewrite the Plan, Preserve the Answer</a:t>
            </a:r>
            <a:endParaRPr sz="1600" b="1" dirty="0">
              <a:solidFill>
                <a:schemeClr val="accent2"/>
              </a:solidFill>
              <a:latin typeface="Arial"/>
              <a:ea typeface="Arial"/>
              <a:cs typeface="Arial"/>
            </a:endParaRPr>
          </a:p>
        </p:txBody>
      </p:sp>
      <p:sp>
        <p:nvSpPr>
          <p:cNvPr id="11" name="TextBox 13">
            <a:extLst>
              <a:ext uri="{FF2B5EF4-FFF2-40B4-BE49-F238E27FC236}">
                <a16:creationId xmlns:a16="http://schemas.microsoft.com/office/drawing/2014/main" id="{43076EE6-090B-C53D-E71B-2A0598A641CD}"/>
              </a:ext>
            </a:extLst>
          </p:cNvPr>
          <p:cNvSpPr>
            <a:spLocks noGrp="1"/>
          </p:cNvSpPr>
          <p:nvPr/>
        </p:nvSpPr>
        <p:spPr>
          <a:xfrm>
            <a:off x="6339840" y="2520566"/>
            <a:ext cx="5257800" cy="220000"/>
          </a:xfrm>
          <a:prstGeom prst="rect">
            <a:avLst/>
          </a:prstGeom>
          <a:noFill/>
        </p:spPr>
        <p:txBody>
          <a:bodyPr wrap="square" lIns="0" tIns="0" rIns="0" bIns="0" anchor="t">
            <a:noAutofit/>
          </a:bodyPr>
          <a:lstStyle/>
          <a:p>
            <a:pPr algn="l">
              <a:lnSpc>
                <a:spcPct val="100000"/>
              </a:lnSpc>
              <a:spcAft>
                <a:spcPts val="0"/>
              </a:spcAft>
              <a:buNone/>
            </a:pPr>
            <a:r>
              <a:rPr lang="en-US" sz="1600" b="1" dirty="0">
                <a:solidFill>
                  <a:schemeClr val="accent2"/>
                </a:solidFill>
                <a:latin typeface="Arial"/>
                <a:ea typeface="Arial"/>
                <a:cs typeface="Arial"/>
              </a:rPr>
              <a:t>Physical Optimization: </a:t>
            </a:r>
          </a:p>
          <a:p>
            <a:pPr algn="l">
              <a:lnSpc>
                <a:spcPct val="100000"/>
              </a:lnSpc>
              <a:spcAft>
                <a:spcPts val="0"/>
              </a:spcAft>
              <a:buNone/>
            </a:pPr>
            <a:r>
              <a:rPr lang="en-US" sz="1600" b="1" dirty="0">
                <a:solidFill>
                  <a:schemeClr val="accent2"/>
                </a:solidFill>
                <a:latin typeface="Arial"/>
                <a:ea typeface="Arial"/>
                <a:cs typeface="Arial"/>
              </a:rPr>
              <a:t>Execute the Same Plan More Cheaply</a:t>
            </a:r>
            <a:endParaRPr sz="1600" b="1" dirty="0">
              <a:solidFill>
                <a:schemeClr val="accent2"/>
              </a:solidFill>
              <a:latin typeface="Arial"/>
              <a:ea typeface="Arial"/>
              <a:cs typeface="Arial"/>
            </a:endParaRPr>
          </a:p>
        </p:txBody>
      </p:sp>
      <p:sp>
        <p:nvSpPr>
          <p:cNvPr id="12" name="TextBox 14">
            <a:extLst>
              <a:ext uri="{FF2B5EF4-FFF2-40B4-BE49-F238E27FC236}">
                <a16:creationId xmlns:a16="http://schemas.microsoft.com/office/drawing/2014/main" id="{2A92F790-6DA2-967D-806A-415BF97A9A46}"/>
              </a:ext>
            </a:extLst>
          </p:cNvPr>
          <p:cNvSpPr>
            <a:spLocks noGrp="1"/>
          </p:cNvSpPr>
          <p:nvPr/>
        </p:nvSpPr>
        <p:spPr>
          <a:xfrm>
            <a:off x="594360" y="3091690"/>
            <a:ext cx="5257800" cy="280000"/>
          </a:xfrm>
          <a:prstGeom prst="rect">
            <a:avLst/>
          </a:prstGeom>
          <a:noFill/>
        </p:spPr>
        <p:txBody>
          <a:bodyPr wrap="square" lIns="0" tIns="0" rIns="0" bIns="0" anchor="t">
            <a:noAutofit/>
          </a:bodyPr>
          <a:lstStyle/>
          <a:p>
            <a:pPr algn="l">
              <a:lnSpc>
                <a:spcPct val="100000"/>
              </a:lnSpc>
              <a:spcAft>
                <a:spcPts val="0"/>
              </a:spcAft>
              <a:buNone/>
            </a:pPr>
            <a:r>
              <a:rPr lang="en-US" sz="1425" b="1" dirty="0">
                <a:solidFill>
                  <a:srgbClr val="171717"/>
                </a:solidFill>
                <a:latin typeface="Arial"/>
                <a:ea typeface="Arial"/>
                <a:cs typeface="Arial"/>
              </a:rPr>
              <a:t>1. Push LLM Operators up</a:t>
            </a:r>
            <a:endParaRPr sz="1100" b="0" dirty="0">
              <a:solidFill>
                <a:srgbClr val="AAB1BE"/>
              </a:solidFill>
              <a:latin typeface="Arial"/>
              <a:ea typeface="Arial"/>
              <a:cs typeface="Arial"/>
            </a:endParaRPr>
          </a:p>
        </p:txBody>
      </p:sp>
      <p:sp>
        <p:nvSpPr>
          <p:cNvPr id="13" name="TextBox 15">
            <a:extLst>
              <a:ext uri="{FF2B5EF4-FFF2-40B4-BE49-F238E27FC236}">
                <a16:creationId xmlns:a16="http://schemas.microsoft.com/office/drawing/2014/main" id="{48D07AAF-FC79-9810-E001-761B00DF0C39}"/>
              </a:ext>
            </a:extLst>
          </p:cNvPr>
          <p:cNvSpPr>
            <a:spLocks noGrp="1"/>
          </p:cNvSpPr>
          <p:nvPr/>
        </p:nvSpPr>
        <p:spPr>
          <a:xfrm>
            <a:off x="594360" y="3411730"/>
            <a:ext cx="5257800" cy="420000"/>
          </a:xfrm>
          <a:prstGeom prst="rect">
            <a:avLst/>
          </a:prstGeom>
          <a:noFill/>
        </p:spPr>
        <p:txBody>
          <a:bodyPr wrap="square" lIns="0" tIns="0" rIns="0" bIns="0" anchor="t">
            <a:noAutofit/>
          </a:bodyPr>
          <a:lstStyle/>
          <a:p>
            <a:pPr>
              <a:lnSpc>
                <a:spcPct val="112000"/>
              </a:lnSpc>
            </a:pPr>
            <a:r>
              <a:rPr lang="en-US" sz="1200" dirty="0">
                <a:solidFill>
                  <a:srgbClr val="60646C"/>
                </a:solidFill>
                <a:ea typeface="Arial"/>
                <a:cs typeface="Arial"/>
              </a:rPr>
              <a:t>Apply filters and joins first, then invoke the LLM on the reduced input.</a:t>
            </a:r>
          </a:p>
        </p:txBody>
      </p:sp>
      <p:sp>
        <p:nvSpPr>
          <p:cNvPr id="16" name="TextBox 16">
            <a:extLst>
              <a:ext uri="{FF2B5EF4-FFF2-40B4-BE49-F238E27FC236}">
                <a16:creationId xmlns:a16="http://schemas.microsoft.com/office/drawing/2014/main" id="{160C2227-C071-A21C-C2FA-DEED273E17DF}"/>
              </a:ext>
            </a:extLst>
          </p:cNvPr>
          <p:cNvSpPr>
            <a:spLocks noGrp="1"/>
          </p:cNvSpPr>
          <p:nvPr/>
        </p:nvSpPr>
        <p:spPr>
          <a:xfrm>
            <a:off x="594360" y="3960370"/>
            <a:ext cx="5257800" cy="280000"/>
          </a:xfrm>
          <a:prstGeom prst="rect">
            <a:avLst/>
          </a:prstGeom>
          <a:noFill/>
        </p:spPr>
        <p:txBody>
          <a:bodyPr wrap="square" lIns="0" tIns="0" rIns="0" bIns="0" anchor="t">
            <a:noAutofit/>
          </a:bodyPr>
          <a:lstStyle/>
          <a:p>
            <a:pPr algn="l">
              <a:lnSpc>
                <a:spcPct val="100000"/>
              </a:lnSpc>
              <a:spcAft>
                <a:spcPts val="0"/>
              </a:spcAft>
              <a:buNone/>
            </a:pPr>
            <a:r>
              <a:rPr lang="en-US" sz="1425" b="1" dirty="0">
                <a:solidFill>
                  <a:srgbClr val="171717"/>
                </a:solidFill>
                <a:latin typeface="Arial"/>
                <a:ea typeface="Arial"/>
                <a:cs typeface="Arial"/>
              </a:rPr>
              <a:t>2. </a:t>
            </a:r>
            <a:r>
              <a:rPr sz="1425" b="1" dirty="0">
                <a:solidFill>
                  <a:srgbClr val="171717"/>
                </a:solidFill>
                <a:latin typeface="Arial"/>
                <a:ea typeface="Arial"/>
                <a:cs typeface="Arial"/>
              </a:rPr>
              <a:t>Compile to SQL</a:t>
            </a:r>
            <a:r>
              <a:rPr sz="1100" b="0" dirty="0">
                <a:solidFill>
                  <a:srgbClr val="AAB1BE"/>
                </a:solidFill>
                <a:latin typeface="Arial"/>
                <a:ea typeface="Arial"/>
                <a:cs typeface="Arial"/>
              </a:rPr>
              <a:t>     </a:t>
            </a:r>
          </a:p>
        </p:txBody>
      </p:sp>
      <p:sp>
        <p:nvSpPr>
          <p:cNvPr id="17" name="TextBox 17">
            <a:extLst>
              <a:ext uri="{FF2B5EF4-FFF2-40B4-BE49-F238E27FC236}">
                <a16:creationId xmlns:a16="http://schemas.microsoft.com/office/drawing/2014/main" id="{761D898C-216D-8A54-BEF4-5A06E96B96D6}"/>
              </a:ext>
            </a:extLst>
          </p:cNvPr>
          <p:cNvSpPr>
            <a:spLocks noGrp="1"/>
          </p:cNvSpPr>
          <p:nvPr/>
        </p:nvSpPr>
        <p:spPr>
          <a:xfrm>
            <a:off x="594360" y="4217809"/>
            <a:ext cx="5257800" cy="420000"/>
          </a:xfrm>
          <a:prstGeom prst="rect">
            <a:avLst/>
          </a:prstGeom>
          <a:noFill/>
        </p:spPr>
        <p:txBody>
          <a:bodyPr wrap="square" lIns="0" tIns="0" rIns="0" bIns="0" anchor="t">
            <a:noAutofit/>
          </a:bodyPr>
          <a:lstStyle/>
          <a:p>
            <a:pPr>
              <a:lnSpc>
                <a:spcPct val="112000"/>
              </a:lnSpc>
            </a:pPr>
            <a:r>
              <a:rPr lang="en-US" sz="1200" dirty="0">
                <a:solidFill>
                  <a:srgbClr val="60646C"/>
                </a:solidFill>
                <a:ea typeface="Arial"/>
                <a:cs typeface="Arial"/>
              </a:rPr>
              <a:t>When an LLM operator is deterministic, rewrite it as a standard SQL predicate—eliminating the model call.</a:t>
            </a:r>
          </a:p>
        </p:txBody>
      </p:sp>
      <p:sp>
        <p:nvSpPr>
          <p:cNvPr id="18" name="TextBox 18">
            <a:extLst>
              <a:ext uri="{FF2B5EF4-FFF2-40B4-BE49-F238E27FC236}">
                <a16:creationId xmlns:a16="http://schemas.microsoft.com/office/drawing/2014/main" id="{B2C121C0-BA8F-1D6E-4AC2-4B8A2A1B1250}"/>
              </a:ext>
            </a:extLst>
          </p:cNvPr>
          <p:cNvSpPr>
            <a:spLocks noGrp="1"/>
          </p:cNvSpPr>
          <p:nvPr/>
        </p:nvSpPr>
        <p:spPr>
          <a:xfrm>
            <a:off x="594360" y="4726180"/>
            <a:ext cx="5257800" cy="260000"/>
          </a:xfrm>
          <a:prstGeom prst="rect">
            <a:avLst/>
          </a:prstGeom>
          <a:noFill/>
        </p:spPr>
        <p:txBody>
          <a:bodyPr wrap="square" lIns="0" tIns="0" rIns="0" bIns="0" anchor="t">
            <a:noAutofit/>
          </a:bodyPr>
          <a:lstStyle/>
          <a:p>
            <a:pPr algn="l">
              <a:lnSpc>
                <a:spcPct val="100000"/>
              </a:lnSpc>
              <a:spcAft>
                <a:spcPts val="0"/>
              </a:spcAft>
              <a:buNone/>
            </a:pPr>
            <a:r>
              <a:rPr sz="1050" b="0">
                <a:solidFill>
                  <a:srgbClr val="D07417"/>
                </a:solidFill>
                <a:latin typeface="Courier New"/>
                <a:ea typeface="Courier New"/>
                <a:cs typeface="Courier New"/>
              </a:rPr>
              <a:t>'in the Bay Area'  →  County IN ('Alameda','Marin',...)</a:t>
            </a:r>
          </a:p>
        </p:txBody>
      </p:sp>
      <p:sp>
        <p:nvSpPr>
          <p:cNvPr id="19" name="TextBox 19">
            <a:extLst>
              <a:ext uri="{FF2B5EF4-FFF2-40B4-BE49-F238E27FC236}">
                <a16:creationId xmlns:a16="http://schemas.microsoft.com/office/drawing/2014/main" id="{819EDF70-D2B9-D69F-B653-680C87373F8D}"/>
              </a:ext>
            </a:extLst>
          </p:cNvPr>
          <p:cNvSpPr>
            <a:spLocks noGrp="1"/>
          </p:cNvSpPr>
          <p:nvPr/>
        </p:nvSpPr>
        <p:spPr>
          <a:xfrm>
            <a:off x="6339840" y="3091690"/>
            <a:ext cx="5257800" cy="280000"/>
          </a:xfrm>
          <a:prstGeom prst="rect">
            <a:avLst/>
          </a:prstGeom>
          <a:noFill/>
        </p:spPr>
        <p:txBody>
          <a:bodyPr wrap="square" lIns="0" tIns="0" rIns="0" bIns="0" anchor="t">
            <a:noAutofit/>
          </a:bodyPr>
          <a:lstStyle/>
          <a:p>
            <a:pPr algn="l">
              <a:lnSpc>
                <a:spcPct val="100000"/>
              </a:lnSpc>
              <a:spcAft>
                <a:spcPts val="0"/>
              </a:spcAft>
              <a:buNone/>
            </a:pPr>
            <a:r>
              <a:rPr lang="en-US" sz="1425" b="1" dirty="0">
                <a:solidFill>
                  <a:srgbClr val="171717"/>
                </a:solidFill>
                <a:latin typeface="Arial"/>
                <a:ea typeface="Arial"/>
                <a:cs typeface="Arial"/>
              </a:rPr>
              <a:t>1. </a:t>
            </a:r>
            <a:r>
              <a:rPr sz="1425" b="1" dirty="0">
                <a:solidFill>
                  <a:srgbClr val="171717"/>
                </a:solidFill>
                <a:latin typeface="Arial"/>
                <a:ea typeface="Arial"/>
                <a:cs typeface="Arial"/>
              </a:rPr>
              <a:t>Semantic </a:t>
            </a:r>
            <a:r>
              <a:rPr lang="en-US" sz="1425" b="1" dirty="0">
                <a:solidFill>
                  <a:srgbClr val="171717"/>
                </a:solidFill>
                <a:latin typeface="Arial"/>
                <a:ea typeface="Arial"/>
                <a:cs typeface="Arial"/>
              </a:rPr>
              <a:t>B</a:t>
            </a:r>
            <a:r>
              <a:rPr sz="1425" b="1" dirty="0">
                <a:solidFill>
                  <a:srgbClr val="171717"/>
                </a:solidFill>
                <a:latin typeface="Arial"/>
                <a:ea typeface="Arial"/>
                <a:cs typeface="Arial"/>
              </a:rPr>
              <a:t>atching</a:t>
            </a:r>
            <a:r>
              <a:rPr sz="1100" b="0" dirty="0">
                <a:solidFill>
                  <a:srgbClr val="AAB1BE"/>
                </a:solidFill>
                <a:latin typeface="Arial"/>
                <a:ea typeface="Arial"/>
                <a:cs typeface="Arial"/>
              </a:rPr>
              <a:t>     </a:t>
            </a:r>
          </a:p>
        </p:txBody>
      </p:sp>
      <p:sp>
        <p:nvSpPr>
          <p:cNvPr id="20" name="TextBox 20">
            <a:extLst>
              <a:ext uri="{FF2B5EF4-FFF2-40B4-BE49-F238E27FC236}">
                <a16:creationId xmlns:a16="http://schemas.microsoft.com/office/drawing/2014/main" id="{CE978427-DA2D-7A57-35C3-684550E33661}"/>
              </a:ext>
            </a:extLst>
          </p:cNvPr>
          <p:cNvSpPr>
            <a:spLocks noGrp="1"/>
          </p:cNvSpPr>
          <p:nvPr/>
        </p:nvSpPr>
        <p:spPr>
          <a:xfrm>
            <a:off x="6339840" y="3411730"/>
            <a:ext cx="5257800" cy="420000"/>
          </a:xfrm>
          <a:prstGeom prst="rect">
            <a:avLst/>
          </a:prstGeom>
          <a:noFill/>
        </p:spPr>
        <p:txBody>
          <a:bodyPr wrap="square" lIns="0" tIns="0" rIns="0" bIns="0" anchor="t">
            <a:noAutofit/>
          </a:bodyPr>
          <a:lstStyle/>
          <a:p>
            <a:pPr>
              <a:lnSpc>
                <a:spcPct val="112000"/>
              </a:lnSpc>
            </a:pPr>
            <a:r>
              <a:rPr lang="en-US" sz="1200" dirty="0">
                <a:solidFill>
                  <a:srgbClr val="60646C"/>
                </a:solidFill>
                <a:ea typeface="Arial"/>
                <a:cs typeface="Arial"/>
              </a:rPr>
              <a:t>Make one call per batch pair rather than per tuple pair—yielding 5–300× fewer LLM invocations.</a:t>
            </a:r>
          </a:p>
        </p:txBody>
      </p:sp>
      <p:sp>
        <p:nvSpPr>
          <p:cNvPr id="21" name="TextBox 21">
            <a:extLst>
              <a:ext uri="{FF2B5EF4-FFF2-40B4-BE49-F238E27FC236}">
                <a16:creationId xmlns:a16="http://schemas.microsoft.com/office/drawing/2014/main" id="{18D9DD7A-EAB3-08DB-2DC1-DD4EE8269F4C}"/>
              </a:ext>
            </a:extLst>
          </p:cNvPr>
          <p:cNvSpPr>
            <a:spLocks noGrp="1"/>
          </p:cNvSpPr>
          <p:nvPr/>
        </p:nvSpPr>
        <p:spPr>
          <a:xfrm>
            <a:off x="6339840" y="3960370"/>
            <a:ext cx="5257800" cy="280000"/>
          </a:xfrm>
          <a:prstGeom prst="rect">
            <a:avLst/>
          </a:prstGeom>
          <a:noFill/>
        </p:spPr>
        <p:txBody>
          <a:bodyPr wrap="square" lIns="0" tIns="0" rIns="0" bIns="0" anchor="t">
            <a:noAutofit/>
          </a:bodyPr>
          <a:lstStyle/>
          <a:p>
            <a:pPr algn="l">
              <a:lnSpc>
                <a:spcPct val="100000"/>
              </a:lnSpc>
              <a:spcAft>
                <a:spcPts val="0"/>
              </a:spcAft>
              <a:buNone/>
            </a:pPr>
            <a:r>
              <a:rPr lang="en-US" sz="1425" b="1" dirty="0">
                <a:solidFill>
                  <a:srgbClr val="171717"/>
                </a:solidFill>
                <a:latin typeface="Arial"/>
                <a:ea typeface="Arial"/>
                <a:cs typeface="Arial"/>
              </a:rPr>
              <a:t>2. </a:t>
            </a:r>
            <a:r>
              <a:rPr sz="1425" b="1" dirty="0">
                <a:solidFill>
                  <a:srgbClr val="171717"/>
                </a:solidFill>
                <a:latin typeface="Arial"/>
                <a:ea typeface="Arial"/>
                <a:cs typeface="Arial"/>
              </a:rPr>
              <a:t>Model </a:t>
            </a:r>
            <a:r>
              <a:rPr lang="en-US" sz="1425" b="1" dirty="0">
                <a:solidFill>
                  <a:srgbClr val="171717"/>
                </a:solidFill>
                <a:latin typeface="Arial"/>
                <a:ea typeface="Arial"/>
                <a:cs typeface="Arial"/>
              </a:rPr>
              <a:t>C</a:t>
            </a:r>
            <a:r>
              <a:rPr sz="1425" b="1" dirty="0">
                <a:solidFill>
                  <a:srgbClr val="171717"/>
                </a:solidFill>
                <a:latin typeface="Arial"/>
                <a:ea typeface="Arial"/>
                <a:cs typeface="Arial"/>
              </a:rPr>
              <a:t>ascades</a:t>
            </a:r>
            <a:r>
              <a:rPr sz="1100" b="0" dirty="0">
                <a:solidFill>
                  <a:srgbClr val="AAB1BE"/>
                </a:solidFill>
                <a:latin typeface="Arial"/>
                <a:ea typeface="Arial"/>
                <a:cs typeface="Arial"/>
              </a:rPr>
              <a:t>   </a:t>
            </a:r>
          </a:p>
        </p:txBody>
      </p:sp>
      <p:sp>
        <p:nvSpPr>
          <p:cNvPr id="22" name="TextBox 22">
            <a:extLst>
              <a:ext uri="{FF2B5EF4-FFF2-40B4-BE49-F238E27FC236}">
                <a16:creationId xmlns:a16="http://schemas.microsoft.com/office/drawing/2014/main" id="{6B3BB1DA-68E9-0351-E042-9D0B55AE1F49}"/>
              </a:ext>
            </a:extLst>
          </p:cNvPr>
          <p:cNvSpPr>
            <a:spLocks noGrp="1"/>
          </p:cNvSpPr>
          <p:nvPr/>
        </p:nvSpPr>
        <p:spPr>
          <a:xfrm>
            <a:off x="6339840" y="4280410"/>
            <a:ext cx="5257800" cy="420000"/>
          </a:xfrm>
          <a:prstGeom prst="rect">
            <a:avLst/>
          </a:prstGeom>
          <a:noFill/>
        </p:spPr>
        <p:txBody>
          <a:bodyPr wrap="square" lIns="0" tIns="0" rIns="0" bIns="0" anchor="t">
            <a:noAutofit/>
          </a:bodyPr>
          <a:lstStyle/>
          <a:p>
            <a:pPr>
              <a:lnSpc>
                <a:spcPct val="112000"/>
              </a:lnSpc>
            </a:pPr>
            <a:r>
              <a:rPr lang="en-US" sz="1200" dirty="0">
                <a:solidFill>
                  <a:srgbClr val="60646C"/>
                </a:solidFill>
                <a:ea typeface="Arial"/>
                <a:cs typeface="Arial"/>
              </a:rPr>
              <a:t>Use a low-cost model first; escalate only uncertain rows to a stronger model.</a:t>
            </a:r>
          </a:p>
        </p:txBody>
      </p:sp>
      <p:sp>
        <p:nvSpPr>
          <p:cNvPr id="23" name="Rule 23">
            <a:extLst>
              <a:ext uri="{FF2B5EF4-FFF2-40B4-BE49-F238E27FC236}">
                <a16:creationId xmlns:a16="http://schemas.microsoft.com/office/drawing/2014/main" id="{42D3AA27-C17B-142F-B3E7-9B6B607DD7AA}"/>
              </a:ext>
            </a:extLst>
          </p:cNvPr>
          <p:cNvSpPr>
            <a:spLocks noGrp="1"/>
          </p:cNvSpPr>
          <p:nvPr/>
        </p:nvSpPr>
        <p:spPr>
          <a:xfrm>
            <a:off x="594360" y="4931920"/>
            <a:ext cx="11003280" cy="9525"/>
          </a:xfrm>
          <a:prstGeom prst="rect">
            <a:avLst/>
          </a:prstGeom>
          <a:solidFill>
            <a:srgbClr val="E5E7EB"/>
          </a:solidFill>
          <a:ln>
            <a:noFill/>
          </a:ln>
        </p:spPr>
        <p:txBody>
          <a:bodyPr anchor="ctr"/>
          <a:lstStyle/>
          <a:p>
            <a:pPr algn="ctr">
              <a:buNone/>
            </a:pPr>
            <a:endParaRPr/>
          </a:p>
        </p:txBody>
      </p:sp>
      <p:sp>
        <p:nvSpPr>
          <p:cNvPr id="24" name="TextBox 24">
            <a:extLst>
              <a:ext uri="{FF2B5EF4-FFF2-40B4-BE49-F238E27FC236}">
                <a16:creationId xmlns:a16="http://schemas.microsoft.com/office/drawing/2014/main" id="{30918FA5-B392-3CB5-2405-6334A4384C21}"/>
              </a:ext>
            </a:extLst>
          </p:cNvPr>
          <p:cNvSpPr>
            <a:spLocks noGrp="1"/>
          </p:cNvSpPr>
          <p:nvPr/>
        </p:nvSpPr>
        <p:spPr>
          <a:xfrm>
            <a:off x="594360" y="5094435"/>
            <a:ext cx="11003280" cy="420000"/>
          </a:xfrm>
          <a:prstGeom prst="rect">
            <a:avLst/>
          </a:prstGeom>
          <a:noFill/>
        </p:spPr>
        <p:txBody>
          <a:bodyPr wrap="square" lIns="0" tIns="0" rIns="0" bIns="0" anchor="t">
            <a:noAutofit/>
          </a:bodyPr>
          <a:lstStyle/>
          <a:p>
            <a:r>
              <a:rPr lang="en-US" sz="1600" i="1" dirty="0"/>
              <a:t>The logical layer decides </a:t>
            </a:r>
            <a:r>
              <a:rPr lang="en-US" sz="1600" b="1" i="1" dirty="0"/>
              <a:t>where</a:t>
            </a:r>
            <a:r>
              <a:rPr lang="en-US" sz="1600" i="1" dirty="0"/>
              <a:t> each LLM operator sits in the plan. The physical layer decides </a:t>
            </a:r>
            <a:r>
              <a:rPr lang="en-US" sz="1600" b="1" i="1" dirty="0"/>
              <a:t>how</a:t>
            </a:r>
            <a:r>
              <a:rPr lang="en-US" sz="1600" i="1" dirty="0"/>
              <a:t> each call runs.</a:t>
            </a:r>
          </a:p>
        </p:txBody>
      </p:sp>
      <p:sp>
        <p:nvSpPr>
          <p:cNvPr id="25" name="TextBox 25">
            <a:extLst>
              <a:ext uri="{FF2B5EF4-FFF2-40B4-BE49-F238E27FC236}">
                <a16:creationId xmlns:a16="http://schemas.microsoft.com/office/drawing/2014/main" id="{70F18BD3-31D0-A739-D15E-AB5FC2AA8E32}"/>
              </a:ext>
            </a:extLst>
          </p:cNvPr>
          <p:cNvSpPr>
            <a:spLocks noGrp="1"/>
          </p:cNvSpPr>
          <p:nvPr/>
        </p:nvSpPr>
        <p:spPr>
          <a:xfrm>
            <a:off x="594360" y="5566057"/>
            <a:ext cx="11003280" cy="240000"/>
          </a:xfrm>
          <a:prstGeom prst="rect">
            <a:avLst/>
          </a:prstGeom>
          <a:noFill/>
        </p:spPr>
        <p:txBody>
          <a:bodyPr wrap="square" lIns="0" tIns="0" rIns="0" bIns="0" anchor="t">
            <a:noAutofit/>
          </a:bodyPr>
          <a:lstStyle/>
          <a:p>
            <a:pPr algn="l">
              <a:lnSpc>
                <a:spcPct val="100000"/>
              </a:lnSpc>
              <a:spcAft>
                <a:spcPts val="0"/>
              </a:spcAft>
              <a:buNone/>
            </a:pPr>
            <a:r>
              <a:rPr lang="en-US" sz="1400" b="1" dirty="0">
                <a:latin typeface="Arial"/>
                <a:ea typeface="Arial"/>
                <a:cs typeface="Arial"/>
              </a:rPr>
              <a:t>Measured results: </a:t>
            </a:r>
            <a:r>
              <a:rPr lang="en-US" sz="1400" b="0" dirty="0">
                <a:latin typeface="Arial"/>
                <a:ea typeface="Arial"/>
                <a:cs typeface="Arial"/>
              </a:rPr>
              <a:t>28% lower execution time and 21% fewer tokens on optimized queries.</a:t>
            </a:r>
            <a:endParaRPr sz="1400" b="0" dirty="0">
              <a:latin typeface="Arial"/>
              <a:ea typeface="Arial"/>
              <a:cs typeface="Arial"/>
            </a:endParaRPr>
          </a:p>
        </p:txBody>
      </p:sp>
      <p:sp>
        <p:nvSpPr>
          <p:cNvPr id="26" name="文本框 1" hidden="1"/>
          <p:cNvSpPr txBox="1"/>
          <p:nvPr/>
        </p:nvSpPr>
        <p:spPr>
          <a:xfrm>
            <a:off x="-300000" y="0"/>
            <a:ext cx="0" cy="0"/>
          </a:xfrm>
          <a:prstGeom prst="rect">
            <a:avLst/>
          </a:prstGeom>
          <a:solidFill>
            <a:srgbClr val="FFFFFF"/>
          </a:solidFill>
        </p:spPr>
        <p:txBody>
          <a:bodyPr rtlCol="0" anchor="t"/>
          <a:lstStyle/>
          <a:p>
            <a:pPr algn="l"/>
            <a:endParaRPr lang="en-US" sz="1100"/>
          </a:p>
          <a:p>
            <a:pPr>
              <a:buClr>
                <a:srgbClr val="FFFFFF"/>
              </a:buClr>
            </a:pPr>
            <a:r>
              <a:rPr lang="en-US">
                <a:solidFill>
                  <a:srgbClr val="FFFFFF"/>
                </a:solidFill>
              </a:rPr>
              <a:t>BBAAD9C20180234D78E509342D30B410C2B9B20E12390BD0ABD9813CB1CB2BD56B4EB138816D5B0E22E92F08984686ECDFE9217AB1D0AB611B5EC2023D2E36D124FA693D0122B98794E92C67655248C16993EEBC74FF2FA1B80921957A24BC28DAA62F95DEB</a:t>
            </a:r>
          </a:p>
        </p:txBody>
      </p:sp>
    </p:spTree>
    <p:extLst>
      <p:ext uri="{BB962C8B-B14F-4D97-AF65-F5344CB8AC3E}">
        <p14:creationId xmlns:p14="http://schemas.microsoft.com/office/powerpoint/2010/main" val="8782391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title">
            <a:extLst>
              <a:ext uri="{FF2B5EF4-FFF2-40B4-BE49-F238E27FC236}">
                <a16:creationId xmlns:a16="http://schemas.microsoft.com/office/drawing/2014/main" id="{79727C4F-B491-675E-7A15-5D33BC9D0C2D}"/>
              </a:ext>
            </a:extLst>
          </p:cNvPr>
          <p:cNvSpPr>
            <a:spLocks noGrp="1"/>
          </p:cNvSpPr>
          <p:nvPr/>
        </p:nvSpPr>
        <p:spPr>
          <a:xfrm>
            <a:off x="455999" y="360000"/>
            <a:ext cx="11279999" cy="1080000"/>
          </a:xfrm>
          <a:prstGeom prst="rect">
            <a:avLst/>
          </a:prstGeom>
          <a:noFill/>
          <a:ln w="0">
            <a:noFill/>
            <a:prstDash val="solid"/>
          </a:ln>
        </p:spPr>
        <p:txBody>
          <a:bodyPr wrap="square" lIns="0" tIns="0" rIns="0" bIns="0" anchor="ctr">
            <a:normAutofit/>
          </a:bodyPr>
          <a:lstStyle/>
          <a:p>
            <a:pPr marL="0" algn="ctr">
              <a:buNone/>
            </a:pPr>
            <a:r>
              <a:rPr lang="en-US" sz="3600" b="1" dirty="0">
                <a:solidFill>
                  <a:srgbClr val="002060"/>
                </a:solidFill>
              </a:rPr>
              <a:t>Minimize the Rows the Model Must See</a:t>
            </a:r>
            <a:endParaRPr sz="2800" b="1" dirty="0">
              <a:solidFill>
                <a:srgbClr val="171717"/>
              </a:solidFill>
            </a:endParaRPr>
          </a:p>
        </p:txBody>
      </p:sp>
      <p:sp>
        <p:nvSpPr>
          <p:cNvPr id="2" name="TextBox 6">
            <a:extLst>
              <a:ext uri="{FF2B5EF4-FFF2-40B4-BE49-F238E27FC236}">
                <a16:creationId xmlns:a16="http://schemas.microsoft.com/office/drawing/2014/main" id="{51D22CE4-120D-EAF1-F571-6C7B5F796507}"/>
              </a:ext>
            </a:extLst>
          </p:cNvPr>
          <p:cNvSpPr>
            <a:spLocks noGrp="1"/>
          </p:cNvSpPr>
          <p:nvPr/>
        </p:nvSpPr>
        <p:spPr>
          <a:xfrm>
            <a:off x="594360" y="1530707"/>
            <a:ext cx="11003280" cy="320000"/>
          </a:xfrm>
          <a:prstGeom prst="rect">
            <a:avLst/>
          </a:prstGeom>
          <a:noFill/>
        </p:spPr>
        <p:txBody>
          <a:bodyPr wrap="square" lIns="0" tIns="0" rIns="0" bIns="0" anchor="t">
            <a:noAutofit/>
          </a:bodyPr>
          <a:lstStyle/>
          <a:p>
            <a:pPr algn="l">
              <a:lnSpc>
                <a:spcPct val="100000"/>
              </a:lnSpc>
              <a:spcAft>
                <a:spcPts val="0"/>
              </a:spcAft>
              <a:buNone/>
            </a:pPr>
            <a:r>
              <a:rPr lang="en-US" sz="1600" i="1" u="sng" dirty="0">
                <a:solidFill>
                  <a:srgbClr val="171717"/>
                </a:solidFill>
                <a:latin typeface="Arial"/>
                <a:ea typeface="Arial"/>
                <a:cs typeface="Arial"/>
              </a:rPr>
              <a:t>Question: </a:t>
            </a:r>
            <a:r>
              <a:rPr sz="1600" b="0" dirty="0">
                <a:solidFill>
                  <a:srgbClr val="171717"/>
                </a:solidFill>
                <a:latin typeface="Arial"/>
                <a:ea typeface="Arial"/>
                <a:cs typeface="Arial"/>
              </a:rPr>
              <a:t>“How many Asian drivers competed in the 2008 Malaysian Grand Prix?”</a:t>
            </a:r>
          </a:p>
        </p:txBody>
      </p:sp>
      <p:sp>
        <p:nvSpPr>
          <p:cNvPr id="5" name="Rule 7">
            <a:extLst>
              <a:ext uri="{FF2B5EF4-FFF2-40B4-BE49-F238E27FC236}">
                <a16:creationId xmlns:a16="http://schemas.microsoft.com/office/drawing/2014/main" id="{B80822C5-5F39-241E-6A10-C48AB588C81E}"/>
              </a:ext>
            </a:extLst>
          </p:cNvPr>
          <p:cNvSpPr>
            <a:spLocks noGrp="1"/>
          </p:cNvSpPr>
          <p:nvPr/>
        </p:nvSpPr>
        <p:spPr>
          <a:xfrm>
            <a:off x="594360" y="2005027"/>
            <a:ext cx="5486400" cy="9525"/>
          </a:xfrm>
          <a:prstGeom prst="rect">
            <a:avLst/>
          </a:prstGeom>
          <a:solidFill>
            <a:srgbClr val="E5E7EB"/>
          </a:solidFill>
          <a:ln>
            <a:noFill/>
          </a:ln>
        </p:spPr>
        <p:txBody>
          <a:bodyPr anchor="ctr"/>
          <a:lstStyle/>
          <a:p>
            <a:pPr algn="ctr">
              <a:buNone/>
            </a:pPr>
            <a:endParaRPr/>
          </a:p>
        </p:txBody>
      </p:sp>
      <p:sp>
        <p:nvSpPr>
          <p:cNvPr id="6" name="TextBox 8">
            <a:extLst>
              <a:ext uri="{FF2B5EF4-FFF2-40B4-BE49-F238E27FC236}">
                <a16:creationId xmlns:a16="http://schemas.microsoft.com/office/drawing/2014/main" id="{6C009DF7-43F0-D193-7935-DDC17960EA3C}"/>
              </a:ext>
            </a:extLst>
          </p:cNvPr>
          <p:cNvSpPr>
            <a:spLocks noGrp="1"/>
          </p:cNvSpPr>
          <p:nvPr/>
        </p:nvSpPr>
        <p:spPr>
          <a:xfrm>
            <a:off x="594360" y="2119327"/>
            <a:ext cx="5486400" cy="200000"/>
          </a:xfrm>
          <a:prstGeom prst="rect">
            <a:avLst/>
          </a:prstGeom>
          <a:noFill/>
        </p:spPr>
        <p:txBody>
          <a:bodyPr wrap="square" lIns="0" tIns="0" rIns="0" bIns="0" anchor="t">
            <a:noAutofit/>
          </a:bodyPr>
          <a:lstStyle/>
          <a:p>
            <a:pPr algn="l">
              <a:lnSpc>
                <a:spcPct val="100000"/>
              </a:lnSpc>
              <a:spcAft>
                <a:spcPts val="0"/>
              </a:spcAft>
              <a:buNone/>
            </a:pPr>
            <a:r>
              <a:rPr lang="en-US" sz="1200" b="1" dirty="0">
                <a:solidFill>
                  <a:srgbClr val="D24D57"/>
                </a:solidFill>
                <a:latin typeface="Arial"/>
                <a:ea typeface="Arial"/>
                <a:cs typeface="Arial"/>
              </a:rPr>
              <a:t>Plan 1 · Apply LLM Selection First</a:t>
            </a:r>
            <a:endParaRPr sz="1200" b="1" dirty="0">
              <a:solidFill>
                <a:srgbClr val="D24D57"/>
              </a:solidFill>
              <a:latin typeface="Arial"/>
              <a:ea typeface="Arial"/>
              <a:cs typeface="Arial"/>
            </a:endParaRPr>
          </a:p>
        </p:txBody>
      </p:sp>
      <p:sp>
        <p:nvSpPr>
          <p:cNvPr id="7" name="TextBox 9">
            <a:extLst>
              <a:ext uri="{FF2B5EF4-FFF2-40B4-BE49-F238E27FC236}">
                <a16:creationId xmlns:a16="http://schemas.microsoft.com/office/drawing/2014/main" id="{641AD72F-18A7-C9C5-D06D-7BDDDA5B9936}"/>
              </a:ext>
            </a:extLst>
          </p:cNvPr>
          <p:cNvSpPr>
            <a:spLocks noGrp="1"/>
          </p:cNvSpPr>
          <p:nvPr/>
        </p:nvSpPr>
        <p:spPr>
          <a:xfrm>
            <a:off x="594360" y="2486719"/>
            <a:ext cx="5486400" cy="260000"/>
          </a:xfrm>
          <a:prstGeom prst="rect">
            <a:avLst/>
          </a:prstGeom>
          <a:noFill/>
        </p:spPr>
        <p:txBody>
          <a:bodyPr wrap="square" lIns="0" tIns="0" rIns="0" bIns="0" anchor="t">
            <a:noAutofit/>
          </a:bodyPr>
          <a:lstStyle/>
          <a:p>
            <a:pPr algn="l">
              <a:lnSpc>
                <a:spcPct val="100000"/>
              </a:lnSpc>
              <a:spcAft>
                <a:spcPts val="0"/>
              </a:spcAft>
              <a:buNone/>
            </a:pPr>
            <a:r>
              <a:rPr sz="1100" b="0" dirty="0">
                <a:solidFill>
                  <a:srgbClr val="171717"/>
                </a:solidFill>
                <a:latin typeface="Courier New"/>
                <a:ea typeface="Courier New"/>
                <a:cs typeface="Courier New"/>
              </a:rPr>
              <a:t>σ </a:t>
            </a:r>
            <a:r>
              <a:rPr sz="1100" b="0" dirty="0" err="1">
                <a:solidFill>
                  <a:srgbClr val="171717"/>
                </a:solidFill>
                <a:latin typeface="Courier New"/>
                <a:ea typeface="Courier New"/>
                <a:cs typeface="Courier New"/>
              </a:rPr>
              <a:t>llm</a:t>
            </a:r>
            <a:r>
              <a:rPr sz="1100" b="0" dirty="0">
                <a:solidFill>
                  <a:srgbClr val="171717"/>
                </a:solidFill>
                <a:latin typeface="Courier New"/>
                <a:ea typeface="Courier New"/>
                <a:cs typeface="Courier New"/>
              </a:rPr>
              <a:t>(driver is Asian)  ⋈  results  ⋈  races</a:t>
            </a:r>
          </a:p>
        </p:txBody>
      </p:sp>
      <p:sp>
        <p:nvSpPr>
          <p:cNvPr id="8" name="TextBox 10">
            <a:extLst>
              <a:ext uri="{FF2B5EF4-FFF2-40B4-BE49-F238E27FC236}">
                <a16:creationId xmlns:a16="http://schemas.microsoft.com/office/drawing/2014/main" id="{7FA63CEA-7054-C69F-C667-87D1C8F3C715}"/>
              </a:ext>
            </a:extLst>
          </p:cNvPr>
          <p:cNvSpPr>
            <a:spLocks noGrp="1"/>
          </p:cNvSpPr>
          <p:nvPr/>
        </p:nvSpPr>
        <p:spPr>
          <a:xfrm>
            <a:off x="594360" y="2736547"/>
            <a:ext cx="5486400" cy="240000"/>
          </a:xfrm>
          <a:prstGeom prst="rect">
            <a:avLst/>
          </a:prstGeom>
          <a:noFill/>
        </p:spPr>
        <p:txBody>
          <a:bodyPr wrap="square" lIns="0" tIns="0" rIns="0" bIns="0" anchor="t">
            <a:noAutofit/>
          </a:bodyPr>
          <a:lstStyle/>
          <a:p>
            <a:pPr algn="l">
              <a:lnSpc>
                <a:spcPct val="100000"/>
              </a:lnSpc>
              <a:spcAft>
                <a:spcPts val="0"/>
              </a:spcAft>
              <a:buNone/>
            </a:pPr>
            <a:endParaRPr/>
          </a:p>
        </p:txBody>
      </p:sp>
      <p:sp>
        <p:nvSpPr>
          <p:cNvPr id="9" name="TextBox 11">
            <a:extLst>
              <a:ext uri="{FF2B5EF4-FFF2-40B4-BE49-F238E27FC236}">
                <a16:creationId xmlns:a16="http://schemas.microsoft.com/office/drawing/2014/main" id="{D7B5D298-3CBC-EB36-379F-44802E91F5B8}"/>
              </a:ext>
            </a:extLst>
          </p:cNvPr>
          <p:cNvSpPr>
            <a:spLocks noGrp="1"/>
          </p:cNvSpPr>
          <p:nvPr/>
        </p:nvSpPr>
        <p:spPr>
          <a:xfrm>
            <a:off x="594360" y="2856547"/>
            <a:ext cx="4290791" cy="328560"/>
          </a:xfrm>
          <a:prstGeom prst="rect">
            <a:avLst/>
          </a:prstGeom>
          <a:noFill/>
        </p:spPr>
        <p:txBody>
          <a:bodyPr wrap="square" lIns="0" tIns="0" rIns="0" bIns="0" anchor="t">
            <a:noAutofit/>
          </a:bodyPr>
          <a:lstStyle/>
          <a:p>
            <a:pPr algn="l">
              <a:lnSpc>
                <a:spcPct val="100000"/>
              </a:lnSpc>
              <a:spcAft>
                <a:spcPts val="0"/>
              </a:spcAft>
              <a:buNone/>
            </a:pPr>
            <a:r>
              <a:rPr lang="en-US" sz="1300" dirty="0">
                <a:solidFill>
                  <a:srgbClr val="D24D57"/>
                </a:solidFill>
                <a:latin typeface="Arial"/>
                <a:ea typeface="Arial"/>
                <a:cs typeface="Arial"/>
              </a:rPr>
              <a:t>The LLM evaluates every driver—hundreds of calls—although most rows are later eliminated by the join</a:t>
            </a:r>
            <a:r>
              <a:rPr lang="en-US" sz="1300" b="1" dirty="0">
                <a:solidFill>
                  <a:srgbClr val="D24D57"/>
                </a:solidFill>
                <a:latin typeface="Arial"/>
                <a:ea typeface="Arial"/>
                <a:cs typeface="Arial"/>
              </a:rPr>
              <a:t>.</a:t>
            </a:r>
            <a:endParaRPr sz="1300" b="1" dirty="0">
              <a:solidFill>
                <a:srgbClr val="D24D57"/>
              </a:solidFill>
              <a:latin typeface="Arial"/>
              <a:ea typeface="Arial"/>
              <a:cs typeface="Arial"/>
            </a:endParaRPr>
          </a:p>
        </p:txBody>
      </p:sp>
      <p:sp>
        <p:nvSpPr>
          <p:cNvPr id="10" name="TextBox 12">
            <a:extLst>
              <a:ext uri="{FF2B5EF4-FFF2-40B4-BE49-F238E27FC236}">
                <a16:creationId xmlns:a16="http://schemas.microsoft.com/office/drawing/2014/main" id="{0CD771F8-C57A-DD38-F66F-EA86AC5481D9}"/>
              </a:ext>
            </a:extLst>
          </p:cNvPr>
          <p:cNvSpPr>
            <a:spLocks noGrp="1"/>
          </p:cNvSpPr>
          <p:nvPr/>
        </p:nvSpPr>
        <p:spPr>
          <a:xfrm>
            <a:off x="594360" y="3513787"/>
            <a:ext cx="5486400" cy="200000"/>
          </a:xfrm>
          <a:prstGeom prst="rect">
            <a:avLst/>
          </a:prstGeom>
          <a:noFill/>
        </p:spPr>
        <p:txBody>
          <a:bodyPr wrap="square" lIns="0" tIns="0" rIns="0" bIns="0" anchor="t">
            <a:noAutofit/>
          </a:bodyPr>
          <a:lstStyle/>
          <a:p>
            <a:pPr algn="l">
              <a:lnSpc>
                <a:spcPct val="100000"/>
              </a:lnSpc>
              <a:spcAft>
                <a:spcPts val="0"/>
              </a:spcAft>
              <a:buNone/>
            </a:pPr>
            <a:r>
              <a:rPr lang="en-US" sz="1200" b="1" dirty="0">
                <a:solidFill>
                  <a:srgbClr val="239669"/>
                </a:solidFill>
                <a:latin typeface="Arial"/>
                <a:ea typeface="Arial"/>
                <a:cs typeface="Arial"/>
              </a:rPr>
              <a:t>Plan 2 · Apply Cheap Filters First</a:t>
            </a:r>
            <a:endParaRPr sz="1200" b="1" dirty="0">
              <a:solidFill>
                <a:srgbClr val="239669"/>
              </a:solidFill>
              <a:latin typeface="Arial"/>
              <a:ea typeface="Arial"/>
              <a:cs typeface="Arial"/>
            </a:endParaRPr>
          </a:p>
        </p:txBody>
      </p:sp>
      <p:sp>
        <p:nvSpPr>
          <p:cNvPr id="11" name="TextBox 13">
            <a:extLst>
              <a:ext uri="{FF2B5EF4-FFF2-40B4-BE49-F238E27FC236}">
                <a16:creationId xmlns:a16="http://schemas.microsoft.com/office/drawing/2014/main" id="{EE4AFFBA-D747-4874-37D0-12AFF6D87DEC}"/>
              </a:ext>
            </a:extLst>
          </p:cNvPr>
          <p:cNvSpPr>
            <a:spLocks noGrp="1"/>
          </p:cNvSpPr>
          <p:nvPr/>
        </p:nvSpPr>
        <p:spPr>
          <a:xfrm>
            <a:off x="594360" y="3810967"/>
            <a:ext cx="5486400" cy="260000"/>
          </a:xfrm>
          <a:prstGeom prst="rect">
            <a:avLst/>
          </a:prstGeom>
          <a:noFill/>
        </p:spPr>
        <p:txBody>
          <a:bodyPr wrap="square" lIns="0" tIns="0" rIns="0" bIns="0" anchor="t">
            <a:noAutofit/>
          </a:bodyPr>
          <a:lstStyle/>
          <a:p>
            <a:pPr algn="l">
              <a:lnSpc>
                <a:spcPct val="100000"/>
              </a:lnSpc>
              <a:spcAft>
                <a:spcPts val="0"/>
              </a:spcAft>
              <a:buNone/>
            </a:pPr>
            <a:r>
              <a:rPr sz="1100" b="0" dirty="0" err="1">
                <a:solidFill>
                  <a:srgbClr val="171717"/>
                </a:solidFill>
                <a:latin typeface="Courier New"/>
                <a:ea typeface="Courier New"/>
                <a:cs typeface="Courier New"/>
              </a:rPr>
              <a:t>σ</a:t>
            </a:r>
            <a:r>
              <a:rPr sz="1100" b="0" dirty="0">
                <a:solidFill>
                  <a:srgbClr val="171717"/>
                </a:solidFill>
                <a:latin typeface="Courier New"/>
                <a:ea typeface="Courier New"/>
                <a:cs typeface="Courier New"/>
              </a:rPr>
              <a:t> race = 2008 Malaysia  ⋈  results  →  </a:t>
            </a:r>
            <a:r>
              <a:rPr sz="1100" b="0" dirty="0" err="1">
                <a:solidFill>
                  <a:srgbClr val="171717"/>
                </a:solidFill>
                <a:latin typeface="Courier New"/>
                <a:ea typeface="Courier New"/>
                <a:cs typeface="Courier New"/>
              </a:rPr>
              <a:t>σ</a:t>
            </a:r>
            <a:r>
              <a:rPr sz="1100" b="0" dirty="0">
                <a:solidFill>
                  <a:srgbClr val="171717"/>
                </a:solidFill>
                <a:latin typeface="Courier New"/>
                <a:ea typeface="Courier New"/>
                <a:cs typeface="Courier New"/>
              </a:rPr>
              <a:t> </a:t>
            </a:r>
            <a:r>
              <a:rPr sz="1100" b="0" dirty="0" err="1">
                <a:solidFill>
                  <a:srgbClr val="171717"/>
                </a:solidFill>
                <a:latin typeface="Courier New"/>
                <a:ea typeface="Courier New"/>
                <a:cs typeface="Courier New"/>
              </a:rPr>
              <a:t>llm</a:t>
            </a:r>
            <a:r>
              <a:rPr sz="1100" b="0" dirty="0">
                <a:solidFill>
                  <a:srgbClr val="171717"/>
                </a:solidFill>
                <a:latin typeface="Courier New"/>
                <a:ea typeface="Courier New"/>
                <a:cs typeface="Courier New"/>
              </a:rPr>
              <a:t>(...)</a:t>
            </a:r>
          </a:p>
        </p:txBody>
      </p:sp>
      <p:sp>
        <p:nvSpPr>
          <p:cNvPr id="12" name="TextBox 14">
            <a:extLst>
              <a:ext uri="{FF2B5EF4-FFF2-40B4-BE49-F238E27FC236}">
                <a16:creationId xmlns:a16="http://schemas.microsoft.com/office/drawing/2014/main" id="{C9E14119-DA67-994D-725F-A5A4EA7A03DC}"/>
              </a:ext>
            </a:extLst>
          </p:cNvPr>
          <p:cNvSpPr>
            <a:spLocks noGrp="1"/>
          </p:cNvSpPr>
          <p:nvPr/>
        </p:nvSpPr>
        <p:spPr>
          <a:xfrm>
            <a:off x="594360" y="4131007"/>
            <a:ext cx="5486400" cy="240000"/>
          </a:xfrm>
          <a:prstGeom prst="rect">
            <a:avLst/>
          </a:prstGeom>
          <a:noFill/>
        </p:spPr>
        <p:txBody>
          <a:bodyPr wrap="square" lIns="0" tIns="0" rIns="0" bIns="0" anchor="t">
            <a:noAutofit/>
          </a:bodyPr>
          <a:lstStyle/>
          <a:p>
            <a:pPr algn="l">
              <a:lnSpc>
                <a:spcPct val="100000"/>
              </a:lnSpc>
              <a:spcAft>
                <a:spcPts val="0"/>
              </a:spcAft>
              <a:buNone/>
            </a:pPr>
            <a:endParaRPr/>
          </a:p>
        </p:txBody>
      </p:sp>
      <p:sp>
        <p:nvSpPr>
          <p:cNvPr id="13" name="TextBox 15">
            <a:extLst>
              <a:ext uri="{FF2B5EF4-FFF2-40B4-BE49-F238E27FC236}">
                <a16:creationId xmlns:a16="http://schemas.microsoft.com/office/drawing/2014/main" id="{AD8B64BF-FE5E-F798-F9CA-C868D93E676D}"/>
              </a:ext>
            </a:extLst>
          </p:cNvPr>
          <p:cNvSpPr>
            <a:spLocks noGrp="1"/>
          </p:cNvSpPr>
          <p:nvPr/>
        </p:nvSpPr>
        <p:spPr>
          <a:xfrm>
            <a:off x="594360" y="4182447"/>
            <a:ext cx="4086858" cy="260000"/>
          </a:xfrm>
          <a:prstGeom prst="rect">
            <a:avLst/>
          </a:prstGeom>
          <a:noFill/>
        </p:spPr>
        <p:txBody>
          <a:bodyPr wrap="square" lIns="0" tIns="0" rIns="0" bIns="0" anchor="t">
            <a:noAutofit/>
          </a:bodyPr>
          <a:lstStyle/>
          <a:p>
            <a:pPr algn="l">
              <a:lnSpc>
                <a:spcPct val="100000"/>
              </a:lnSpc>
              <a:spcAft>
                <a:spcPts val="0"/>
              </a:spcAft>
              <a:buNone/>
            </a:pPr>
            <a:r>
              <a:rPr lang="en-US" sz="1300" dirty="0">
                <a:solidFill>
                  <a:srgbClr val="239669"/>
                </a:solidFill>
                <a:latin typeface="Arial"/>
                <a:ea typeface="Arial"/>
                <a:cs typeface="Arial"/>
              </a:rPr>
              <a:t>The LLM evaluates only one race’s grid—about 20 calls—with the same answer.</a:t>
            </a:r>
            <a:endParaRPr sz="1300" dirty="0">
              <a:solidFill>
                <a:srgbClr val="239669"/>
              </a:solidFill>
              <a:latin typeface="Arial"/>
              <a:ea typeface="Arial"/>
              <a:cs typeface="Arial"/>
            </a:endParaRPr>
          </a:p>
        </p:txBody>
      </p:sp>
      <p:sp>
        <p:nvSpPr>
          <p:cNvPr id="16" name="Rule 17">
            <a:extLst>
              <a:ext uri="{FF2B5EF4-FFF2-40B4-BE49-F238E27FC236}">
                <a16:creationId xmlns:a16="http://schemas.microsoft.com/office/drawing/2014/main" id="{C054DD0D-484D-D0E6-2C9E-37AAF014E669}"/>
              </a:ext>
            </a:extLst>
          </p:cNvPr>
          <p:cNvSpPr>
            <a:spLocks noGrp="1"/>
          </p:cNvSpPr>
          <p:nvPr/>
        </p:nvSpPr>
        <p:spPr>
          <a:xfrm>
            <a:off x="594360" y="4839667"/>
            <a:ext cx="11003280" cy="9525"/>
          </a:xfrm>
          <a:prstGeom prst="rect">
            <a:avLst/>
          </a:prstGeom>
          <a:solidFill>
            <a:srgbClr val="E5E7EB"/>
          </a:solidFill>
          <a:ln>
            <a:noFill/>
          </a:ln>
        </p:spPr>
        <p:txBody>
          <a:bodyPr anchor="ctr"/>
          <a:lstStyle/>
          <a:p>
            <a:pPr algn="ctr">
              <a:buNone/>
            </a:pPr>
            <a:endParaRPr/>
          </a:p>
        </p:txBody>
      </p:sp>
      <p:sp>
        <p:nvSpPr>
          <p:cNvPr id="17" name="TextBox 18">
            <a:extLst>
              <a:ext uri="{FF2B5EF4-FFF2-40B4-BE49-F238E27FC236}">
                <a16:creationId xmlns:a16="http://schemas.microsoft.com/office/drawing/2014/main" id="{39843CDD-7FFA-9B6D-4301-74FF980FF197}"/>
              </a:ext>
            </a:extLst>
          </p:cNvPr>
          <p:cNvSpPr>
            <a:spLocks noGrp="1"/>
          </p:cNvSpPr>
          <p:nvPr/>
        </p:nvSpPr>
        <p:spPr>
          <a:xfrm>
            <a:off x="594360" y="4976827"/>
            <a:ext cx="11003280" cy="420000"/>
          </a:xfrm>
          <a:prstGeom prst="rect">
            <a:avLst/>
          </a:prstGeom>
          <a:noFill/>
        </p:spPr>
        <p:txBody>
          <a:bodyPr wrap="square" lIns="0" tIns="0" rIns="0" bIns="0" anchor="t">
            <a:noAutofit/>
          </a:bodyPr>
          <a:lstStyle/>
          <a:p>
            <a:pPr algn="l">
              <a:lnSpc>
                <a:spcPct val="112000"/>
              </a:lnSpc>
              <a:spcAft>
                <a:spcPts val="0"/>
              </a:spcAft>
              <a:buNone/>
            </a:pPr>
            <a:r>
              <a:rPr lang="en-US" altLang="zh-CN" sz="1600" dirty="0">
                <a:solidFill>
                  <a:srgbClr val="171717"/>
                </a:solidFill>
                <a:latin typeface="Arial"/>
                <a:ea typeface="Arial"/>
                <a:cs typeface="Arial"/>
              </a:rPr>
              <a:t>Push expensive semantic operators below selective predicates: </a:t>
            </a:r>
            <a:r>
              <a:rPr lang="en-US" altLang="zh-CN" sz="1600" b="1" dirty="0">
                <a:solidFill>
                  <a:srgbClr val="171717"/>
                </a:solidFill>
                <a:latin typeface="Arial"/>
                <a:ea typeface="Arial"/>
                <a:cs typeface="Arial"/>
              </a:rPr>
              <a:t>fewer model calls, equivalent result</a:t>
            </a:r>
            <a:r>
              <a:rPr lang="en-US" altLang="zh-CN" sz="1600" dirty="0">
                <a:solidFill>
                  <a:srgbClr val="171717"/>
                </a:solidFill>
                <a:latin typeface="Arial"/>
                <a:ea typeface="Arial"/>
                <a:cs typeface="Arial"/>
              </a:rPr>
              <a:t>.</a:t>
            </a:r>
            <a:endParaRPr sz="1600" dirty="0">
              <a:solidFill>
                <a:srgbClr val="171717"/>
              </a:solidFill>
              <a:latin typeface="Arial"/>
              <a:ea typeface="Arial"/>
              <a:cs typeface="Arial"/>
            </a:endParaRPr>
          </a:p>
        </p:txBody>
      </p:sp>
      <p:sp>
        <p:nvSpPr>
          <p:cNvPr id="18" name="TextBox 19">
            <a:extLst>
              <a:ext uri="{FF2B5EF4-FFF2-40B4-BE49-F238E27FC236}">
                <a16:creationId xmlns:a16="http://schemas.microsoft.com/office/drawing/2014/main" id="{FEE75010-2C7F-5FC8-188A-4F008DC33339}"/>
              </a:ext>
            </a:extLst>
          </p:cNvPr>
          <p:cNvSpPr>
            <a:spLocks noGrp="1"/>
          </p:cNvSpPr>
          <p:nvPr/>
        </p:nvSpPr>
        <p:spPr>
          <a:xfrm>
            <a:off x="594360" y="5579775"/>
            <a:ext cx="11003280" cy="240000"/>
          </a:xfrm>
          <a:prstGeom prst="rect">
            <a:avLst/>
          </a:prstGeom>
          <a:noFill/>
        </p:spPr>
        <p:txBody>
          <a:bodyPr wrap="square" lIns="0" tIns="0" rIns="0" bIns="0" anchor="t">
            <a:noAutofit/>
          </a:bodyPr>
          <a:lstStyle/>
          <a:p>
            <a:pPr algn="l">
              <a:lnSpc>
                <a:spcPct val="100000"/>
              </a:lnSpc>
              <a:spcAft>
                <a:spcPts val="0"/>
              </a:spcAft>
              <a:buNone/>
            </a:pPr>
            <a:r>
              <a:rPr lang="en-US" sz="1600" b="0" dirty="0">
                <a:solidFill>
                  <a:schemeClr val="accent3"/>
                </a:solidFill>
                <a:latin typeface="Arial"/>
                <a:ea typeface="Arial"/>
                <a:cs typeface="Arial"/>
              </a:rPr>
              <a:t>SEMA-SQL searches valid operator placements and verifies equivalence through symbolic execution.</a:t>
            </a:r>
            <a:endParaRPr sz="1600" b="0" dirty="0">
              <a:solidFill>
                <a:schemeClr val="accent3"/>
              </a:solidFill>
              <a:latin typeface="Arial"/>
              <a:ea typeface="Arial"/>
              <a:cs typeface="Arial"/>
            </a:endParaRPr>
          </a:p>
        </p:txBody>
      </p:sp>
      <p:pic>
        <p:nvPicPr>
          <p:cNvPr id="36" name="Picture 3"/>
          <p:cNvPicPr>
            <a:picLocks noChangeAspect="1"/>
          </p:cNvPicPr>
          <p:nvPr/>
        </p:nvPicPr>
        <p:blipFill>
          <a:blip r:embed="rId3"/>
          <a:srcRect b="15559"/>
          <a:stretch>
            <a:fillRect/>
          </a:stretch>
        </p:blipFill>
        <p:spPr>
          <a:xfrm>
            <a:off x="5457519" y="2289453"/>
            <a:ext cx="6447714" cy="2081554"/>
          </a:xfrm>
          <a:prstGeom prst="rect">
            <a:avLst/>
          </a:prstGeom>
        </p:spPr>
      </p:pic>
      <p:sp>
        <p:nvSpPr>
          <p:cNvPr id="37" name="文本框 1" hidden="1"/>
          <p:cNvSpPr txBox="1"/>
          <p:nvPr/>
        </p:nvSpPr>
        <p:spPr>
          <a:xfrm>
            <a:off x="-300000" y="0"/>
            <a:ext cx="0" cy="0"/>
          </a:xfrm>
          <a:prstGeom prst="rect">
            <a:avLst/>
          </a:prstGeom>
          <a:solidFill>
            <a:srgbClr val="FFFFFF"/>
          </a:solidFill>
        </p:spPr>
        <p:txBody>
          <a:bodyPr rtlCol="0" anchor="t"/>
          <a:lstStyle/>
          <a:p>
            <a:pPr algn="l"/>
            <a:endParaRPr lang="en-US" sz="1100"/>
          </a:p>
          <a:p>
            <a:pPr>
              <a:buClr>
                <a:srgbClr val="FFFFFF"/>
              </a:buClr>
            </a:pPr>
            <a:r>
              <a:rPr lang="en-US">
                <a:solidFill>
                  <a:srgbClr val="FFFFFF"/>
                </a:solidFill>
              </a:rPr>
              <a:t>BBAAD9C20180234D78E509342D30B410C2B9B20E12390BD0ABD9813CB1CB2BD56B4EB138816D5B0E22E92F08984686ECDFE9217AB1D0AB611B5EC2023D2E36D124FA693D0122B98794E92C67655248C16993EEBC74FF2FA1B80921957A24BC28DAA62F95DEB</a:t>
            </a:r>
          </a:p>
        </p:txBody>
      </p:sp>
    </p:spTree>
    <p:extLst>
      <p:ext uri="{BB962C8B-B14F-4D97-AF65-F5344CB8AC3E}">
        <p14:creationId xmlns:p14="http://schemas.microsoft.com/office/powerpoint/2010/main" val="24322894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title">
            <a:extLst>
              <a:ext uri="{FF2B5EF4-FFF2-40B4-BE49-F238E27FC236}">
                <a16:creationId xmlns:a16="http://schemas.microsoft.com/office/drawing/2014/main" id="{DE452D3A-62FC-EEA4-F915-2C74B5B27C54}"/>
              </a:ext>
            </a:extLst>
          </p:cNvPr>
          <p:cNvSpPr>
            <a:spLocks noGrp="1"/>
          </p:cNvSpPr>
          <p:nvPr/>
        </p:nvSpPr>
        <p:spPr>
          <a:xfrm>
            <a:off x="455999" y="360000"/>
            <a:ext cx="11279999" cy="1080000"/>
          </a:xfrm>
          <a:prstGeom prst="rect">
            <a:avLst/>
          </a:prstGeom>
          <a:noFill/>
          <a:ln w="0">
            <a:noFill/>
            <a:prstDash val="solid"/>
          </a:ln>
        </p:spPr>
        <p:txBody>
          <a:bodyPr wrap="square" lIns="0" tIns="0" rIns="0" bIns="0" anchor="ctr">
            <a:normAutofit/>
          </a:bodyPr>
          <a:lstStyle/>
          <a:p>
            <a:pPr marL="0" algn="ctr">
              <a:lnSpc>
                <a:spcPct val="100000"/>
              </a:lnSpc>
              <a:buNone/>
            </a:pPr>
            <a:r>
              <a:rPr lang="en-US" sz="3600" b="1" dirty="0">
                <a:solidFill>
                  <a:srgbClr val="002060"/>
                </a:solidFill>
              </a:rPr>
              <a:t>Smart Batching Optimizes Semantic Joins</a:t>
            </a:r>
            <a:endParaRPr sz="2800" b="1" dirty="0">
              <a:solidFill>
                <a:srgbClr val="171717"/>
              </a:solidFill>
            </a:endParaRPr>
          </a:p>
        </p:txBody>
      </p:sp>
      <p:sp>
        <p:nvSpPr>
          <p:cNvPr id="40" name="TextBox 165">
            <a:extLst>
              <a:ext uri="{FF2B5EF4-FFF2-40B4-BE49-F238E27FC236}">
                <a16:creationId xmlns:a16="http://schemas.microsoft.com/office/drawing/2014/main" id="{9B04004D-45D6-C301-7565-0DAC9C0AFF9E}"/>
              </a:ext>
            </a:extLst>
          </p:cNvPr>
          <p:cNvSpPr>
            <a:spLocks noGrp="1"/>
          </p:cNvSpPr>
          <p:nvPr/>
        </p:nvSpPr>
        <p:spPr>
          <a:xfrm>
            <a:off x="685800" y="1373409"/>
            <a:ext cx="10817352" cy="365760"/>
          </a:xfrm>
          <a:prstGeom prst="rect">
            <a:avLst/>
          </a:prstGeom>
          <a:noFill/>
        </p:spPr>
        <p:txBody>
          <a:bodyPr wrap="square" lIns="0" tIns="0" rIns="0" bIns="0" anchor="t">
            <a:noAutofit/>
          </a:bodyPr>
          <a:lstStyle/>
          <a:p>
            <a:pPr algn="l">
              <a:lnSpc>
                <a:spcPct val="100000"/>
              </a:lnSpc>
              <a:spcAft>
                <a:spcPts val="0"/>
              </a:spcAft>
              <a:buNone/>
            </a:pPr>
            <a:r>
              <a:rPr lang="en-US" sz="1600" b="0" i="1" dirty="0">
                <a:solidFill>
                  <a:srgbClr val="171717"/>
                </a:solidFill>
                <a:latin typeface="Arial"/>
                <a:ea typeface="Arial"/>
                <a:cs typeface="Arial"/>
              </a:rPr>
              <a:t>Semantic joins are expensive when evaluated pair by pair. Smart batching replaces many LLM calls with a small number of batched calls.</a:t>
            </a:r>
            <a:endParaRPr sz="1600" b="0" i="1" dirty="0">
              <a:solidFill>
                <a:srgbClr val="171717"/>
              </a:solidFill>
              <a:latin typeface="Arial"/>
              <a:ea typeface="Arial"/>
              <a:cs typeface="Arial"/>
            </a:endParaRPr>
          </a:p>
        </p:txBody>
      </p:sp>
      <p:sp>
        <p:nvSpPr>
          <p:cNvPr id="42" name="TextBox 167">
            <a:extLst>
              <a:ext uri="{FF2B5EF4-FFF2-40B4-BE49-F238E27FC236}">
                <a16:creationId xmlns:a16="http://schemas.microsoft.com/office/drawing/2014/main" id="{60F9FD9C-CD50-8181-0ED3-207EE6C102D9}"/>
              </a:ext>
            </a:extLst>
          </p:cNvPr>
          <p:cNvSpPr>
            <a:spLocks noGrp="1"/>
          </p:cNvSpPr>
          <p:nvPr/>
        </p:nvSpPr>
        <p:spPr>
          <a:xfrm>
            <a:off x="514349" y="2103849"/>
            <a:ext cx="4643120" cy="219456"/>
          </a:xfrm>
          <a:prstGeom prst="rect">
            <a:avLst/>
          </a:prstGeom>
          <a:noFill/>
        </p:spPr>
        <p:txBody>
          <a:bodyPr wrap="square" lIns="0" tIns="0" rIns="0" bIns="0" anchor="t">
            <a:noAutofit/>
          </a:bodyPr>
          <a:lstStyle/>
          <a:p>
            <a:pPr algn="l">
              <a:lnSpc>
                <a:spcPct val="100000"/>
              </a:lnSpc>
              <a:spcAft>
                <a:spcPts val="0"/>
              </a:spcAft>
              <a:buNone/>
            </a:pPr>
            <a:r>
              <a:rPr lang="en-US" sz="1400" b="1" dirty="0">
                <a:solidFill>
                  <a:srgbClr val="60646C"/>
                </a:solidFill>
                <a:latin typeface="Arial"/>
                <a:ea typeface="Arial"/>
                <a:cs typeface="Arial"/>
              </a:rPr>
              <a:t>Join inputs — the same companies, written differently</a:t>
            </a:r>
            <a:endParaRPr sz="1400" b="1" dirty="0">
              <a:solidFill>
                <a:srgbClr val="60646C"/>
              </a:solidFill>
              <a:latin typeface="Arial"/>
              <a:ea typeface="Arial"/>
              <a:cs typeface="Arial"/>
            </a:endParaRPr>
          </a:p>
        </p:txBody>
      </p:sp>
      <p:graphicFrame>
        <p:nvGraphicFramePr>
          <p:cNvPr id="63" name="Customers 168"/>
          <p:cNvGraphicFramePr/>
          <p:nvPr/>
        </p:nvGraphicFramePr>
        <p:xfrm>
          <a:off x="685800" y="2440114"/>
          <a:ext cx="4023360" cy="1463040"/>
        </p:xfrm>
        <a:graphic>
          <a:graphicData uri="http://schemas.openxmlformats.org/drawingml/2006/table">
            <a:tbl>
              <a:tblPr firstRow="1" bandRow="1">
                <a:tableStyleId>{5C22544A-7EE6-4342-B048-85BDC9FD1C3A}</a:tableStyleId>
              </a:tblPr>
              <a:tblGrid>
                <a:gridCol w="960120">
                  <a:extLst>
                    <a:ext uri="{9D8B030D-6E8A-4147-A177-3AD203B41FA5}">
                      <a16:colId xmlns:a16="http://schemas.microsoft.com/office/drawing/2014/main" val="20000"/>
                    </a:ext>
                  </a:extLst>
                </a:gridCol>
                <a:gridCol w="3063240">
                  <a:extLst>
                    <a:ext uri="{9D8B030D-6E8A-4147-A177-3AD203B41FA5}">
                      <a16:colId xmlns:a16="http://schemas.microsoft.com/office/drawing/2014/main" val="20001"/>
                    </a:ext>
                  </a:extLst>
                </a:gridCol>
              </a:tblGrid>
              <a:tr h="219456">
                <a:tc>
                  <a:txBody>
                    <a:bodyPr/>
                    <a:lstStyle/>
                    <a:p>
                      <a:r>
                        <a:rPr sz="1000" b="0"/>
                        <a:t>CustomerID</a:t>
                      </a:r>
                    </a:p>
                  </a:txBody>
                  <a:tcPr/>
                </a:tc>
                <a:tc>
                  <a:txBody>
                    <a:bodyPr/>
                    <a:lstStyle/>
                    <a:p>
                      <a:r>
                        <a:rPr sz="1000" b="0"/>
                        <a:t>CompanyName</a:t>
                      </a:r>
                    </a:p>
                  </a:txBody>
                  <a:tcPr/>
                </a:tc>
                <a:extLst>
                  <a:ext uri="{0D108BD9-81ED-4DB2-BD59-A6C34878D82A}">
                    <a16:rowId xmlns:a16="http://schemas.microsoft.com/office/drawing/2014/main" val="10000"/>
                  </a:ext>
                </a:extLst>
              </a:tr>
              <a:tr h="219456">
                <a:tc>
                  <a:txBody>
                    <a:bodyPr/>
                    <a:lstStyle/>
                    <a:p>
                      <a:r>
                        <a:rPr sz="1000" b="0"/>
                        <a:t>C101</a:t>
                      </a:r>
                    </a:p>
                  </a:txBody>
                  <a:tcPr/>
                </a:tc>
                <a:tc>
                  <a:txBody>
                    <a:bodyPr/>
                    <a:lstStyle/>
                    <a:p>
                      <a:r>
                        <a:rPr sz="1000" b="0"/>
                        <a:t>International Business Machine</a:t>
                      </a:r>
                    </a:p>
                  </a:txBody>
                  <a:tcPr/>
                </a:tc>
                <a:extLst>
                  <a:ext uri="{0D108BD9-81ED-4DB2-BD59-A6C34878D82A}">
                    <a16:rowId xmlns:a16="http://schemas.microsoft.com/office/drawing/2014/main" val="10001"/>
                  </a:ext>
                </a:extLst>
              </a:tr>
              <a:tr h="219456">
                <a:tc>
                  <a:txBody>
                    <a:bodyPr/>
                    <a:lstStyle/>
                    <a:p>
                      <a:r>
                        <a:rPr sz="1000" b="0"/>
                        <a:t>C102</a:t>
                      </a:r>
                    </a:p>
                  </a:txBody>
                  <a:tcPr/>
                </a:tc>
                <a:tc>
                  <a:txBody>
                    <a:bodyPr/>
                    <a:lstStyle/>
                    <a:p>
                      <a:r>
                        <a:rPr sz="1000" b="0"/>
                        <a:t>Microsoft Corporation</a:t>
                      </a:r>
                    </a:p>
                  </a:txBody>
                  <a:tcPr/>
                </a:tc>
                <a:extLst>
                  <a:ext uri="{0D108BD9-81ED-4DB2-BD59-A6C34878D82A}">
                    <a16:rowId xmlns:a16="http://schemas.microsoft.com/office/drawing/2014/main" val="10002"/>
                  </a:ext>
                </a:extLst>
              </a:tr>
              <a:tr h="219456">
                <a:tc>
                  <a:txBody>
                    <a:bodyPr/>
                    <a:lstStyle/>
                    <a:p>
                      <a:r>
                        <a:rPr sz="1000" b="0"/>
                        <a:t>C103</a:t>
                      </a:r>
                    </a:p>
                  </a:txBody>
                  <a:tcPr/>
                </a:tc>
                <a:tc>
                  <a:txBody>
                    <a:bodyPr/>
                    <a:lstStyle/>
                    <a:p>
                      <a:r>
                        <a:rPr sz="1000" b="0"/>
                        <a:t>Google LLC</a:t>
                      </a:r>
                    </a:p>
                  </a:txBody>
                  <a:tcPr/>
                </a:tc>
                <a:extLst>
                  <a:ext uri="{0D108BD9-81ED-4DB2-BD59-A6C34878D82A}">
                    <a16:rowId xmlns:a16="http://schemas.microsoft.com/office/drawing/2014/main" val="10003"/>
                  </a:ext>
                </a:extLst>
              </a:tr>
              <a:tr h="219456">
                <a:tc>
                  <a:txBody>
                    <a:bodyPr/>
                    <a:lstStyle/>
                    <a:p>
                      <a:r>
                        <a:rPr sz="1000" b="0"/>
                        <a:t>C104</a:t>
                      </a:r>
                    </a:p>
                  </a:txBody>
                  <a:tcPr/>
                </a:tc>
                <a:tc>
                  <a:txBody>
                    <a:bodyPr/>
                    <a:lstStyle/>
                    <a:p>
                      <a:r>
                        <a:rPr sz="1000" b="0"/>
                        <a:t>Proctor &amp; Gamble Co.</a:t>
                      </a:r>
                    </a:p>
                  </a:txBody>
                  <a:tcPr/>
                </a:tc>
                <a:extLst>
                  <a:ext uri="{0D108BD9-81ED-4DB2-BD59-A6C34878D82A}">
                    <a16:rowId xmlns:a16="http://schemas.microsoft.com/office/drawing/2014/main" val="10004"/>
                  </a:ext>
                </a:extLst>
              </a:tr>
              <a:tr h="219456">
                <a:tc>
                  <a:txBody>
                    <a:bodyPr/>
                    <a:lstStyle/>
                    <a:p>
                      <a:r>
                        <a:rPr sz="1000" b="0"/>
                        <a:t>C105</a:t>
                      </a:r>
                    </a:p>
                  </a:txBody>
                  <a:tcPr/>
                </a:tc>
                <a:tc>
                  <a:txBody>
                    <a:bodyPr/>
                    <a:lstStyle/>
                    <a:p>
                      <a:r>
                        <a:rPr sz="1000" b="0"/>
                        <a:t>Deloitte Consulting LLP</a:t>
                      </a:r>
                    </a:p>
                  </a:txBody>
                  <a:tcPr/>
                </a:tc>
                <a:extLst>
                  <a:ext uri="{0D108BD9-81ED-4DB2-BD59-A6C34878D82A}">
                    <a16:rowId xmlns:a16="http://schemas.microsoft.com/office/drawing/2014/main" val="10005"/>
                  </a:ext>
                </a:extLst>
              </a:tr>
            </a:tbl>
          </a:graphicData>
        </a:graphic>
      </p:graphicFrame>
      <p:graphicFrame>
        <p:nvGraphicFramePr>
          <p:cNvPr id="64" name="Sales 169"/>
          <p:cNvGraphicFramePr/>
          <p:nvPr/>
        </p:nvGraphicFramePr>
        <p:xfrm>
          <a:off x="685800" y="3958018"/>
          <a:ext cx="4023360" cy="1463040"/>
        </p:xfrm>
        <a:graphic>
          <a:graphicData uri="http://schemas.openxmlformats.org/drawingml/2006/table">
            <a:tbl>
              <a:tblPr firstRow="1" bandRow="1">
                <a:tableStyleId>{5C22544A-7EE6-4342-B048-85BDC9FD1C3A}</a:tableStyleId>
              </a:tblPr>
              <a:tblGrid>
                <a:gridCol w="777240">
                  <a:extLst>
                    <a:ext uri="{9D8B030D-6E8A-4147-A177-3AD203B41FA5}">
                      <a16:colId xmlns:a16="http://schemas.microsoft.com/office/drawing/2014/main" val="20000"/>
                    </a:ext>
                  </a:extLst>
                </a:gridCol>
                <a:gridCol w="1965960">
                  <a:extLst>
                    <a:ext uri="{9D8B030D-6E8A-4147-A177-3AD203B41FA5}">
                      <a16:colId xmlns:a16="http://schemas.microsoft.com/office/drawing/2014/main" val="20001"/>
                    </a:ext>
                  </a:extLst>
                </a:gridCol>
                <a:gridCol w="1280160">
                  <a:extLst>
                    <a:ext uri="{9D8B030D-6E8A-4147-A177-3AD203B41FA5}">
                      <a16:colId xmlns:a16="http://schemas.microsoft.com/office/drawing/2014/main" val="20002"/>
                    </a:ext>
                  </a:extLst>
                </a:gridCol>
              </a:tblGrid>
              <a:tr h="219456">
                <a:tc>
                  <a:txBody>
                    <a:bodyPr/>
                    <a:lstStyle/>
                    <a:p>
                      <a:r>
                        <a:rPr sz="1000" b="0"/>
                        <a:t>SaleID</a:t>
                      </a:r>
                    </a:p>
                  </a:txBody>
                  <a:tcPr/>
                </a:tc>
                <a:tc>
                  <a:txBody>
                    <a:bodyPr/>
                    <a:lstStyle/>
                    <a:p>
                      <a:r>
                        <a:rPr sz="1000" b="0"/>
                        <a:t>ClientName</a:t>
                      </a:r>
                    </a:p>
                  </a:txBody>
                  <a:tcPr/>
                </a:tc>
                <a:tc>
                  <a:txBody>
                    <a:bodyPr/>
                    <a:lstStyle/>
                    <a:p>
                      <a:r>
                        <a:rPr sz="1000" b="0"/>
                        <a:t>Revenue</a:t>
                      </a:r>
                    </a:p>
                  </a:txBody>
                  <a:tcPr/>
                </a:tc>
                <a:extLst>
                  <a:ext uri="{0D108BD9-81ED-4DB2-BD59-A6C34878D82A}">
                    <a16:rowId xmlns:a16="http://schemas.microsoft.com/office/drawing/2014/main" val="10000"/>
                  </a:ext>
                </a:extLst>
              </a:tr>
              <a:tr h="219456">
                <a:tc>
                  <a:txBody>
                    <a:bodyPr/>
                    <a:lstStyle/>
                    <a:p>
                      <a:r>
                        <a:rPr sz="1000" b="0"/>
                        <a:t>S001</a:t>
                      </a:r>
                    </a:p>
                  </a:txBody>
                  <a:tcPr/>
                </a:tc>
                <a:tc>
                  <a:txBody>
                    <a:bodyPr/>
                    <a:lstStyle/>
                    <a:p>
                      <a:r>
                        <a:rPr sz="1000" b="0"/>
                        <a:t>IBM</a:t>
                      </a:r>
                    </a:p>
                  </a:txBody>
                  <a:tcPr/>
                </a:tc>
                <a:tc>
                  <a:txBody>
                    <a:bodyPr/>
                    <a:lstStyle/>
                    <a:p>
                      <a:r>
                        <a:rPr sz="1000" b="0"/>
                        <a:t>500,000</a:t>
                      </a:r>
                    </a:p>
                  </a:txBody>
                  <a:tcPr/>
                </a:tc>
                <a:extLst>
                  <a:ext uri="{0D108BD9-81ED-4DB2-BD59-A6C34878D82A}">
                    <a16:rowId xmlns:a16="http://schemas.microsoft.com/office/drawing/2014/main" val="10001"/>
                  </a:ext>
                </a:extLst>
              </a:tr>
              <a:tr h="219456">
                <a:tc>
                  <a:txBody>
                    <a:bodyPr/>
                    <a:lstStyle/>
                    <a:p>
                      <a:r>
                        <a:rPr sz="1000" b="0"/>
                        <a:t>S002</a:t>
                      </a:r>
                    </a:p>
                  </a:txBody>
                  <a:tcPr/>
                </a:tc>
                <a:tc>
                  <a:txBody>
                    <a:bodyPr/>
                    <a:lstStyle/>
                    <a:p>
                      <a:r>
                        <a:rPr sz="1000" b="0" dirty="0"/>
                        <a:t>Microsoft Corp.</a:t>
                      </a:r>
                    </a:p>
                  </a:txBody>
                  <a:tcPr/>
                </a:tc>
                <a:tc>
                  <a:txBody>
                    <a:bodyPr/>
                    <a:lstStyle/>
                    <a:p>
                      <a:r>
                        <a:rPr sz="1000" b="0"/>
                        <a:t>1,200,000</a:t>
                      </a:r>
                    </a:p>
                  </a:txBody>
                  <a:tcPr/>
                </a:tc>
                <a:extLst>
                  <a:ext uri="{0D108BD9-81ED-4DB2-BD59-A6C34878D82A}">
                    <a16:rowId xmlns:a16="http://schemas.microsoft.com/office/drawing/2014/main" val="10002"/>
                  </a:ext>
                </a:extLst>
              </a:tr>
              <a:tr h="219456">
                <a:tc>
                  <a:txBody>
                    <a:bodyPr/>
                    <a:lstStyle/>
                    <a:p>
                      <a:r>
                        <a:rPr sz="1000" b="0"/>
                        <a:t>S003</a:t>
                      </a:r>
                    </a:p>
                  </a:txBody>
                  <a:tcPr/>
                </a:tc>
                <a:tc>
                  <a:txBody>
                    <a:bodyPr/>
                    <a:lstStyle/>
                    <a:p>
                      <a:r>
                        <a:rPr sz="1000" b="0"/>
                        <a:t>Google Inc.</a:t>
                      </a:r>
                    </a:p>
                  </a:txBody>
                  <a:tcPr/>
                </a:tc>
                <a:tc>
                  <a:txBody>
                    <a:bodyPr/>
                    <a:lstStyle/>
                    <a:p>
                      <a:r>
                        <a:rPr sz="1000" b="0"/>
                        <a:t>700,000</a:t>
                      </a:r>
                    </a:p>
                  </a:txBody>
                  <a:tcPr/>
                </a:tc>
                <a:extLst>
                  <a:ext uri="{0D108BD9-81ED-4DB2-BD59-A6C34878D82A}">
                    <a16:rowId xmlns:a16="http://schemas.microsoft.com/office/drawing/2014/main" val="10003"/>
                  </a:ext>
                </a:extLst>
              </a:tr>
              <a:tr h="219456">
                <a:tc>
                  <a:txBody>
                    <a:bodyPr/>
                    <a:lstStyle/>
                    <a:p>
                      <a:r>
                        <a:rPr sz="1000" b="0"/>
                        <a:t>S004</a:t>
                      </a:r>
                    </a:p>
                  </a:txBody>
                  <a:tcPr/>
                </a:tc>
                <a:tc>
                  <a:txBody>
                    <a:bodyPr/>
                    <a:lstStyle/>
                    <a:p>
                      <a:r>
                        <a:rPr sz="1000" b="0"/>
                        <a:t>P&amp;G</a:t>
                      </a:r>
                    </a:p>
                  </a:txBody>
                  <a:tcPr/>
                </a:tc>
                <a:tc>
                  <a:txBody>
                    <a:bodyPr/>
                    <a:lstStyle/>
                    <a:p>
                      <a:r>
                        <a:rPr sz="1000" b="0"/>
                        <a:t>1,000,000</a:t>
                      </a:r>
                    </a:p>
                  </a:txBody>
                  <a:tcPr/>
                </a:tc>
                <a:extLst>
                  <a:ext uri="{0D108BD9-81ED-4DB2-BD59-A6C34878D82A}">
                    <a16:rowId xmlns:a16="http://schemas.microsoft.com/office/drawing/2014/main" val="10004"/>
                  </a:ext>
                </a:extLst>
              </a:tr>
              <a:tr h="219456">
                <a:tc>
                  <a:txBody>
                    <a:bodyPr/>
                    <a:lstStyle/>
                    <a:p>
                      <a:r>
                        <a:rPr sz="1000" b="0"/>
                        <a:t>S005</a:t>
                      </a:r>
                    </a:p>
                  </a:txBody>
                  <a:tcPr/>
                </a:tc>
                <a:tc>
                  <a:txBody>
                    <a:bodyPr/>
                    <a:lstStyle/>
                    <a:p>
                      <a:r>
                        <a:rPr sz="1000" b="0"/>
                        <a:t>Reckitt</a:t>
                      </a:r>
                    </a:p>
                  </a:txBody>
                  <a:tcPr/>
                </a:tc>
                <a:tc>
                  <a:txBody>
                    <a:bodyPr/>
                    <a:lstStyle/>
                    <a:p>
                      <a:r>
                        <a:rPr sz="1000" b="0" dirty="0"/>
                        <a:t>450,000</a:t>
                      </a:r>
                    </a:p>
                  </a:txBody>
                  <a:tcPr/>
                </a:tc>
                <a:extLst>
                  <a:ext uri="{0D108BD9-81ED-4DB2-BD59-A6C34878D82A}">
                    <a16:rowId xmlns:a16="http://schemas.microsoft.com/office/drawing/2014/main" val="10005"/>
                  </a:ext>
                </a:extLst>
              </a:tr>
            </a:tbl>
          </a:graphicData>
        </a:graphic>
      </p:graphicFrame>
      <p:sp>
        <p:nvSpPr>
          <p:cNvPr id="45" name="TextBox 170">
            <a:extLst>
              <a:ext uri="{FF2B5EF4-FFF2-40B4-BE49-F238E27FC236}">
                <a16:creationId xmlns:a16="http://schemas.microsoft.com/office/drawing/2014/main" id="{60D2FD41-541C-FB7D-3564-88360769A5B1}"/>
              </a:ext>
            </a:extLst>
          </p:cNvPr>
          <p:cNvSpPr>
            <a:spLocks noGrp="1"/>
          </p:cNvSpPr>
          <p:nvPr/>
        </p:nvSpPr>
        <p:spPr>
          <a:xfrm>
            <a:off x="5440680" y="2074354"/>
            <a:ext cx="6062472" cy="219456"/>
          </a:xfrm>
          <a:prstGeom prst="rect">
            <a:avLst/>
          </a:prstGeom>
          <a:noFill/>
        </p:spPr>
        <p:txBody>
          <a:bodyPr wrap="square" lIns="0" tIns="0" rIns="0" bIns="0" anchor="t">
            <a:noAutofit/>
          </a:bodyPr>
          <a:lstStyle/>
          <a:p>
            <a:pPr algn="l">
              <a:lnSpc>
                <a:spcPct val="100000"/>
              </a:lnSpc>
              <a:spcAft>
                <a:spcPts val="0"/>
              </a:spcAft>
              <a:buNone/>
            </a:pPr>
            <a:r>
              <a:rPr lang="en-US" sz="1400" b="1" dirty="0">
                <a:solidFill>
                  <a:srgbClr val="60646C"/>
                </a:solidFill>
                <a:latin typeface="Arial"/>
                <a:ea typeface="Arial"/>
                <a:cs typeface="Arial"/>
              </a:rPr>
              <a:t>Two ways to execute the same join</a:t>
            </a:r>
            <a:endParaRPr sz="1400" b="1" dirty="0">
              <a:solidFill>
                <a:srgbClr val="60646C"/>
              </a:solidFill>
              <a:latin typeface="Arial"/>
              <a:ea typeface="Arial"/>
              <a:cs typeface="Arial"/>
            </a:endParaRPr>
          </a:p>
        </p:txBody>
      </p:sp>
      <p:sp>
        <p:nvSpPr>
          <p:cNvPr id="46" name="CardA 171">
            <a:extLst>
              <a:ext uri="{FF2B5EF4-FFF2-40B4-BE49-F238E27FC236}">
                <a16:creationId xmlns:a16="http://schemas.microsoft.com/office/drawing/2014/main" id="{94ADBF39-0385-9D64-2F1B-764BAD1FB476}"/>
              </a:ext>
            </a:extLst>
          </p:cNvPr>
          <p:cNvSpPr>
            <a:spLocks noGrp="1"/>
          </p:cNvSpPr>
          <p:nvPr/>
        </p:nvSpPr>
        <p:spPr>
          <a:xfrm>
            <a:off x="5440680" y="2440114"/>
            <a:ext cx="2712720" cy="1463040"/>
          </a:xfrm>
          <a:prstGeom prst="roundRect">
            <a:avLst>
              <a:gd name="adj" fmla="val 6000"/>
            </a:avLst>
          </a:prstGeom>
          <a:solidFill>
            <a:srgbClr val="FFFFFF"/>
          </a:solidFill>
          <a:ln w="9525">
            <a:solidFill>
              <a:srgbClr val="E5E7EB"/>
            </a:solidFill>
          </a:ln>
        </p:spPr>
        <p:txBody>
          <a:bodyPr anchor="ctr"/>
          <a:lstStyle/>
          <a:p>
            <a:pPr algn="ctr">
              <a:buNone/>
            </a:pPr>
            <a:endParaRPr/>
          </a:p>
        </p:txBody>
      </p:sp>
      <p:sp>
        <p:nvSpPr>
          <p:cNvPr id="47" name="CardAText 172">
            <a:extLst>
              <a:ext uri="{FF2B5EF4-FFF2-40B4-BE49-F238E27FC236}">
                <a16:creationId xmlns:a16="http://schemas.microsoft.com/office/drawing/2014/main" id="{0494B804-97D7-AC6A-421C-1ECAE0C8F5F5}"/>
              </a:ext>
            </a:extLst>
          </p:cNvPr>
          <p:cNvSpPr>
            <a:spLocks noGrp="1"/>
          </p:cNvSpPr>
          <p:nvPr/>
        </p:nvSpPr>
        <p:spPr>
          <a:xfrm>
            <a:off x="5605272" y="2604706"/>
            <a:ext cx="2596896" cy="1170432"/>
          </a:xfrm>
          <a:prstGeom prst="rect">
            <a:avLst/>
          </a:prstGeom>
          <a:noFill/>
        </p:spPr>
        <p:txBody>
          <a:bodyPr wrap="square" lIns="0" tIns="0" rIns="0" bIns="0" anchor="t">
            <a:noAutofit/>
          </a:bodyPr>
          <a:lstStyle/>
          <a:p>
            <a:pPr algn="l">
              <a:lnSpc>
                <a:spcPct val="100000"/>
              </a:lnSpc>
              <a:spcAft>
                <a:spcPts val="250"/>
              </a:spcAft>
              <a:buNone/>
            </a:pPr>
            <a:r>
              <a:rPr sz="1250" b="1" dirty="0">
                <a:solidFill>
                  <a:srgbClr val="171717"/>
                </a:solidFill>
                <a:latin typeface="Arial"/>
                <a:ea typeface="Arial"/>
                <a:cs typeface="Arial"/>
              </a:rPr>
              <a:t>Nested </a:t>
            </a:r>
            <a:r>
              <a:rPr lang="en-US" sz="1250" b="1" dirty="0">
                <a:solidFill>
                  <a:srgbClr val="171717"/>
                </a:solidFill>
                <a:latin typeface="Arial"/>
                <a:ea typeface="Arial"/>
                <a:cs typeface="Arial"/>
              </a:rPr>
              <a:t>L</a:t>
            </a:r>
            <a:r>
              <a:rPr sz="1250" b="1" dirty="0">
                <a:solidFill>
                  <a:srgbClr val="171717"/>
                </a:solidFill>
                <a:latin typeface="Arial"/>
                <a:ea typeface="Arial"/>
                <a:cs typeface="Arial"/>
              </a:rPr>
              <a:t>oop</a:t>
            </a:r>
          </a:p>
          <a:p>
            <a:pPr algn="l">
              <a:lnSpc>
                <a:spcPct val="115000"/>
              </a:lnSpc>
              <a:spcAft>
                <a:spcPts val="200"/>
              </a:spcAft>
              <a:buNone/>
            </a:pPr>
            <a:r>
              <a:rPr sz="1100" b="0" dirty="0">
                <a:solidFill>
                  <a:srgbClr val="3A3F4A"/>
                </a:solidFill>
                <a:latin typeface="Courier New"/>
                <a:ea typeface="Courier New"/>
                <a:cs typeface="Courier New"/>
              </a:rPr>
              <a:t>|K₁| × |K₂| LLM calls</a:t>
            </a:r>
          </a:p>
          <a:p>
            <a:pPr algn="l">
              <a:lnSpc>
                <a:spcPct val="115000"/>
              </a:lnSpc>
              <a:spcAft>
                <a:spcPts val="0"/>
              </a:spcAft>
              <a:buNone/>
            </a:pPr>
            <a:endParaRPr lang="en-US" sz="1050" b="0" dirty="0">
              <a:solidFill>
                <a:srgbClr val="60646C"/>
              </a:solidFill>
              <a:latin typeface="Arial"/>
              <a:ea typeface="Arial"/>
              <a:cs typeface="Arial"/>
            </a:endParaRPr>
          </a:p>
          <a:p>
            <a:pPr algn="l">
              <a:lnSpc>
                <a:spcPct val="115000"/>
              </a:lnSpc>
              <a:spcAft>
                <a:spcPts val="0"/>
              </a:spcAft>
              <a:buNone/>
            </a:pPr>
            <a:r>
              <a:rPr lang="en-US" sz="1050" b="0" dirty="0">
                <a:solidFill>
                  <a:srgbClr val="60646C"/>
                </a:solidFill>
                <a:latin typeface="Arial"/>
                <a:ea typeface="Arial"/>
                <a:cs typeface="Arial"/>
              </a:rPr>
              <a:t>e.</a:t>
            </a:r>
            <a:r>
              <a:rPr lang="en-US" sz="1050" dirty="0">
                <a:solidFill>
                  <a:srgbClr val="60646C"/>
                </a:solidFill>
                <a:latin typeface="Arial"/>
                <a:ea typeface="Arial"/>
                <a:cs typeface="Arial"/>
              </a:rPr>
              <a:t>g. </a:t>
            </a:r>
            <a:r>
              <a:rPr sz="1050" b="0" dirty="0">
                <a:solidFill>
                  <a:srgbClr val="60646C"/>
                </a:solidFill>
                <a:latin typeface="Arial"/>
                <a:ea typeface="Arial"/>
                <a:cs typeface="Arial"/>
              </a:rPr>
              <a:t>5 × 5 = </a:t>
            </a:r>
            <a:r>
              <a:rPr sz="1050" b="1" dirty="0">
                <a:solidFill>
                  <a:srgbClr val="D07417"/>
                </a:solidFill>
                <a:latin typeface="Arial"/>
                <a:ea typeface="Arial"/>
                <a:cs typeface="Arial"/>
              </a:rPr>
              <a:t>25 calls</a:t>
            </a:r>
          </a:p>
        </p:txBody>
      </p:sp>
      <p:sp>
        <p:nvSpPr>
          <p:cNvPr id="48" name="CardB 173">
            <a:extLst>
              <a:ext uri="{FF2B5EF4-FFF2-40B4-BE49-F238E27FC236}">
                <a16:creationId xmlns:a16="http://schemas.microsoft.com/office/drawing/2014/main" id="{AB29003C-EEF0-1E7C-A876-9808098F560F}"/>
              </a:ext>
            </a:extLst>
          </p:cNvPr>
          <p:cNvSpPr>
            <a:spLocks noGrp="1"/>
          </p:cNvSpPr>
          <p:nvPr/>
        </p:nvSpPr>
        <p:spPr>
          <a:xfrm>
            <a:off x="8366760" y="2440114"/>
            <a:ext cx="3136392" cy="1463040"/>
          </a:xfrm>
          <a:prstGeom prst="roundRect">
            <a:avLst>
              <a:gd name="adj" fmla="val 6000"/>
            </a:avLst>
          </a:prstGeom>
          <a:solidFill>
            <a:srgbClr val="FFFFFF"/>
          </a:solidFill>
          <a:ln w="9525">
            <a:solidFill>
              <a:srgbClr val="E5E7EB"/>
            </a:solidFill>
          </a:ln>
        </p:spPr>
        <p:txBody>
          <a:bodyPr anchor="ctr"/>
          <a:lstStyle/>
          <a:p>
            <a:pPr algn="ctr">
              <a:buNone/>
            </a:pPr>
            <a:endParaRPr/>
          </a:p>
        </p:txBody>
      </p:sp>
      <p:sp>
        <p:nvSpPr>
          <p:cNvPr id="49" name="CardBText 174">
            <a:extLst>
              <a:ext uri="{FF2B5EF4-FFF2-40B4-BE49-F238E27FC236}">
                <a16:creationId xmlns:a16="http://schemas.microsoft.com/office/drawing/2014/main" id="{1F19A146-C719-8E9C-E207-F72043FAD092}"/>
              </a:ext>
            </a:extLst>
          </p:cNvPr>
          <p:cNvSpPr>
            <a:spLocks noGrp="1"/>
          </p:cNvSpPr>
          <p:nvPr/>
        </p:nvSpPr>
        <p:spPr>
          <a:xfrm>
            <a:off x="8483600" y="2554414"/>
            <a:ext cx="2857500" cy="1170432"/>
          </a:xfrm>
          <a:prstGeom prst="rect">
            <a:avLst/>
          </a:prstGeom>
          <a:noFill/>
        </p:spPr>
        <p:txBody>
          <a:bodyPr wrap="square" lIns="0" tIns="0" rIns="0" bIns="0" anchor="t">
            <a:noAutofit/>
          </a:bodyPr>
          <a:lstStyle/>
          <a:p>
            <a:pPr algn="l">
              <a:lnSpc>
                <a:spcPct val="100000"/>
              </a:lnSpc>
              <a:spcAft>
                <a:spcPts val="250"/>
              </a:spcAft>
              <a:buNone/>
            </a:pPr>
            <a:r>
              <a:rPr sz="1250" b="1" dirty="0">
                <a:solidFill>
                  <a:schemeClr val="accent2"/>
                </a:solidFill>
                <a:latin typeface="Arial"/>
                <a:ea typeface="Arial"/>
                <a:cs typeface="Arial"/>
              </a:rPr>
              <a:t>Smart </a:t>
            </a:r>
            <a:r>
              <a:rPr lang="en-US" sz="1250" b="1" dirty="0">
                <a:solidFill>
                  <a:schemeClr val="accent2"/>
                </a:solidFill>
                <a:latin typeface="Arial"/>
                <a:ea typeface="Arial"/>
                <a:cs typeface="Arial"/>
              </a:rPr>
              <a:t>B</a:t>
            </a:r>
            <a:r>
              <a:rPr sz="1250" b="1" dirty="0">
                <a:solidFill>
                  <a:schemeClr val="accent2"/>
                </a:solidFill>
                <a:latin typeface="Arial"/>
                <a:ea typeface="Arial"/>
                <a:cs typeface="Arial"/>
              </a:rPr>
              <a:t>atching</a:t>
            </a:r>
          </a:p>
          <a:p>
            <a:pPr algn="l">
              <a:lnSpc>
                <a:spcPct val="115000"/>
              </a:lnSpc>
              <a:spcAft>
                <a:spcPts val="200"/>
              </a:spcAft>
              <a:buNone/>
            </a:pPr>
            <a:r>
              <a:rPr lang="en-US" sz="1050" b="0" dirty="0">
                <a:solidFill>
                  <a:srgbClr val="3A3F4A"/>
                </a:solidFill>
                <a:latin typeface="Arial"/>
                <a:ea typeface="Arial"/>
                <a:cs typeface="Arial"/>
              </a:rPr>
              <a:t>Group keys so that one call returns all matches for a batch pair.</a:t>
            </a:r>
            <a:r>
              <a:rPr sz="1050" b="0" dirty="0">
                <a:solidFill>
                  <a:srgbClr val="3A3F4A"/>
                </a:solidFill>
                <a:latin typeface="Arial"/>
                <a:ea typeface="Arial"/>
                <a:cs typeface="Arial"/>
              </a:rPr>
              <a:t> </a:t>
            </a:r>
            <a:endParaRPr lang="en-US" sz="1050" b="0" dirty="0">
              <a:solidFill>
                <a:srgbClr val="3A3F4A"/>
              </a:solidFill>
              <a:latin typeface="Arial"/>
              <a:ea typeface="Arial"/>
              <a:cs typeface="Arial"/>
            </a:endParaRPr>
          </a:p>
          <a:p>
            <a:pPr algn="l">
              <a:lnSpc>
                <a:spcPct val="115000"/>
              </a:lnSpc>
              <a:spcAft>
                <a:spcPts val="200"/>
              </a:spcAft>
              <a:buNone/>
            </a:pPr>
            <a:endParaRPr lang="en-US" sz="1050" b="0" dirty="0">
              <a:solidFill>
                <a:srgbClr val="3A3F4A"/>
              </a:solidFill>
              <a:latin typeface="Arial"/>
              <a:ea typeface="Arial"/>
              <a:cs typeface="Arial"/>
            </a:endParaRPr>
          </a:p>
          <a:p>
            <a:pPr algn="l">
              <a:lnSpc>
                <a:spcPct val="115000"/>
              </a:lnSpc>
              <a:spcAft>
                <a:spcPts val="200"/>
              </a:spcAft>
              <a:buNone/>
            </a:pPr>
            <a:r>
              <a:rPr lang="en-US" sz="1050" b="0" dirty="0">
                <a:solidFill>
                  <a:srgbClr val="60646C"/>
                </a:solidFill>
                <a:latin typeface="Arial"/>
                <a:ea typeface="Arial"/>
                <a:cs typeface="Arial"/>
              </a:rPr>
              <a:t>e.g. one sizing call + one matching call = </a:t>
            </a:r>
            <a:r>
              <a:rPr lang="en-US" sz="1050" b="1" dirty="0">
                <a:solidFill>
                  <a:srgbClr val="00B050"/>
                </a:solidFill>
                <a:latin typeface="Arial"/>
                <a:ea typeface="Arial"/>
                <a:cs typeface="Arial"/>
              </a:rPr>
              <a:t>2 calls</a:t>
            </a:r>
            <a:endParaRPr sz="1050" b="1" dirty="0">
              <a:solidFill>
                <a:srgbClr val="00B050"/>
              </a:solidFill>
              <a:latin typeface="Arial"/>
              <a:ea typeface="Arial"/>
              <a:cs typeface="Arial"/>
            </a:endParaRPr>
          </a:p>
        </p:txBody>
      </p:sp>
      <p:sp>
        <p:nvSpPr>
          <p:cNvPr id="50" name="Bar 175">
            <a:extLst>
              <a:ext uri="{FF2B5EF4-FFF2-40B4-BE49-F238E27FC236}">
                <a16:creationId xmlns:a16="http://schemas.microsoft.com/office/drawing/2014/main" id="{82193DA1-AEB4-10B8-B784-EB9A8F6E1818}"/>
              </a:ext>
            </a:extLst>
          </p:cNvPr>
          <p:cNvSpPr>
            <a:spLocks noGrp="1"/>
          </p:cNvSpPr>
          <p:nvPr/>
        </p:nvSpPr>
        <p:spPr>
          <a:xfrm>
            <a:off x="5440680" y="4177474"/>
            <a:ext cx="45720" cy="960120"/>
          </a:xfrm>
          <a:prstGeom prst="rect">
            <a:avLst/>
          </a:prstGeom>
          <a:solidFill>
            <a:schemeClr val="accent2"/>
          </a:solidFill>
          <a:ln>
            <a:noFill/>
          </a:ln>
        </p:spPr>
        <p:txBody>
          <a:bodyPr anchor="ctr"/>
          <a:lstStyle/>
          <a:p>
            <a:pPr algn="ctr">
              <a:buNone/>
            </a:pPr>
            <a:endParaRPr/>
          </a:p>
        </p:txBody>
      </p:sp>
      <p:sp>
        <p:nvSpPr>
          <p:cNvPr id="51" name="BatchText 176">
            <a:extLst>
              <a:ext uri="{FF2B5EF4-FFF2-40B4-BE49-F238E27FC236}">
                <a16:creationId xmlns:a16="http://schemas.microsoft.com/office/drawing/2014/main" id="{F93E7758-8C48-4354-2805-7017F63BA3C9}"/>
              </a:ext>
            </a:extLst>
          </p:cNvPr>
          <p:cNvSpPr>
            <a:spLocks noGrp="1"/>
          </p:cNvSpPr>
          <p:nvPr/>
        </p:nvSpPr>
        <p:spPr>
          <a:xfrm>
            <a:off x="5678424" y="4159186"/>
            <a:ext cx="5824728" cy="1097280"/>
          </a:xfrm>
          <a:prstGeom prst="rect">
            <a:avLst/>
          </a:prstGeom>
          <a:noFill/>
        </p:spPr>
        <p:txBody>
          <a:bodyPr wrap="square" lIns="0" tIns="0" rIns="0" bIns="0" anchor="t">
            <a:noAutofit/>
          </a:bodyPr>
          <a:lstStyle/>
          <a:p>
            <a:pPr algn="l">
              <a:lnSpc>
                <a:spcPct val="112000"/>
              </a:lnSpc>
              <a:spcAft>
                <a:spcPts val="160"/>
              </a:spcAft>
              <a:buNone/>
            </a:pPr>
            <a:r>
              <a:rPr lang="en-US" sz="1150" b="1" dirty="0">
                <a:solidFill>
                  <a:schemeClr val="accent2"/>
                </a:solidFill>
                <a:latin typeface="Arial"/>
                <a:ea typeface="Arial"/>
                <a:cs typeface="Arial"/>
              </a:rPr>
              <a:t>The</a:t>
            </a:r>
            <a:r>
              <a:rPr lang="zh-CN" altLang="en-US" sz="1150" b="1" dirty="0">
                <a:solidFill>
                  <a:schemeClr val="accent2"/>
                </a:solidFill>
                <a:latin typeface="Arial"/>
                <a:ea typeface="Arial"/>
                <a:cs typeface="Arial"/>
              </a:rPr>
              <a:t> </a:t>
            </a:r>
            <a:r>
              <a:rPr lang="en-US" altLang="zh-CN" sz="1150" b="1" dirty="0">
                <a:solidFill>
                  <a:schemeClr val="accent2"/>
                </a:solidFill>
                <a:latin typeface="Arial"/>
                <a:ea typeface="Arial"/>
                <a:cs typeface="Arial"/>
              </a:rPr>
              <a:t>Two</a:t>
            </a:r>
            <a:r>
              <a:rPr lang="zh-CN" altLang="en-US" sz="1150" b="1" dirty="0">
                <a:solidFill>
                  <a:schemeClr val="accent2"/>
                </a:solidFill>
                <a:latin typeface="Arial"/>
                <a:ea typeface="Arial"/>
                <a:cs typeface="Arial"/>
              </a:rPr>
              <a:t> </a:t>
            </a:r>
            <a:r>
              <a:rPr lang="en-US" altLang="zh-CN" sz="1150" b="1" dirty="0">
                <a:solidFill>
                  <a:schemeClr val="accent2"/>
                </a:solidFill>
                <a:latin typeface="Arial"/>
                <a:ea typeface="Arial"/>
                <a:cs typeface="Arial"/>
              </a:rPr>
              <a:t>Types</a:t>
            </a:r>
            <a:r>
              <a:rPr lang="zh-CN" altLang="en-US" sz="1150" b="1" dirty="0">
                <a:solidFill>
                  <a:schemeClr val="accent2"/>
                </a:solidFill>
                <a:latin typeface="Arial"/>
                <a:ea typeface="Arial"/>
                <a:cs typeface="Arial"/>
              </a:rPr>
              <a:t> </a:t>
            </a:r>
            <a:r>
              <a:rPr lang="en-US" altLang="zh-CN" sz="1150" b="1" dirty="0">
                <a:solidFill>
                  <a:schemeClr val="accent2"/>
                </a:solidFill>
                <a:latin typeface="Arial"/>
                <a:ea typeface="Arial"/>
                <a:cs typeface="Arial"/>
              </a:rPr>
              <a:t>of</a:t>
            </a:r>
            <a:r>
              <a:rPr lang="zh-CN" altLang="en-US" sz="1150" b="1" dirty="0">
                <a:solidFill>
                  <a:schemeClr val="accent2"/>
                </a:solidFill>
                <a:latin typeface="Arial"/>
                <a:ea typeface="Arial"/>
                <a:cs typeface="Arial"/>
              </a:rPr>
              <a:t> </a:t>
            </a:r>
            <a:r>
              <a:rPr lang="en-US" altLang="zh-CN" sz="1150" b="1" dirty="0">
                <a:solidFill>
                  <a:schemeClr val="accent2"/>
                </a:solidFill>
                <a:latin typeface="Arial"/>
                <a:ea typeface="Arial"/>
                <a:cs typeface="Arial"/>
              </a:rPr>
              <a:t>Calls</a:t>
            </a:r>
          </a:p>
          <a:p>
            <a:pPr algn="l">
              <a:lnSpc>
                <a:spcPct val="112000"/>
              </a:lnSpc>
              <a:spcAft>
                <a:spcPts val="160"/>
              </a:spcAft>
              <a:buNone/>
            </a:pPr>
            <a:r>
              <a:rPr lang="en-US" sz="1000" b="1" dirty="0">
                <a:latin typeface="Arial"/>
                <a:ea typeface="Arial"/>
                <a:cs typeface="Arial"/>
              </a:rPr>
              <a:t>C</a:t>
            </a:r>
            <a:r>
              <a:rPr sz="1000" b="1" dirty="0">
                <a:latin typeface="Arial"/>
                <a:ea typeface="Arial"/>
                <a:cs typeface="Arial"/>
              </a:rPr>
              <a:t>all 1 · </a:t>
            </a:r>
            <a:r>
              <a:rPr lang="en-US" sz="1000" b="1" dirty="0">
                <a:latin typeface="Arial"/>
                <a:ea typeface="Arial"/>
                <a:cs typeface="Arial"/>
              </a:rPr>
              <a:t>S</a:t>
            </a:r>
            <a:r>
              <a:rPr sz="1000" b="1" dirty="0">
                <a:latin typeface="Arial"/>
                <a:ea typeface="Arial"/>
                <a:cs typeface="Arial"/>
              </a:rPr>
              <a:t>izing</a:t>
            </a:r>
            <a:r>
              <a:rPr sz="1000" b="0" dirty="0">
                <a:latin typeface="Arial"/>
                <a:ea typeface="Arial"/>
                <a:cs typeface="Arial"/>
              </a:rPr>
              <a:t>      </a:t>
            </a:r>
            <a:r>
              <a:rPr lang="en-US" sz="1000" b="0" dirty="0">
                <a:latin typeface="Arial"/>
                <a:ea typeface="Arial"/>
                <a:cs typeface="Arial"/>
              </a:rPr>
              <a:t> probe the task and choose a batch size the model can handle reliably.</a:t>
            </a:r>
            <a:endParaRPr sz="1000" b="0" dirty="0">
              <a:latin typeface="Arial"/>
              <a:ea typeface="Arial"/>
              <a:cs typeface="Arial"/>
            </a:endParaRPr>
          </a:p>
          <a:p>
            <a:pPr algn="l">
              <a:lnSpc>
                <a:spcPct val="112000"/>
              </a:lnSpc>
              <a:spcAft>
                <a:spcPts val="70"/>
              </a:spcAft>
              <a:buNone/>
            </a:pPr>
            <a:r>
              <a:rPr lang="en-US" sz="1000" b="1" dirty="0">
                <a:latin typeface="Arial"/>
                <a:ea typeface="Arial"/>
                <a:cs typeface="Arial"/>
              </a:rPr>
              <a:t>C</a:t>
            </a:r>
            <a:r>
              <a:rPr sz="1000" b="1" dirty="0">
                <a:latin typeface="Arial"/>
                <a:ea typeface="Arial"/>
                <a:cs typeface="Arial"/>
              </a:rPr>
              <a:t>all 2 · </a:t>
            </a:r>
            <a:r>
              <a:rPr lang="en-US" sz="1000" b="1" dirty="0">
                <a:latin typeface="Arial"/>
                <a:ea typeface="Arial"/>
                <a:cs typeface="Arial"/>
              </a:rPr>
              <a:t>Ma</a:t>
            </a:r>
            <a:r>
              <a:rPr sz="1000" b="1" dirty="0">
                <a:latin typeface="Arial"/>
                <a:ea typeface="Arial"/>
                <a:cs typeface="Arial"/>
              </a:rPr>
              <a:t>tching</a:t>
            </a:r>
            <a:r>
              <a:rPr sz="1000" b="0" dirty="0">
                <a:latin typeface="Arial"/>
                <a:ea typeface="Arial"/>
                <a:cs typeface="Arial"/>
              </a:rPr>
              <a:t>   </a:t>
            </a:r>
            <a:r>
              <a:rPr lang="en-US" sz="1000" b="0" dirty="0">
                <a:latin typeface="Arial"/>
                <a:ea typeface="Arial"/>
                <a:cs typeface="Arial"/>
              </a:rPr>
              <a:t> read two key lists and return every matching pair at once.</a:t>
            </a:r>
          </a:p>
          <a:p>
            <a:pPr algn="l">
              <a:lnSpc>
                <a:spcPct val="112000"/>
              </a:lnSpc>
              <a:spcAft>
                <a:spcPts val="70"/>
              </a:spcAft>
              <a:buNone/>
            </a:pPr>
            <a:endParaRPr lang="en-US" sz="1000" dirty="0">
              <a:latin typeface="Arial"/>
              <a:ea typeface="Arial"/>
              <a:cs typeface="Arial"/>
            </a:endParaRPr>
          </a:p>
          <a:p>
            <a:pPr algn="l">
              <a:lnSpc>
                <a:spcPct val="112000"/>
              </a:lnSpc>
              <a:spcAft>
                <a:spcPts val="70"/>
              </a:spcAft>
              <a:buNone/>
            </a:pPr>
            <a:r>
              <a:rPr lang="en-US" sz="1000" b="0" dirty="0">
                <a:latin typeface="Arial"/>
                <a:ea typeface="Arial"/>
                <a:cs typeface="Arial"/>
              </a:rPr>
              <a:t>Example: </a:t>
            </a:r>
          </a:p>
          <a:p>
            <a:pPr algn="l">
              <a:lnSpc>
                <a:spcPct val="112000"/>
              </a:lnSpc>
              <a:spcAft>
                <a:spcPts val="70"/>
              </a:spcAft>
              <a:buNone/>
            </a:pPr>
            <a:r>
              <a:rPr sz="950" b="0" dirty="0">
                <a:solidFill>
                  <a:srgbClr val="171717"/>
                </a:solidFill>
                <a:latin typeface="Consolas"/>
                <a:ea typeface="Consolas"/>
                <a:cs typeface="Consolas"/>
              </a:rPr>
              <a:t>IBM ↔ International Business Machine · P&amp;G ↔ Proctor &amp; Gamble Co. · …</a:t>
            </a:r>
          </a:p>
        </p:txBody>
      </p:sp>
      <p:sp>
        <p:nvSpPr>
          <p:cNvPr id="54" name="TextBox 178">
            <a:extLst>
              <a:ext uri="{FF2B5EF4-FFF2-40B4-BE49-F238E27FC236}">
                <a16:creationId xmlns:a16="http://schemas.microsoft.com/office/drawing/2014/main" id="{B041F5A4-C473-68C4-E538-E457822E8C5C}"/>
              </a:ext>
            </a:extLst>
          </p:cNvPr>
          <p:cNvSpPr>
            <a:spLocks noGrp="1"/>
          </p:cNvSpPr>
          <p:nvPr/>
        </p:nvSpPr>
        <p:spPr>
          <a:xfrm>
            <a:off x="685800" y="5585650"/>
            <a:ext cx="10817352" cy="365760"/>
          </a:xfrm>
          <a:prstGeom prst="rect">
            <a:avLst/>
          </a:prstGeom>
          <a:noFill/>
        </p:spPr>
        <p:txBody>
          <a:bodyPr wrap="square" lIns="0" tIns="0" rIns="0" bIns="0" anchor="t">
            <a:noAutofit/>
          </a:bodyPr>
          <a:lstStyle/>
          <a:p>
            <a:pPr algn="l">
              <a:lnSpc>
                <a:spcPct val="100000"/>
              </a:lnSpc>
              <a:spcAft>
                <a:spcPts val="0"/>
              </a:spcAft>
              <a:buNone/>
            </a:pPr>
            <a:r>
              <a:rPr lang="en-US" sz="1400" b="0" dirty="0">
                <a:solidFill>
                  <a:srgbClr val="171717"/>
                </a:solidFill>
                <a:latin typeface="Arial"/>
                <a:ea typeface="Arial"/>
                <a:cs typeface="Arial"/>
              </a:rPr>
              <a:t>Across semantic joins, smart batching achieves</a:t>
            </a:r>
            <a:r>
              <a:rPr sz="1400" b="0" dirty="0">
                <a:solidFill>
                  <a:srgbClr val="171717"/>
                </a:solidFill>
                <a:latin typeface="Arial"/>
                <a:ea typeface="Arial"/>
                <a:cs typeface="Arial"/>
              </a:rPr>
              <a:t>: </a:t>
            </a:r>
            <a:r>
              <a:rPr lang="en-US" sz="1400" b="1" dirty="0">
                <a:solidFill>
                  <a:schemeClr val="accent2"/>
                </a:solidFill>
                <a:latin typeface="Arial"/>
                <a:ea typeface="Arial"/>
                <a:cs typeface="Arial"/>
              </a:rPr>
              <a:t>93.3% fewer LLM calls at 100% execution accuracy</a:t>
            </a:r>
            <a:r>
              <a:rPr sz="1400" b="1" dirty="0">
                <a:solidFill>
                  <a:schemeClr val="accent2"/>
                </a:solidFill>
                <a:latin typeface="Arial"/>
                <a:ea typeface="Arial"/>
                <a:cs typeface="Arial"/>
              </a:rPr>
              <a:t>.</a:t>
            </a:r>
          </a:p>
        </p:txBody>
      </p:sp>
      <p:sp>
        <p:nvSpPr>
          <p:cNvPr id="65" name="文本框 1" hidden="1"/>
          <p:cNvSpPr txBox="1"/>
          <p:nvPr/>
        </p:nvSpPr>
        <p:spPr>
          <a:xfrm>
            <a:off x="-300000" y="0"/>
            <a:ext cx="0" cy="0"/>
          </a:xfrm>
          <a:prstGeom prst="rect">
            <a:avLst/>
          </a:prstGeom>
          <a:solidFill>
            <a:srgbClr val="FFFFFF"/>
          </a:solidFill>
        </p:spPr>
        <p:txBody>
          <a:bodyPr rtlCol="0" anchor="t"/>
          <a:lstStyle/>
          <a:p>
            <a:pPr algn="l"/>
            <a:endParaRPr lang="en-US" sz="1100"/>
          </a:p>
          <a:p>
            <a:pPr>
              <a:buClr>
                <a:srgbClr val="FFFFFF"/>
              </a:buClr>
            </a:pPr>
            <a:r>
              <a:rPr lang="en-US">
                <a:solidFill>
                  <a:srgbClr val="FFFFFF"/>
                </a:solidFill>
              </a:rPr>
              <a:t>BBAAD9C20180234D78E509342D30B410C2B9B20E12390BD0ABD9813CB1CB2BD56B4EB138816D5B0E22E92F08984686ECDFE9217AB1D0AB611B5EC2023D2E36D124FA693D0122B98794E92C67655248C16993EEBC74FF2FA1B80921957A24BC28DAA62F95DEB</a:t>
            </a:r>
          </a:p>
        </p:txBody>
      </p:sp>
    </p:spTree>
    <p:extLst>
      <p:ext uri="{BB962C8B-B14F-4D97-AF65-F5344CB8AC3E}">
        <p14:creationId xmlns:p14="http://schemas.microsoft.com/office/powerpoint/2010/main" val="36065293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title">
            <a:extLst>
              <a:ext uri="{FF2B5EF4-FFF2-40B4-BE49-F238E27FC236}">
                <a16:creationId xmlns:a16="http://schemas.microsoft.com/office/drawing/2014/main" id="{960AF468-28EF-8015-8C7B-6C61F88AA063}"/>
              </a:ext>
            </a:extLst>
          </p:cNvPr>
          <p:cNvSpPr>
            <a:spLocks noGrp="1"/>
          </p:cNvSpPr>
          <p:nvPr/>
        </p:nvSpPr>
        <p:spPr>
          <a:xfrm>
            <a:off x="455999" y="360000"/>
            <a:ext cx="11279999" cy="1080000"/>
          </a:xfrm>
          <a:prstGeom prst="rect">
            <a:avLst/>
          </a:prstGeom>
          <a:noFill/>
          <a:ln w="0">
            <a:noFill/>
            <a:prstDash val="solid"/>
          </a:ln>
        </p:spPr>
        <p:txBody>
          <a:bodyPr wrap="square" lIns="0" tIns="0" rIns="0" bIns="0" anchor="ctr">
            <a:normAutofit/>
          </a:bodyPr>
          <a:lstStyle/>
          <a:p>
            <a:pPr marL="0" algn="ctr">
              <a:buNone/>
            </a:pPr>
            <a:r>
              <a:rPr lang="en-US" sz="4000" b="1" dirty="0">
                <a:solidFill>
                  <a:srgbClr val="002060"/>
                </a:solidFill>
              </a:rPr>
              <a:t>Route Each Row to the Right Model</a:t>
            </a:r>
            <a:endParaRPr sz="2800" b="1" dirty="0">
              <a:solidFill>
                <a:srgbClr val="171717"/>
              </a:solidFill>
            </a:endParaRPr>
          </a:p>
        </p:txBody>
      </p:sp>
      <p:sp>
        <p:nvSpPr>
          <p:cNvPr id="1601" name="subtitle"/>
          <p:cNvSpPr>
            <a:spLocks noGrp="1"/>
          </p:cNvSpPr>
          <p:nvPr/>
        </p:nvSpPr>
        <p:spPr>
          <a:xfrm>
            <a:off x="514349" y="1325000"/>
            <a:ext cx="10817352" cy="340000"/>
          </a:xfrm>
          <a:prstGeom prst="rect">
            <a:avLst/>
          </a:prstGeom>
          <a:noFill/>
          <a:ln>
            <a:noFill/>
          </a:ln>
        </p:spPr>
        <p:txBody>
          <a:bodyPr wrap="square" lIns="0" tIns="0" rIns="0" bIns="0" anchor="t">
            <a:noAutofit/>
          </a:bodyPr>
          <a:lstStyle/>
          <a:p>
            <a:pPr algn="l">
              <a:lnSpc>
                <a:spcPct val="105000"/>
              </a:lnSpc>
              <a:spcAft>
                <a:spcPts val="0"/>
              </a:spcAft>
              <a:buNone/>
            </a:pPr>
            <a:r>
              <a:rPr lang="en-US" sz="1600" b="0" dirty="0">
                <a:solidFill>
                  <a:srgbClr val="171717"/>
                </a:solidFill>
                <a:latin typeface="Arial"/>
                <a:ea typeface="Arial"/>
                <a:cs typeface="Arial"/>
              </a:rPr>
              <a:t>A single semantic predicate can vary in difficulty—</a:t>
            </a:r>
            <a:r>
              <a:rPr lang="en-US" sz="1600" b="1" dirty="0">
                <a:solidFill>
                  <a:srgbClr val="171717"/>
                </a:solidFill>
                <a:latin typeface="Arial"/>
                <a:ea typeface="Arial"/>
                <a:cs typeface="Arial"/>
              </a:rPr>
              <a:t>easy rows should not incur reasoning-model costs</a:t>
            </a:r>
            <a:r>
              <a:rPr lang="en-US" sz="1600" b="0" dirty="0">
                <a:solidFill>
                  <a:srgbClr val="171717"/>
                </a:solidFill>
                <a:latin typeface="Arial"/>
                <a:ea typeface="Arial"/>
                <a:cs typeface="Arial"/>
              </a:rPr>
              <a:t>.</a:t>
            </a:r>
            <a:endParaRPr sz="1600" b="0" dirty="0">
              <a:solidFill>
                <a:srgbClr val="171717"/>
              </a:solidFill>
              <a:latin typeface="Arial"/>
              <a:ea typeface="Arial"/>
              <a:cs typeface="Arial"/>
            </a:endParaRPr>
          </a:p>
        </p:txBody>
      </p:sp>
      <p:sp>
        <p:nvSpPr>
          <p:cNvPr id="1602" name="circle Easy"/>
          <p:cNvSpPr>
            <a:spLocks noGrp="1"/>
          </p:cNvSpPr>
          <p:nvPr/>
        </p:nvSpPr>
        <p:spPr>
          <a:xfrm>
            <a:off x="1250000" y="2500000"/>
            <a:ext cx="1500000" cy="1500000"/>
          </a:xfrm>
          <a:prstGeom prst="ellipse">
            <a:avLst/>
          </a:prstGeom>
          <a:solidFill>
            <a:srgbClr val="E6F4EC"/>
          </a:solidFill>
          <a:ln w="15875">
            <a:solidFill>
              <a:srgbClr val="2E9E6B"/>
            </a:solidFill>
          </a:ln>
        </p:spPr>
        <p:txBody>
          <a:bodyPr wrap="square" lIns="0" tIns="0" rIns="0" bIns="0" anchor="ctr">
            <a:noAutofit/>
          </a:bodyPr>
          <a:lstStyle/>
          <a:p>
            <a:pPr algn="ctr">
              <a:lnSpc>
                <a:spcPct val="110000"/>
              </a:lnSpc>
              <a:spcAft>
                <a:spcPts val="0"/>
              </a:spcAft>
              <a:buNone/>
            </a:pPr>
            <a:r>
              <a:rPr sz="1500" b="1">
                <a:solidFill>
                  <a:srgbClr val="2E9E6B"/>
                </a:solidFill>
                <a:latin typeface="Arial"/>
                <a:ea typeface="Arial"/>
                <a:cs typeface="Arial"/>
              </a:rPr>
              <a:t>Easy</a:t>
            </a:r>
          </a:p>
        </p:txBody>
      </p:sp>
      <p:sp>
        <p:nvSpPr>
          <p:cNvPr id="1603" name="text Easy"/>
          <p:cNvSpPr>
            <a:spLocks noGrp="1"/>
          </p:cNvSpPr>
          <p:nvPr/>
        </p:nvSpPr>
        <p:spPr>
          <a:xfrm>
            <a:off x="632174" y="4189735"/>
            <a:ext cx="2735651" cy="750000"/>
          </a:xfrm>
          <a:prstGeom prst="rect">
            <a:avLst/>
          </a:prstGeom>
          <a:noFill/>
          <a:ln>
            <a:noFill/>
          </a:ln>
        </p:spPr>
        <p:txBody>
          <a:bodyPr wrap="square" lIns="0" tIns="0" rIns="0" bIns="0" anchor="t">
            <a:noAutofit/>
          </a:bodyPr>
          <a:lstStyle/>
          <a:p>
            <a:pPr algn="ctr">
              <a:lnSpc>
                <a:spcPct val="110000"/>
              </a:lnSpc>
              <a:spcAft>
                <a:spcPts val="70"/>
              </a:spcAft>
            </a:pPr>
            <a:r>
              <a:rPr sz="1200" b="0" i="1" dirty="0">
                <a:solidFill>
                  <a:srgbClr val="171717"/>
                </a:solidFill>
                <a:latin typeface="Arial"/>
                <a:ea typeface="Arial"/>
                <a:cs typeface="Arial"/>
              </a:rPr>
              <a:t>“</a:t>
            </a:r>
            <a:r>
              <a:rPr lang="en-US" sz="1200" i="1" dirty="0"/>
              <a:t>Does the text mention the food?</a:t>
            </a:r>
            <a:endParaRPr lang="en-US" sz="1200" dirty="0"/>
          </a:p>
          <a:p>
            <a:pPr algn="ctr">
              <a:lnSpc>
                <a:spcPct val="110000"/>
              </a:lnSpc>
              <a:spcAft>
                <a:spcPts val="70"/>
              </a:spcAft>
              <a:buNone/>
            </a:pPr>
            <a:endParaRPr sz="1050" b="0" i="1" dirty="0">
              <a:solidFill>
                <a:srgbClr val="171717"/>
              </a:solidFill>
              <a:latin typeface="Arial"/>
              <a:ea typeface="Arial"/>
              <a:cs typeface="Arial"/>
            </a:endParaRPr>
          </a:p>
          <a:p>
            <a:pPr algn="ctr">
              <a:lnSpc>
                <a:spcPct val="110000"/>
              </a:lnSpc>
              <a:spcAft>
                <a:spcPts val="0"/>
              </a:spcAft>
              <a:buNone/>
            </a:pPr>
            <a:r>
              <a:rPr lang="en-US" sz="1400" b="0" dirty="0">
                <a:latin typeface="Arial"/>
                <a:ea typeface="Arial"/>
                <a:cs typeface="Arial"/>
              </a:rPr>
              <a:t>Use a keyword rule or a small model in batches.</a:t>
            </a:r>
            <a:endParaRPr sz="1400" b="0" dirty="0">
              <a:latin typeface="Arial"/>
              <a:ea typeface="Arial"/>
              <a:cs typeface="Arial"/>
            </a:endParaRPr>
          </a:p>
        </p:txBody>
      </p:sp>
      <p:sp>
        <p:nvSpPr>
          <p:cNvPr id="1604" name="circle Medium"/>
          <p:cNvSpPr>
            <a:spLocks noGrp="1"/>
          </p:cNvSpPr>
          <p:nvPr/>
        </p:nvSpPr>
        <p:spPr>
          <a:xfrm>
            <a:off x="4750000" y="2300000"/>
            <a:ext cx="1900000" cy="1900000"/>
          </a:xfrm>
          <a:prstGeom prst="ellipse">
            <a:avLst/>
          </a:prstGeom>
          <a:solidFill>
            <a:srgbClr val="FCF0E3"/>
          </a:solidFill>
          <a:ln w="15875">
            <a:solidFill>
              <a:srgbClr val="D07417"/>
            </a:solidFill>
          </a:ln>
        </p:spPr>
        <p:txBody>
          <a:bodyPr wrap="square" lIns="0" tIns="0" rIns="0" bIns="0" anchor="ctr">
            <a:noAutofit/>
          </a:bodyPr>
          <a:lstStyle/>
          <a:p>
            <a:pPr algn="ctr">
              <a:lnSpc>
                <a:spcPct val="110000"/>
              </a:lnSpc>
              <a:spcAft>
                <a:spcPts val="0"/>
              </a:spcAft>
              <a:buNone/>
            </a:pPr>
            <a:r>
              <a:rPr sz="1500" b="1">
                <a:solidFill>
                  <a:srgbClr val="D07417"/>
                </a:solidFill>
                <a:latin typeface="Arial"/>
                <a:ea typeface="Arial"/>
                <a:cs typeface="Arial"/>
              </a:rPr>
              <a:t>Medium</a:t>
            </a:r>
          </a:p>
        </p:txBody>
      </p:sp>
      <p:sp>
        <p:nvSpPr>
          <p:cNvPr id="1605" name="text Medium"/>
          <p:cNvSpPr>
            <a:spLocks noGrp="1"/>
          </p:cNvSpPr>
          <p:nvPr/>
        </p:nvSpPr>
        <p:spPr>
          <a:xfrm>
            <a:off x="4175000" y="4335000"/>
            <a:ext cx="3050000" cy="750000"/>
          </a:xfrm>
          <a:prstGeom prst="rect">
            <a:avLst/>
          </a:prstGeom>
          <a:noFill/>
          <a:ln>
            <a:noFill/>
          </a:ln>
        </p:spPr>
        <p:txBody>
          <a:bodyPr wrap="square" lIns="0" tIns="0" rIns="0" bIns="0" anchor="t">
            <a:noAutofit/>
          </a:bodyPr>
          <a:lstStyle/>
          <a:p>
            <a:pPr algn="ctr">
              <a:lnSpc>
                <a:spcPct val="110000"/>
              </a:lnSpc>
              <a:spcAft>
                <a:spcPts val="70"/>
              </a:spcAft>
            </a:pPr>
            <a:r>
              <a:rPr sz="1200" b="0" i="1" dirty="0">
                <a:solidFill>
                  <a:srgbClr val="171717"/>
                </a:solidFill>
                <a:latin typeface="Arial"/>
                <a:ea typeface="Arial"/>
                <a:cs typeface="Arial"/>
              </a:rPr>
              <a:t>“</a:t>
            </a:r>
            <a:r>
              <a:rPr lang="en-US" sz="1200" i="1" dirty="0"/>
              <a:t>What is the customer’s favorite dish?”</a:t>
            </a:r>
            <a:endParaRPr lang="en-US" sz="1200" dirty="0"/>
          </a:p>
          <a:p>
            <a:pPr algn="ctr">
              <a:lnSpc>
                <a:spcPct val="110000"/>
              </a:lnSpc>
              <a:spcAft>
                <a:spcPts val="70"/>
              </a:spcAft>
              <a:buNone/>
            </a:pPr>
            <a:endParaRPr sz="1050" b="0" i="1" dirty="0">
              <a:solidFill>
                <a:srgbClr val="171717"/>
              </a:solidFill>
              <a:latin typeface="Arial"/>
              <a:ea typeface="Arial"/>
              <a:cs typeface="Arial"/>
            </a:endParaRPr>
          </a:p>
          <a:p>
            <a:pPr algn="ctr">
              <a:lnSpc>
                <a:spcPct val="110000"/>
              </a:lnSpc>
              <a:spcAft>
                <a:spcPts val="0"/>
              </a:spcAft>
              <a:buNone/>
            </a:pPr>
            <a:r>
              <a:rPr lang="en-US" sz="1400" b="0" dirty="0">
                <a:latin typeface="Arial"/>
                <a:ea typeface="Arial"/>
                <a:cs typeface="Arial"/>
              </a:rPr>
              <a:t>Use a mid-sized model, typically one call per row.</a:t>
            </a:r>
            <a:endParaRPr sz="1400" b="0" dirty="0">
              <a:latin typeface="Arial"/>
              <a:ea typeface="Arial"/>
              <a:cs typeface="Arial"/>
            </a:endParaRPr>
          </a:p>
        </p:txBody>
      </p:sp>
      <p:sp>
        <p:nvSpPr>
          <p:cNvPr id="1606" name="circle Hard"/>
          <p:cNvSpPr>
            <a:spLocks noGrp="1"/>
          </p:cNvSpPr>
          <p:nvPr/>
        </p:nvSpPr>
        <p:spPr>
          <a:xfrm>
            <a:off x="8300000" y="2100000"/>
            <a:ext cx="2300000" cy="2300000"/>
          </a:xfrm>
          <a:prstGeom prst="ellipse">
            <a:avLst/>
          </a:prstGeom>
          <a:solidFill>
            <a:srgbClr val="FDECEA"/>
          </a:solidFill>
          <a:ln w="15875">
            <a:solidFill>
              <a:srgbClr val="E4574B"/>
            </a:solidFill>
          </a:ln>
        </p:spPr>
        <p:txBody>
          <a:bodyPr wrap="square" lIns="0" tIns="0" rIns="0" bIns="0" anchor="ctr">
            <a:noAutofit/>
          </a:bodyPr>
          <a:lstStyle/>
          <a:p>
            <a:pPr algn="ctr">
              <a:lnSpc>
                <a:spcPct val="110000"/>
              </a:lnSpc>
              <a:spcAft>
                <a:spcPts val="0"/>
              </a:spcAft>
              <a:buNone/>
            </a:pPr>
            <a:r>
              <a:rPr sz="1500" b="1">
                <a:solidFill>
                  <a:srgbClr val="E4574B"/>
                </a:solidFill>
                <a:latin typeface="Arial"/>
                <a:ea typeface="Arial"/>
                <a:cs typeface="Arial"/>
              </a:rPr>
              <a:t>Hard</a:t>
            </a:r>
          </a:p>
        </p:txBody>
      </p:sp>
      <p:sp>
        <p:nvSpPr>
          <p:cNvPr id="1607" name="text Hard"/>
          <p:cNvSpPr>
            <a:spLocks noGrp="1"/>
          </p:cNvSpPr>
          <p:nvPr/>
        </p:nvSpPr>
        <p:spPr>
          <a:xfrm>
            <a:off x="7925000" y="4520000"/>
            <a:ext cx="3050000" cy="750000"/>
          </a:xfrm>
          <a:prstGeom prst="rect">
            <a:avLst/>
          </a:prstGeom>
          <a:noFill/>
          <a:ln>
            <a:noFill/>
          </a:ln>
        </p:spPr>
        <p:txBody>
          <a:bodyPr wrap="square" lIns="0" tIns="0" rIns="0" bIns="0" anchor="t">
            <a:noAutofit/>
          </a:bodyPr>
          <a:lstStyle/>
          <a:p>
            <a:pPr algn="ctr">
              <a:lnSpc>
                <a:spcPct val="110000"/>
              </a:lnSpc>
              <a:spcAft>
                <a:spcPts val="70"/>
              </a:spcAft>
            </a:pPr>
            <a:r>
              <a:rPr sz="1050" b="0" i="1" dirty="0">
                <a:solidFill>
                  <a:srgbClr val="171717"/>
                </a:solidFill>
                <a:latin typeface="Arial"/>
                <a:ea typeface="Arial"/>
                <a:cs typeface="Arial"/>
              </a:rPr>
              <a:t>“</a:t>
            </a:r>
            <a:r>
              <a:rPr lang="en-US" sz="1050" i="1" dirty="0"/>
              <a:t>Does this satisfy the grant requirement?</a:t>
            </a:r>
            <a:r>
              <a:rPr sz="1050" b="0" i="1" dirty="0">
                <a:solidFill>
                  <a:srgbClr val="171717"/>
                </a:solidFill>
                <a:latin typeface="Arial"/>
                <a:ea typeface="Arial"/>
                <a:cs typeface="Arial"/>
              </a:rPr>
              <a:t>”</a:t>
            </a:r>
            <a:endParaRPr lang="en-US" sz="1050" b="0" i="1" dirty="0">
              <a:solidFill>
                <a:srgbClr val="171717"/>
              </a:solidFill>
              <a:latin typeface="Arial"/>
              <a:ea typeface="Arial"/>
              <a:cs typeface="Arial"/>
            </a:endParaRPr>
          </a:p>
          <a:p>
            <a:pPr algn="ctr">
              <a:lnSpc>
                <a:spcPct val="110000"/>
              </a:lnSpc>
              <a:spcAft>
                <a:spcPts val="70"/>
              </a:spcAft>
            </a:pPr>
            <a:endParaRPr sz="1050" b="0" i="1" dirty="0">
              <a:solidFill>
                <a:srgbClr val="171717"/>
              </a:solidFill>
              <a:latin typeface="Arial"/>
              <a:ea typeface="Arial"/>
              <a:cs typeface="Arial"/>
            </a:endParaRPr>
          </a:p>
          <a:p>
            <a:pPr algn="ctr">
              <a:lnSpc>
                <a:spcPct val="110000"/>
              </a:lnSpc>
              <a:spcAft>
                <a:spcPts val="0"/>
              </a:spcAft>
              <a:buNone/>
            </a:pPr>
            <a:r>
              <a:rPr lang="en-US" sz="1400" b="0" dirty="0">
                <a:latin typeface="Arial"/>
                <a:ea typeface="Arial"/>
                <a:cs typeface="Arial"/>
              </a:rPr>
              <a:t>Use a reasoning model, followed by a verifier pass.</a:t>
            </a:r>
            <a:endParaRPr sz="1400" b="0" dirty="0">
              <a:latin typeface="Arial"/>
              <a:ea typeface="Arial"/>
              <a:cs typeface="Arial"/>
            </a:endParaRPr>
          </a:p>
        </p:txBody>
      </p:sp>
      <p:sp>
        <p:nvSpPr>
          <p:cNvPr id="1608" name="start tag"/>
          <p:cNvSpPr>
            <a:spLocks noGrp="1"/>
          </p:cNvSpPr>
          <p:nvPr/>
        </p:nvSpPr>
        <p:spPr>
          <a:xfrm>
            <a:off x="400000" y="2080000"/>
            <a:ext cx="3200000" cy="240000"/>
          </a:xfrm>
          <a:prstGeom prst="rect">
            <a:avLst/>
          </a:prstGeom>
          <a:noFill/>
          <a:ln>
            <a:noFill/>
          </a:ln>
        </p:spPr>
        <p:txBody>
          <a:bodyPr wrap="square" lIns="0" tIns="0" rIns="0" bIns="0" anchor="t">
            <a:noAutofit/>
          </a:bodyPr>
          <a:lstStyle/>
          <a:p>
            <a:pPr algn="ctr">
              <a:lnSpc>
                <a:spcPct val="110000"/>
              </a:lnSpc>
              <a:spcAft>
                <a:spcPts val="0"/>
              </a:spcAft>
              <a:buNone/>
            </a:pPr>
            <a:r>
              <a:rPr lang="en-US" sz="1400" i="1" dirty="0">
                <a:solidFill>
                  <a:srgbClr val="60646C"/>
                </a:solidFill>
                <a:latin typeface="Arial"/>
                <a:ea typeface="Arial"/>
                <a:cs typeface="Arial"/>
              </a:rPr>
              <a:t>E</a:t>
            </a:r>
            <a:r>
              <a:rPr sz="1400" b="0" i="1" dirty="0">
                <a:solidFill>
                  <a:srgbClr val="60646C"/>
                </a:solidFill>
                <a:latin typeface="Arial"/>
                <a:ea typeface="Arial"/>
                <a:cs typeface="Arial"/>
              </a:rPr>
              <a:t>very row starts here</a:t>
            </a:r>
          </a:p>
        </p:txBody>
      </p:sp>
      <p:sp>
        <p:nvSpPr>
          <p:cNvPr id="1609" name="esc lbl 3600000"/>
          <p:cNvSpPr>
            <a:spLocks noGrp="1"/>
          </p:cNvSpPr>
          <p:nvPr/>
        </p:nvSpPr>
        <p:spPr>
          <a:xfrm>
            <a:off x="2800000" y="2830000"/>
            <a:ext cx="1600000" cy="230000"/>
          </a:xfrm>
          <a:prstGeom prst="rect">
            <a:avLst/>
          </a:prstGeom>
          <a:noFill/>
          <a:ln>
            <a:noFill/>
          </a:ln>
        </p:spPr>
        <p:txBody>
          <a:bodyPr wrap="square" lIns="0" tIns="0" rIns="0" bIns="0" anchor="t">
            <a:noAutofit/>
          </a:bodyPr>
          <a:lstStyle/>
          <a:p>
            <a:pPr algn="ctr">
              <a:lnSpc>
                <a:spcPct val="110000"/>
              </a:lnSpc>
              <a:spcAft>
                <a:spcPts val="0"/>
              </a:spcAft>
              <a:buNone/>
            </a:pPr>
            <a:r>
              <a:rPr lang="en-US" sz="1200" b="0" i="1" dirty="0">
                <a:solidFill>
                  <a:srgbClr val="60646C"/>
                </a:solidFill>
                <a:latin typeface="Arial"/>
                <a:ea typeface="Arial"/>
                <a:cs typeface="Arial"/>
              </a:rPr>
              <a:t>Only </a:t>
            </a:r>
            <a:r>
              <a:rPr sz="1200" b="0" i="1" dirty="0">
                <a:solidFill>
                  <a:srgbClr val="60646C"/>
                </a:solidFill>
                <a:latin typeface="Arial"/>
                <a:ea typeface="Arial"/>
                <a:cs typeface="Arial"/>
              </a:rPr>
              <a:t>if unsure</a:t>
            </a:r>
          </a:p>
        </p:txBody>
      </p:sp>
      <p:sp>
        <p:nvSpPr>
          <p:cNvPr id="1610" name="esc arr 3600000"/>
          <p:cNvSpPr>
            <a:spLocks noGrp="1"/>
          </p:cNvSpPr>
          <p:nvPr/>
        </p:nvSpPr>
        <p:spPr>
          <a:xfrm>
            <a:off x="2800000" y="3060000"/>
            <a:ext cx="1600000" cy="420000"/>
          </a:xfrm>
          <a:prstGeom prst="rect">
            <a:avLst/>
          </a:prstGeom>
          <a:noFill/>
          <a:ln>
            <a:noFill/>
          </a:ln>
        </p:spPr>
        <p:txBody>
          <a:bodyPr wrap="square" lIns="0" tIns="0" rIns="0" bIns="0" anchor="ctr">
            <a:noAutofit/>
          </a:bodyPr>
          <a:lstStyle/>
          <a:p>
            <a:pPr algn="ctr">
              <a:lnSpc>
                <a:spcPct val="110000"/>
              </a:lnSpc>
              <a:spcAft>
                <a:spcPts val="0"/>
              </a:spcAft>
              <a:buNone/>
            </a:pPr>
            <a:r>
              <a:rPr lang="en-US" sz="1200" b="1" dirty="0">
                <a:solidFill>
                  <a:schemeClr val="accent2"/>
                </a:solidFill>
                <a:latin typeface="Arial"/>
                <a:ea typeface="Arial"/>
                <a:cs typeface="Arial"/>
              </a:rPr>
              <a:t>Es</a:t>
            </a:r>
            <a:r>
              <a:rPr sz="1200" b="1" dirty="0">
                <a:solidFill>
                  <a:schemeClr val="accent2"/>
                </a:solidFill>
                <a:latin typeface="Arial"/>
                <a:ea typeface="Arial"/>
                <a:cs typeface="Arial"/>
              </a:rPr>
              <a:t>calate →</a:t>
            </a:r>
          </a:p>
        </p:txBody>
      </p:sp>
      <p:sp>
        <p:nvSpPr>
          <p:cNvPr id="1611" name="esc lbl 7350000"/>
          <p:cNvSpPr>
            <a:spLocks noGrp="1"/>
          </p:cNvSpPr>
          <p:nvPr/>
        </p:nvSpPr>
        <p:spPr>
          <a:xfrm>
            <a:off x="6550000" y="2830000"/>
            <a:ext cx="1600000" cy="230000"/>
          </a:xfrm>
          <a:prstGeom prst="rect">
            <a:avLst/>
          </a:prstGeom>
          <a:noFill/>
          <a:ln>
            <a:noFill/>
          </a:ln>
        </p:spPr>
        <p:txBody>
          <a:bodyPr wrap="square" lIns="0" tIns="0" rIns="0" bIns="0" anchor="t">
            <a:noAutofit/>
          </a:bodyPr>
          <a:lstStyle/>
          <a:p>
            <a:pPr algn="ctr">
              <a:lnSpc>
                <a:spcPct val="110000"/>
              </a:lnSpc>
              <a:spcAft>
                <a:spcPts val="0"/>
              </a:spcAft>
              <a:buNone/>
            </a:pPr>
            <a:r>
              <a:rPr lang="en-US" sz="1200" b="0" i="1" dirty="0">
                <a:solidFill>
                  <a:srgbClr val="60646C"/>
                </a:solidFill>
                <a:latin typeface="Arial"/>
                <a:ea typeface="Arial"/>
                <a:cs typeface="Arial"/>
              </a:rPr>
              <a:t>Only </a:t>
            </a:r>
            <a:r>
              <a:rPr sz="1200" b="0" i="1" dirty="0">
                <a:solidFill>
                  <a:srgbClr val="60646C"/>
                </a:solidFill>
                <a:latin typeface="Arial"/>
                <a:ea typeface="Arial"/>
                <a:cs typeface="Arial"/>
              </a:rPr>
              <a:t>if unsure</a:t>
            </a:r>
          </a:p>
        </p:txBody>
      </p:sp>
      <p:sp>
        <p:nvSpPr>
          <p:cNvPr id="1612" name="esc arr 7350000"/>
          <p:cNvSpPr>
            <a:spLocks noGrp="1"/>
          </p:cNvSpPr>
          <p:nvPr/>
        </p:nvSpPr>
        <p:spPr>
          <a:xfrm>
            <a:off x="6550000" y="3060000"/>
            <a:ext cx="1600000" cy="420000"/>
          </a:xfrm>
          <a:prstGeom prst="rect">
            <a:avLst/>
          </a:prstGeom>
          <a:noFill/>
          <a:ln>
            <a:noFill/>
          </a:ln>
        </p:spPr>
        <p:txBody>
          <a:bodyPr wrap="square" lIns="0" tIns="0" rIns="0" bIns="0" anchor="ctr">
            <a:noAutofit/>
          </a:bodyPr>
          <a:lstStyle/>
          <a:p>
            <a:pPr algn="ctr">
              <a:lnSpc>
                <a:spcPct val="110000"/>
              </a:lnSpc>
              <a:spcAft>
                <a:spcPts val="0"/>
              </a:spcAft>
              <a:buNone/>
            </a:pPr>
            <a:r>
              <a:rPr lang="en-US" sz="1200" b="1" dirty="0">
                <a:solidFill>
                  <a:schemeClr val="accent2"/>
                </a:solidFill>
                <a:latin typeface="Arial"/>
                <a:ea typeface="Arial"/>
                <a:cs typeface="Arial"/>
              </a:rPr>
              <a:t>E</a:t>
            </a:r>
            <a:r>
              <a:rPr sz="1200" b="1" dirty="0">
                <a:solidFill>
                  <a:schemeClr val="accent2"/>
                </a:solidFill>
                <a:latin typeface="Arial"/>
                <a:ea typeface="Arial"/>
                <a:cs typeface="Arial"/>
              </a:rPr>
              <a:t>scalate →</a:t>
            </a:r>
          </a:p>
        </p:txBody>
      </p:sp>
      <p:sp>
        <p:nvSpPr>
          <p:cNvPr id="1613" name="rule f"/>
          <p:cNvSpPr>
            <a:spLocks noGrp="1"/>
          </p:cNvSpPr>
          <p:nvPr/>
        </p:nvSpPr>
        <p:spPr>
          <a:xfrm>
            <a:off x="685800" y="5411710"/>
            <a:ext cx="10817352" cy="9144"/>
          </a:xfrm>
          <a:prstGeom prst="rect">
            <a:avLst/>
          </a:prstGeom>
          <a:solidFill>
            <a:srgbClr val="E5E7EB"/>
          </a:solidFill>
          <a:ln>
            <a:noFill/>
          </a:ln>
        </p:spPr>
        <p:txBody>
          <a:bodyPr wrap="square" lIns="0" tIns="0" rIns="0" bIns="0" anchor="t">
            <a:noAutofit/>
          </a:bodyPr>
          <a:lstStyle/>
          <a:p>
            <a:pPr algn="ctr">
              <a:buNone/>
            </a:pPr>
            <a:endParaRPr/>
          </a:p>
        </p:txBody>
      </p:sp>
      <p:sp>
        <p:nvSpPr>
          <p:cNvPr id="1614" name="footer"/>
          <p:cNvSpPr>
            <a:spLocks noGrp="1"/>
          </p:cNvSpPr>
          <p:nvPr/>
        </p:nvSpPr>
        <p:spPr>
          <a:xfrm>
            <a:off x="685800" y="5558014"/>
            <a:ext cx="10817352" cy="620000"/>
          </a:xfrm>
          <a:prstGeom prst="rect">
            <a:avLst/>
          </a:prstGeom>
          <a:noFill/>
          <a:ln>
            <a:noFill/>
          </a:ln>
        </p:spPr>
        <p:txBody>
          <a:bodyPr wrap="square" lIns="0" tIns="0" rIns="0" bIns="0" anchor="t">
            <a:noAutofit/>
          </a:bodyPr>
          <a:lstStyle/>
          <a:p>
            <a:pPr algn="l">
              <a:lnSpc>
                <a:spcPct val="106000"/>
              </a:lnSpc>
              <a:spcAft>
                <a:spcPts val="120"/>
              </a:spcAft>
              <a:buNone/>
            </a:pPr>
            <a:r>
              <a:rPr sz="1400" b="1" dirty="0">
                <a:solidFill>
                  <a:srgbClr val="171717"/>
                </a:solidFill>
                <a:latin typeface="Arial"/>
                <a:ea typeface="Arial"/>
                <a:cs typeface="Arial"/>
              </a:rPr>
              <a:t>Most rows are easy —</a:t>
            </a:r>
            <a:r>
              <a:rPr lang="en-US" sz="1400" b="1" dirty="0">
                <a:solidFill>
                  <a:srgbClr val="171717"/>
                </a:solidFill>
                <a:latin typeface="Arial"/>
                <a:ea typeface="Arial"/>
                <a:cs typeface="Arial"/>
              </a:rPr>
              <a:t> </a:t>
            </a:r>
            <a:r>
              <a:rPr lang="en-US" sz="1400" b="1" dirty="0">
                <a:solidFill>
                  <a:schemeClr val="accent2"/>
                </a:solidFill>
                <a:latin typeface="Arial"/>
                <a:ea typeface="Arial"/>
                <a:cs typeface="Arial"/>
              </a:rPr>
              <a:t>Difficulty-aware routing keeps the average cost near the cheapest tier</a:t>
            </a:r>
            <a:endParaRPr sz="1300" b="1" dirty="0">
              <a:solidFill>
                <a:srgbClr val="171717"/>
              </a:solidFill>
              <a:latin typeface="Arial"/>
              <a:ea typeface="Arial"/>
              <a:cs typeface="Arial"/>
            </a:endParaRPr>
          </a:p>
          <a:p>
            <a:pPr algn="l">
              <a:lnSpc>
                <a:spcPct val="110000"/>
              </a:lnSpc>
              <a:spcAft>
                <a:spcPts val="0"/>
              </a:spcAft>
              <a:buNone/>
            </a:pPr>
            <a:r>
              <a:rPr lang="en-US" sz="1400" b="0" dirty="0">
                <a:latin typeface="Arial"/>
                <a:ea typeface="Arial"/>
                <a:cs typeface="Arial"/>
              </a:rPr>
              <a:t>The logical operator stays the same; choosing the model is a physical execution decision.</a:t>
            </a:r>
            <a:endParaRPr sz="1400" b="0" dirty="0">
              <a:latin typeface="Arial"/>
              <a:ea typeface="Arial"/>
              <a:cs typeface="Arial"/>
            </a:endParaRPr>
          </a:p>
        </p:txBody>
      </p:sp>
      <p:sp>
        <p:nvSpPr>
          <p:cNvPr id="1615" name="文本框 1" hidden="1"/>
          <p:cNvSpPr txBox="1"/>
          <p:nvPr/>
        </p:nvSpPr>
        <p:spPr>
          <a:xfrm>
            <a:off x="-300000" y="0"/>
            <a:ext cx="0" cy="0"/>
          </a:xfrm>
          <a:prstGeom prst="rect">
            <a:avLst/>
          </a:prstGeom>
          <a:solidFill>
            <a:srgbClr val="FFFFFF"/>
          </a:solidFill>
        </p:spPr>
        <p:txBody>
          <a:bodyPr rtlCol="0" anchor="t"/>
          <a:lstStyle/>
          <a:p>
            <a:pPr algn="l"/>
            <a:endParaRPr lang="en-US" sz="1100"/>
          </a:p>
          <a:p>
            <a:pPr>
              <a:buClr>
                <a:srgbClr val="FFFFFF"/>
              </a:buClr>
            </a:pPr>
            <a:r>
              <a:rPr lang="en-US">
                <a:solidFill>
                  <a:srgbClr val="FFFFFF"/>
                </a:solidFill>
              </a:rPr>
              <a:t>BBAAD9C20180234D78E509342D30B410C2B9B20E12390BD0ABD9813CB1CB2BD56B4EB138816D5B0E22E92F08984686ECDFE9217AB1D0AB611B5EC2023D2E36D124FA693D0122B98794E92C67655248C16993EEBC74FF2FA1B80921957A24BC28DAA62F95DEB</a:t>
            </a:r>
          </a:p>
        </p:txBody>
      </p:sp>
    </p:spTree>
    <p:extLst>
      <p:ext uri="{BB962C8B-B14F-4D97-AF65-F5344CB8AC3E}">
        <p14:creationId xmlns:p14="http://schemas.microsoft.com/office/powerpoint/2010/main" val="36089189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3F90D-D0F2-5EAF-9F26-A3EDBECB4D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C26985-95B6-FBB8-2966-160DFD2CA68E}"/>
              </a:ext>
            </a:extLst>
          </p:cNvPr>
          <p:cNvSpPr>
            <a:spLocks noGrp="1"/>
          </p:cNvSpPr>
          <p:nvPr>
            <p:ph type="title"/>
          </p:nvPr>
        </p:nvSpPr>
        <p:spPr/>
        <p:txBody>
          <a:bodyPr>
            <a:normAutofit/>
          </a:bodyPr>
          <a:lstStyle/>
          <a:p>
            <a:r>
              <a:rPr lang="en-US" dirty="0"/>
              <a:t>Multi-LRO System Evaluation</a:t>
            </a:r>
            <a:endParaRPr lang="en-CN" dirty="0"/>
          </a:p>
        </p:txBody>
      </p:sp>
      <p:sp>
        <p:nvSpPr>
          <p:cNvPr id="3" name="Text Placeholder 2">
            <a:extLst>
              <a:ext uri="{FF2B5EF4-FFF2-40B4-BE49-F238E27FC236}">
                <a16:creationId xmlns:a16="http://schemas.microsoft.com/office/drawing/2014/main" id="{F0A5EC22-229B-56DD-DF90-9AFA4C6B64ED}"/>
              </a:ext>
            </a:extLst>
          </p:cNvPr>
          <p:cNvSpPr>
            <a:spLocks noGrp="1"/>
          </p:cNvSpPr>
          <p:nvPr>
            <p:ph type="body" idx="1"/>
          </p:nvPr>
        </p:nvSpPr>
        <p:spPr/>
        <p:txBody>
          <a:bodyPr/>
          <a:lstStyle/>
          <a:p>
            <a:endParaRPr lang="en-CN" dirty="0">
              <a:solidFill>
                <a:srgbClr val="FFFF00"/>
              </a:solidFill>
            </a:endParaRPr>
          </a:p>
        </p:txBody>
      </p:sp>
      <p:sp>
        <p:nvSpPr>
          <p:cNvPr id="4" name="Slide Number Placeholder 3">
            <a:extLst>
              <a:ext uri="{FF2B5EF4-FFF2-40B4-BE49-F238E27FC236}">
                <a16:creationId xmlns:a16="http://schemas.microsoft.com/office/drawing/2014/main" id="{E01F5403-991C-9AD5-9C80-6101ABF761A8}"/>
              </a:ext>
            </a:extLst>
          </p:cNvPr>
          <p:cNvSpPr>
            <a:spLocks noGrp="1"/>
          </p:cNvSpPr>
          <p:nvPr>
            <p:ph type="sldNum" sz="quarter" idx="12"/>
          </p:nvPr>
        </p:nvSpPr>
        <p:spPr/>
        <p:txBody>
          <a:bodyPr/>
          <a:lstStyle/>
          <a:p>
            <a:fld id="{BCFAA6ED-95C3-9546-BFD5-25AB245E25B8}" type="slidenum">
              <a:rPr lang="en-CN" smtClean="0"/>
              <a:t>74</a:t>
            </a:fld>
            <a:endParaRPr lang="en-CN"/>
          </a:p>
        </p:txBody>
      </p:sp>
    </p:spTree>
    <p:extLst>
      <p:ext uri="{BB962C8B-B14F-4D97-AF65-F5344CB8AC3E}">
        <p14:creationId xmlns:p14="http://schemas.microsoft.com/office/powerpoint/2010/main" val="15657780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63B6E-AC76-BCD2-F57C-B69F381AA43A}"/>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ED8ACB18-772E-B22A-42FE-24E4CC87BEA5}"/>
              </a:ext>
            </a:extLst>
          </p:cNvPr>
          <p:cNvSpPr>
            <a:spLocks noGrp="1"/>
          </p:cNvSpPr>
          <p:nvPr>
            <p:ph type="title"/>
          </p:nvPr>
        </p:nvSpPr>
        <p:spPr/>
        <p:txBody>
          <a:bodyPr/>
          <a:lstStyle/>
          <a:p>
            <a:r>
              <a:rPr kumimoji="1" lang="en-US" altLang="zh-CN" dirty="0"/>
              <a:t>Multi-LRO System Evaluation Setup</a:t>
            </a:r>
            <a:endParaRPr kumimoji="1" lang="zh-CN" altLang="en-US" dirty="0"/>
          </a:p>
        </p:txBody>
      </p:sp>
      <p:sp>
        <p:nvSpPr>
          <p:cNvPr id="3" name="内容占位符 2">
            <a:extLst>
              <a:ext uri="{FF2B5EF4-FFF2-40B4-BE49-F238E27FC236}">
                <a16:creationId xmlns:a16="http://schemas.microsoft.com/office/drawing/2014/main" id="{5E0D2E0D-81EB-ACC7-AAB1-9D201CE43AE3}"/>
              </a:ext>
            </a:extLst>
          </p:cNvPr>
          <p:cNvSpPr>
            <a:spLocks noGrp="1"/>
          </p:cNvSpPr>
          <p:nvPr>
            <p:ph idx="1"/>
          </p:nvPr>
        </p:nvSpPr>
        <p:spPr>
          <a:xfrm>
            <a:off x="455999" y="1440002"/>
            <a:ext cx="11603479" cy="3675338"/>
          </a:xfrm>
        </p:spPr>
        <p:txBody>
          <a:bodyPr>
            <a:normAutofit/>
          </a:bodyPr>
          <a:lstStyle/>
          <a:p>
            <a:r>
              <a:rPr kumimoji="1" lang="en-US" altLang="zh-CN" dirty="0"/>
              <a:t>Evaluation Aim: </a:t>
            </a:r>
            <a:r>
              <a:rPr kumimoji="1" lang="en-US" altLang="zh-CN" sz="2000" b="1" i="1" u="none" strike="noStrike" kern="1200" cap="none" spc="0" normalizeH="0" baseline="0" noProof="0" dirty="0">
                <a:ln>
                  <a:noFill/>
                </a:ln>
                <a:solidFill>
                  <a:srgbClr val="C00000"/>
                </a:solidFill>
                <a:effectLst/>
                <a:uLnTx/>
                <a:uFillTx/>
                <a:latin typeface="Verdana" panose="020B0604030504040204"/>
                <a:ea typeface="微软雅黑" panose="020B0503020204020204" pitchFamily="34" charset="-122"/>
                <a:cs typeface="+mn-cs"/>
              </a:rPr>
              <a:t>How should multi-LRO systems be designed to incorporate operator-level best practices,</a:t>
            </a:r>
            <a:r>
              <a:rPr kumimoji="1" lang="zh-CN" altLang="en-US" sz="2000" b="1" i="1" u="none" strike="noStrike" kern="1200" cap="none" spc="0" normalizeH="0" baseline="0" noProof="0" dirty="0">
                <a:ln>
                  <a:noFill/>
                </a:ln>
                <a:solidFill>
                  <a:srgbClr val="C00000"/>
                </a:solidFill>
                <a:effectLst/>
                <a:uLnTx/>
                <a:uFillTx/>
                <a:latin typeface="Verdana" panose="020B0604030504040204"/>
                <a:ea typeface="微软雅黑" panose="020B0503020204020204" pitchFamily="34" charset="-122"/>
                <a:cs typeface="+mn-cs"/>
              </a:rPr>
              <a:t> </a:t>
            </a:r>
            <a:r>
              <a:rPr kumimoji="1" lang="en-US" altLang="zh-CN" sz="2000" b="1" i="1" u="none" strike="noStrike" kern="1200" cap="none" spc="0" normalizeH="0" baseline="0" noProof="0" dirty="0">
                <a:ln>
                  <a:noFill/>
                </a:ln>
                <a:solidFill>
                  <a:srgbClr val="C00000"/>
                </a:solidFill>
                <a:effectLst/>
                <a:uLnTx/>
                <a:uFillTx/>
                <a:latin typeface="Verdana" panose="020B0604030504040204"/>
                <a:ea typeface="微软雅黑" panose="020B0503020204020204" pitchFamily="34" charset="-122"/>
                <a:cs typeface="+mn-cs"/>
              </a:rPr>
              <a:t>and do existing systems do so effectively?</a:t>
            </a:r>
          </a:p>
          <a:p>
            <a:r>
              <a:rPr kumimoji="1" lang="en-US" altLang="zh-CN" dirty="0"/>
              <a:t>Setup</a:t>
            </a:r>
          </a:p>
          <a:p>
            <a:pPr lvl="1"/>
            <a:r>
              <a:rPr kumimoji="1" lang="en-US" altLang="zh-CN" sz="1800" dirty="0"/>
              <a:t>Query set: 60 multi-LRO queries in </a:t>
            </a:r>
            <a:r>
              <a:rPr kumimoji="1" lang="en-US" altLang="zh-CN" sz="1800" dirty="0" err="1"/>
              <a:t>LROBench</a:t>
            </a:r>
            <a:endParaRPr kumimoji="1" lang="en-US" altLang="zh-CN" sz="1800" dirty="0"/>
          </a:p>
          <a:p>
            <a:pPr lvl="1"/>
            <a:r>
              <a:rPr kumimoji="1" lang="en-US" altLang="zh-CN" sz="1800" dirty="0"/>
              <a:t>Base models: GPT-5, Qwen3-Max and Claude-Sonnet-4.5</a:t>
            </a:r>
          </a:p>
          <a:p>
            <a:pPr lvl="1"/>
            <a:r>
              <a:rPr kumimoji="1" lang="en-US" altLang="zh-CN" sz="1800" dirty="0"/>
              <a:t>Metric: Exact Match (EM) between the output and ground-truth tables: a query is counted as correct only if the two tables are </a:t>
            </a:r>
            <a:r>
              <a:rPr kumimoji="1" lang="en-US" altLang="zh-CN" sz="1800" dirty="0">
                <a:solidFill>
                  <a:srgbClr val="C00000"/>
                </a:solidFill>
              </a:rPr>
              <a:t>identical.</a:t>
            </a:r>
            <a:endParaRPr kumimoji="1" lang="zh-CN" altLang="en-US" dirty="0"/>
          </a:p>
          <a:p>
            <a:endParaRPr kumimoji="1" lang="zh-CN" altLang="en-US" dirty="0"/>
          </a:p>
        </p:txBody>
      </p:sp>
      <p:sp>
        <p:nvSpPr>
          <p:cNvPr id="4" name="灯片编号占位符 3">
            <a:extLst>
              <a:ext uri="{FF2B5EF4-FFF2-40B4-BE49-F238E27FC236}">
                <a16:creationId xmlns:a16="http://schemas.microsoft.com/office/drawing/2014/main" id="{4EB2ED76-EFF9-A9FC-9395-BF53ECBEEE5F}"/>
              </a:ext>
            </a:extLst>
          </p:cNvPr>
          <p:cNvSpPr>
            <a:spLocks noGrp="1"/>
          </p:cNvSpPr>
          <p:nvPr>
            <p:ph type="sldNum" sz="quarter" idx="12"/>
          </p:nvPr>
        </p:nvSpPr>
        <p:spPr/>
        <p:txBody>
          <a:bodyPr/>
          <a:lstStyle/>
          <a:p>
            <a:fld id="{8D0BA80A-DD45-4E53-A64F-B6712A67CF0B}" type="slidenum">
              <a:rPr lang="zh-CN" altLang="en-US" smtClean="0"/>
              <a:pPr/>
              <a:t>75</a:t>
            </a:fld>
            <a:endParaRPr lang="zh-CN" altLang="en-US"/>
          </a:p>
        </p:txBody>
      </p:sp>
      <p:sp>
        <p:nvSpPr>
          <p:cNvPr id="6" name="TextBox 46">
            <a:extLst>
              <a:ext uri="{FF2B5EF4-FFF2-40B4-BE49-F238E27FC236}">
                <a16:creationId xmlns:a16="http://schemas.microsoft.com/office/drawing/2014/main" id="{A0FFE999-7CA1-47C0-8EA6-335EE3C650ED}"/>
              </a:ext>
            </a:extLst>
          </p:cNvPr>
          <p:cNvSpPr txBox="1"/>
          <p:nvPr/>
        </p:nvSpPr>
        <p:spPr>
          <a:xfrm>
            <a:off x="534593" y="5374270"/>
            <a:ext cx="2881317" cy="369332"/>
          </a:xfrm>
          <a:prstGeom prst="rect">
            <a:avLst/>
          </a:prstGeom>
          <a:noFill/>
        </p:spPr>
        <p:txBody>
          <a:bodyPr wrap="square" rtlCol="0">
            <a:spAutoFit/>
          </a:bodyPr>
          <a:lstStyle/>
          <a:p>
            <a:pPr algn="ctr"/>
            <a:r>
              <a:rPr lang="en-US" b="1" dirty="0"/>
              <a:t>Query example</a:t>
            </a:r>
            <a:endParaRPr lang="en-CN" i="1" dirty="0"/>
          </a:p>
        </p:txBody>
      </p:sp>
      <p:pic>
        <p:nvPicPr>
          <p:cNvPr id="7" name="图片 6">
            <a:extLst>
              <a:ext uri="{FF2B5EF4-FFF2-40B4-BE49-F238E27FC236}">
                <a16:creationId xmlns:a16="http://schemas.microsoft.com/office/drawing/2014/main" id="{306B5218-BD87-6AD3-ABF4-C39E8D10B439}"/>
              </a:ext>
            </a:extLst>
          </p:cNvPr>
          <p:cNvPicPr>
            <a:picLocks noChangeAspect="1"/>
          </p:cNvPicPr>
          <p:nvPr/>
        </p:nvPicPr>
        <p:blipFill>
          <a:blip r:embed="rId3"/>
          <a:stretch>
            <a:fillRect/>
          </a:stretch>
        </p:blipFill>
        <p:spPr>
          <a:xfrm>
            <a:off x="3415910" y="4511677"/>
            <a:ext cx="4610100" cy="2209800"/>
          </a:xfrm>
          <a:prstGeom prst="rect">
            <a:avLst/>
          </a:prstGeom>
        </p:spPr>
      </p:pic>
    </p:spTree>
    <p:extLst>
      <p:ext uri="{BB962C8B-B14F-4D97-AF65-F5344CB8AC3E}">
        <p14:creationId xmlns:p14="http://schemas.microsoft.com/office/powerpoint/2010/main" val="11647729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EE327-968B-2989-C141-6B54C08D6870}"/>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B4CCD209-0F90-82E3-47A1-78073A6A54AE}"/>
              </a:ext>
            </a:extLst>
          </p:cNvPr>
          <p:cNvSpPr>
            <a:spLocks noGrp="1"/>
          </p:cNvSpPr>
          <p:nvPr>
            <p:ph type="title"/>
          </p:nvPr>
        </p:nvSpPr>
        <p:spPr/>
        <p:txBody>
          <a:bodyPr>
            <a:normAutofit/>
          </a:bodyPr>
          <a:lstStyle/>
          <a:p>
            <a:r>
              <a:rPr kumimoji="1" lang="en-US" altLang="zh-CN" dirty="0"/>
              <a:t>Incomplete Stage of Current Systems </a:t>
            </a:r>
            <a:endParaRPr kumimoji="1" lang="zh-CN" altLang="en-US" dirty="0"/>
          </a:p>
        </p:txBody>
      </p:sp>
      <p:sp>
        <p:nvSpPr>
          <p:cNvPr id="3" name="内容占位符 2">
            <a:extLst>
              <a:ext uri="{FF2B5EF4-FFF2-40B4-BE49-F238E27FC236}">
                <a16:creationId xmlns:a16="http://schemas.microsoft.com/office/drawing/2014/main" id="{6AE5ED53-8CC6-3A7C-3D59-A12E63E2AC58}"/>
              </a:ext>
            </a:extLst>
          </p:cNvPr>
          <p:cNvSpPr>
            <a:spLocks noGrp="1"/>
          </p:cNvSpPr>
          <p:nvPr>
            <p:ph idx="1"/>
          </p:nvPr>
        </p:nvSpPr>
        <p:spPr>
          <a:xfrm>
            <a:off x="455999" y="1440001"/>
            <a:ext cx="11563723" cy="1988999"/>
          </a:xfrm>
        </p:spPr>
        <p:txBody>
          <a:bodyPr>
            <a:normAutofit/>
          </a:bodyPr>
          <a:lstStyle/>
          <a:p>
            <a:r>
              <a:rPr kumimoji="1" lang="en-US" altLang="zh-CN" dirty="0"/>
              <a:t>Not all baseline systems explicitly support all five LROs in our benchmark. We report their LRO support as follows</a:t>
            </a:r>
          </a:p>
          <a:p>
            <a:pPr lvl="1"/>
            <a:r>
              <a:rPr lang="en-US" altLang="zh-CN" dirty="0">
                <a:effectLst/>
              </a:rPr>
              <a:t>In the worst case, the system is </a:t>
            </a:r>
            <a:r>
              <a:rPr lang="en-US" altLang="zh-CN" dirty="0">
                <a:solidFill>
                  <a:srgbClr val="C00000"/>
                </a:solidFill>
                <a:effectLst/>
              </a:rPr>
              <a:t>completely incapable </a:t>
            </a:r>
            <a:r>
              <a:rPr lang="en-US" altLang="zh-CN" dirty="0">
                <a:effectLst/>
              </a:rPr>
              <a:t>of realizing the logic of the LRO</a:t>
            </a:r>
          </a:p>
          <a:p>
            <a:pPr marL="685800" lvl="2" indent="0">
              <a:buNone/>
            </a:pPr>
            <a:endParaRPr lang="en-US" altLang="zh-CN" dirty="0">
              <a:effectLst/>
              <a:latin typeface="Helvetica" pitchFamily="2" charset="0"/>
            </a:endParaRPr>
          </a:p>
          <a:p>
            <a:pPr lvl="1"/>
            <a:endParaRPr kumimoji="1" lang="zh-CN" altLang="en-US" dirty="0"/>
          </a:p>
        </p:txBody>
      </p:sp>
      <p:sp>
        <p:nvSpPr>
          <p:cNvPr id="4" name="灯片编号占位符 3">
            <a:extLst>
              <a:ext uri="{FF2B5EF4-FFF2-40B4-BE49-F238E27FC236}">
                <a16:creationId xmlns:a16="http://schemas.microsoft.com/office/drawing/2014/main" id="{39495AC9-5973-7850-EA58-C5F9F84A0267}"/>
              </a:ext>
            </a:extLst>
          </p:cNvPr>
          <p:cNvSpPr>
            <a:spLocks noGrp="1"/>
          </p:cNvSpPr>
          <p:nvPr>
            <p:ph type="sldNum" sz="quarter" idx="12"/>
          </p:nvPr>
        </p:nvSpPr>
        <p:spPr/>
        <p:txBody>
          <a:bodyPr/>
          <a:lstStyle/>
          <a:p>
            <a:fld id="{8D0BA80A-DD45-4E53-A64F-B6712A67CF0B}" type="slidenum">
              <a:rPr lang="zh-CN" altLang="en-US" smtClean="0"/>
              <a:pPr/>
              <a:t>76</a:t>
            </a:fld>
            <a:endParaRPr lang="zh-CN" altLang="en-US"/>
          </a:p>
        </p:txBody>
      </p:sp>
      <p:pic>
        <p:nvPicPr>
          <p:cNvPr id="6" name="图片 5">
            <a:extLst>
              <a:ext uri="{FF2B5EF4-FFF2-40B4-BE49-F238E27FC236}">
                <a16:creationId xmlns:a16="http://schemas.microsoft.com/office/drawing/2014/main" id="{0D7314D0-CCDE-408D-3AFA-2F91764D4D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7923" y="3570649"/>
            <a:ext cx="9290620" cy="2927351"/>
          </a:xfrm>
          <a:prstGeom prst="rect">
            <a:avLst/>
          </a:prstGeom>
        </p:spPr>
      </p:pic>
      <p:cxnSp>
        <p:nvCxnSpPr>
          <p:cNvPr id="7" name="直线箭头连接符 6">
            <a:extLst>
              <a:ext uri="{FF2B5EF4-FFF2-40B4-BE49-F238E27FC236}">
                <a16:creationId xmlns:a16="http://schemas.microsoft.com/office/drawing/2014/main" id="{AC9A1E9A-5216-9400-7E0D-50CA473A25B6}"/>
              </a:ext>
            </a:extLst>
          </p:cNvPr>
          <p:cNvCxnSpPr>
            <a:cxnSpLocks/>
          </p:cNvCxnSpPr>
          <p:nvPr/>
        </p:nvCxnSpPr>
        <p:spPr>
          <a:xfrm>
            <a:off x="2779776" y="2950464"/>
            <a:ext cx="1816608" cy="1499616"/>
          </a:xfrm>
          <a:prstGeom prst="straightConnector1">
            <a:avLst/>
          </a:prstGeom>
          <a:ln w="28575">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1" name="右大括号 10">
            <a:extLst>
              <a:ext uri="{FF2B5EF4-FFF2-40B4-BE49-F238E27FC236}">
                <a16:creationId xmlns:a16="http://schemas.microsoft.com/office/drawing/2014/main" id="{2AFD94DB-A3DB-2661-2A1B-1345D320FB6A}"/>
              </a:ext>
            </a:extLst>
          </p:cNvPr>
          <p:cNvSpPr/>
          <p:nvPr/>
        </p:nvSpPr>
        <p:spPr>
          <a:xfrm>
            <a:off x="10497312" y="4340352"/>
            <a:ext cx="256032" cy="1072896"/>
          </a:xfrm>
          <a:prstGeom prst="righ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2" name="文本框 11">
            <a:extLst>
              <a:ext uri="{FF2B5EF4-FFF2-40B4-BE49-F238E27FC236}">
                <a16:creationId xmlns:a16="http://schemas.microsoft.com/office/drawing/2014/main" id="{26889C3A-82DE-43F5-3B8D-34F06AFFB901}"/>
              </a:ext>
            </a:extLst>
          </p:cNvPr>
          <p:cNvSpPr txBox="1"/>
          <p:nvPr/>
        </p:nvSpPr>
        <p:spPr>
          <a:xfrm>
            <a:off x="5847785" y="3130493"/>
            <a:ext cx="6081601" cy="369332"/>
          </a:xfrm>
          <a:prstGeom prst="rect">
            <a:avLst/>
          </a:prstGeom>
          <a:noFill/>
        </p:spPr>
        <p:txBody>
          <a:bodyPr wrap="none" rtlCol="0">
            <a:spAutoFit/>
          </a:bodyPr>
          <a:lstStyle/>
          <a:p>
            <a:r>
              <a:rPr kumimoji="1" lang="en-US" altLang="zh-CN" dirty="0">
                <a:solidFill>
                  <a:srgbClr val="C00000"/>
                </a:solidFill>
              </a:rPr>
              <a:t>Half of the current systems fail to cover all queries</a:t>
            </a:r>
            <a:endParaRPr kumimoji="1" lang="zh-CN" altLang="en-US" dirty="0">
              <a:solidFill>
                <a:srgbClr val="C00000"/>
              </a:solidFill>
            </a:endParaRPr>
          </a:p>
        </p:txBody>
      </p:sp>
      <p:cxnSp>
        <p:nvCxnSpPr>
          <p:cNvPr id="16" name="直线连接符 15">
            <a:extLst>
              <a:ext uri="{FF2B5EF4-FFF2-40B4-BE49-F238E27FC236}">
                <a16:creationId xmlns:a16="http://schemas.microsoft.com/office/drawing/2014/main" id="{7824B843-CEFD-841A-6030-641594F9BCFB}"/>
              </a:ext>
            </a:extLst>
          </p:cNvPr>
          <p:cNvCxnSpPr>
            <a:cxnSpLocks/>
          </p:cNvCxnSpPr>
          <p:nvPr/>
        </p:nvCxnSpPr>
        <p:spPr>
          <a:xfrm>
            <a:off x="10905744" y="4876800"/>
            <a:ext cx="298704"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直线连接符 16">
            <a:extLst>
              <a:ext uri="{FF2B5EF4-FFF2-40B4-BE49-F238E27FC236}">
                <a16:creationId xmlns:a16="http://schemas.microsoft.com/office/drawing/2014/main" id="{ABC815DE-80CD-A7B6-4FBA-CC75E9BB3ECD}"/>
              </a:ext>
            </a:extLst>
          </p:cNvPr>
          <p:cNvCxnSpPr>
            <a:cxnSpLocks/>
          </p:cNvCxnSpPr>
          <p:nvPr/>
        </p:nvCxnSpPr>
        <p:spPr>
          <a:xfrm>
            <a:off x="11204448" y="3570649"/>
            <a:ext cx="0" cy="1324673"/>
          </a:xfrm>
          <a:prstGeom prst="line">
            <a:avLst/>
          </a:prstGeom>
          <a:ln w="38100">
            <a:solidFill>
              <a:srgbClr val="C0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44569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E1B3A-09C8-1729-B823-37AC2CBBBF87}"/>
            </a:ext>
          </a:extLst>
        </p:cNvPr>
        <p:cNvGrpSpPr/>
        <p:nvPr/>
      </p:nvGrpSpPr>
      <p:grpSpPr>
        <a:xfrm>
          <a:off x="0" y="0"/>
          <a:ext cx="0" cy="0"/>
          <a:chOff x="0" y="0"/>
          <a:chExt cx="0" cy="0"/>
        </a:xfrm>
      </p:grpSpPr>
      <p:pic>
        <p:nvPicPr>
          <p:cNvPr id="6" name="内容占位符 5">
            <a:extLst>
              <a:ext uri="{FF2B5EF4-FFF2-40B4-BE49-F238E27FC236}">
                <a16:creationId xmlns:a16="http://schemas.microsoft.com/office/drawing/2014/main" id="{15782AD0-593D-14F4-9F0A-ABEA70606D9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5999" y="3530600"/>
            <a:ext cx="11239500" cy="3327400"/>
          </a:xfrm>
        </p:spPr>
      </p:pic>
      <p:sp>
        <p:nvSpPr>
          <p:cNvPr id="9" name="内容占位符 2">
            <a:extLst>
              <a:ext uri="{FF2B5EF4-FFF2-40B4-BE49-F238E27FC236}">
                <a16:creationId xmlns:a16="http://schemas.microsoft.com/office/drawing/2014/main" id="{D76AC547-2314-6A9E-C72C-F1FA5B0B82E9}"/>
              </a:ext>
            </a:extLst>
          </p:cNvPr>
          <p:cNvSpPr txBox="1">
            <a:spLocks/>
          </p:cNvSpPr>
          <p:nvPr/>
        </p:nvSpPr>
        <p:spPr>
          <a:xfrm>
            <a:off x="455999" y="1440002"/>
            <a:ext cx="11603479" cy="2182874"/>
          </a:xfrm>
          <a:prstGeom prst="rect">
            <a:avLst/>
          </a:prstGeom>
        </p:spPr>
        <p:txBody>
          <a:bodyPr vert="horz" lIns="91440" tIns="45720" rIns="91440" bIns="45720" rtlCol="0">
            <a:normAutofit/>
          </a:bodyPr>
          <a:lstStyle>
            <a:lvl1pPr marL="360000" indent="-360000" algn="l" defTabSz="685800" rtl="0" eaLnBrk="1" latinLnBrk="0" hangingPunct="1">
              <a:lnSpc>
                <a:spcPct val="120000"/>
              </a:lnSpc>
              <a:spcBef>
                <a:spcPts val="2000"/>
              </a:spcBef>
              <a:buFont typeface="Wingdings" pitchFamily="2" charset="2"/>
              <a:buChar char="n"/>
              <a:defRPr sz="2000" kern="1200">
                <a:solidFill>
                  <a:srgbClr val="002060"/>
                </a:solidFill>
                <a:latin typeface="+mn-lt"/>
                <a:ea typeface="+mn-ea"/>
                <a:cs typeface="+mn-cs"/>
              </a:defRPr>
            </a:lvl1pPr>
            <a:lvl2pPr marL="720000" indent="-360000" algn="l" defTabSz="685800" rtl="0" eaLnBrk="1" latinLnBrk="0" hangingPunct="1">
              <a:lnSpc>
                <a:spcPct val="120000"/>
              </a:lnSpc>
              <a:spcBef>
                <a:spcPts val="375"/>
              </a:spcBef>
              <a:buFont typeface="Wingdings" pitchFamily="2" charset="2"/>
              <a:buChar char="p"/>
              <a:defRPr sz="2000" kern="1200">
                <a:solidFill>
                  <a:srgbClr val="002060"/>
                </a:solidFill>
                <a:latin typeface="+mn-lt"/>
                <a:ea typeface="+mn-ea"/>
                <a:cs typeface="+mn-cs"/>
              </a:defRPr>
            </a:lvl2pPr>
            <a:lvl3pPr marL="8572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3pPr>
            <a:lvl4pPr marL="12001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4pPr>
            <a:lvl5pPr marL="1543050" indent="-171450" algn="l" defTabSz="685800" rtl="0" eaLnBrk="1" latinLnBrk="0" hangingPunct="1">
              <a:lnSpc>
                <a:spcPct val="120000"/>
              </a:lnSpc>
              <a:spcBef>
                <a:spcPts val="375"/>
              </a:spcBef>
              <a:buFont typeface="Arial" panose="020B0604020202020204" pitchFamily="34" charset="0"/>
              <a:buChar char="•"/>
              <a:defRPr sz="2000" kern="1200">
                <a:solidFill>
                  <a:srgbClr val="002060"/>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tLang="zh-CN" sz="1800" dirty="0"/>
              <a:t>A</a:t>
            </a:r>
            <a:r>
              <a:rPr lang="en-US" altLang="zh-CN" sz="1800" dirty="0">
                <a:effectLst/>
              </a:rPr>
              <a:t>utomatic LRO planning remains </a:t>
            </a:r>
            <a:r>
              <a:rPr lang="en-US" altLang="zh-CN" sz="1800" b="1" dirty="0">
                <a:effectLst/>
              </a:rPr>
              <a:t>early-stage</a:t>
            </a:r>
            <a:r>
              <a:rPr lang="en-US" altLang="zh-CN" sz="1800" dirty="0">
                <a:effectLst/>
              </a:rPr>
              <a:t> and multi-LRO systems still have substantial room for improvement</a:t>
            </a:r>
          </a:p>
          <a:p>
            <a:pPr lvl="1"/>
            <a:r>
              <a:rPr lang="en-US" altLang="zh-CN" sz="1800" dirty="0">
                <a:effectLst/>
              </a:rPr>
              <a:t>LLM-planning systems perform poorly on our benchmark (</a:t>
            </a:r>
            <a:r>
              <a:rPr lang="en-US" altLang="zh-CN" sz="1800" dirty="0">
                <a:solidFill>
                  <a:srgbClr val="C00000"/>
                </a:solidFill>
                <a:effectLst/>
              </a:rPr>
              <a:t>&lt;</a:t>
            </a:r>
            <a:r>
              <a:rPr lang="en-US" altLang="zh-CN" sz="1800" dirty="0">
                <a:effectLst/>
              </a:rPr>
              <a:t> </a:t>
            </a:r>
            <a:r>
              <a:rPr lang="en-US" altLang="zh-CN" sz="1800" dirty="0">
                <a:solidFill>
                  <a:srgbClr val="C00000"/>
                </a:solidFill>
                <a:effectLst/>
              </a:rPr>
              <a:t>15% </a:t>
            </a:r>
            <a:r>
              <a:rPr lang="en-US" altLang="zh-CN" sz="1800" dirty="0">
                <a:effectLst/>
              </a:rPr>
              <a:t>accuracy) and fail on complex queries</a:t>
            </a:r>
          </a:p>
          <a:p>
            <a:pPr lvl="1"/>
            <a:r>
              <a:rPr lang="en-US" altLang="zh-CN" sz="1800" dirty="0">
                <a:effectLst/>
              </a:rPr>
              <a:t>Even with expert-annotated plans, most manual-planning systems (except </a:t>
            </a:r>
            <a:r>
              <a:rPr lang="en-US" altLang="zh-CN" sz="1800" dirty="0" err="1">
                <a:effectLst/>
              </a:rPr>
              <a:t>Palimpzest</a:t>
            </a:r>
            <a:r>
              <a:rPr lang="en-US" altLang="zh-CN" sz="1800" dirty="0">
                <a:effectLst/>
              </a:rPr>
              <a:t>) remain </a:t>
            </a:r>
            <a:r>
              <a:rPr lang="en-US" altLang="zh-CN" sz="1800" dirty="0">
                <a:solidFill>
                  <a:srgbClr val="C00000"/>
                </a:solidFill>
                <a:effectLst/>
              </a:rPr>
              <a:t>below 55%</a:t>
            </a:r>
          </a:p>
        </p:txBody>
      </p:sp>
      <p:sp>
        <p:nvSpPr>
          <p:cNvPr id="2" name="标题 1">
            <a:extLst>
              <a:ext uri="{FF2B5EF4-FFF2-40B4-BE49-F238E27FC236}">
                <a16:creationId xmlns:a16="http://schemas.microsoft.com/office/drawing/2014/main" id="{346C28BF-4BE7-5319-E444-7C6A39B3D3C9}"/>
              </a:ext>
            </a:extLst>
          </p:cNvPr>
          <p:cNvSpPr>
            <a:spLocks noGrp="1"/>
          </p:cNvSpPr>
          <p:nvPr>
            <p:ph type="title"/>
          </p:nvPr>
        </p:nvSpPr>
        <p:spPr/>
        <p:txBody>
          <a:bodyPr/>
          <a:lstStyle/>
          <a:p>
            <a:r>
              <a:rPr lang="en-US" altLang="zh-CN" dirty="0">
                <a:effectLst/>
              </a:rPr>
              <a:t>Early-Stage and Room for Improvement</a:t>
            </a:r>
          </a:p>
        </p:txBody>
      </p:sp>
      <p:sp>
        <p:nvSpPr>
          <p:cNvPr id="4" name="灯片编号占位符 3">
            <a:extLst>
              <a:ext uri="{FF2B5EF4-FFF2-40B4-BE49-F238E27FC236}">
                <a16:creationId xmlns:a16="http://schemas.microsoft.com/office/drawing/2014/main" id="{FC3FB079-676C-B77B-1150-002621A396E8}"/>
              </a:ext>
            </a:extLst>
          </p:cNvPr>
          <p:cNvSpPr>
            <a:spLocks noGrp="1"/>
          </p:cNvSpPr>
          <p:nvPr>
            <p:ph type="sldNum" sz="quarter" idx="12"/>
          </p:nvPr>
        </p:nvSpPr>
        <p:spPr/>
        <p:txBody>
          <a:bodyPr/>
          <a:lstStyle/>
          <a:p>
            <a:fld id="{8D0BA80A-DD45-4E53-A64F-B6712A67CF0B}" type="slidenum">
              <a:rPr lang="zh-CN" altLang="en-US" smtClean="0"/>
              <a:pPr/>
              <a:t>77</a:t>
            </a:fld>
            <a:endParaRPr lang="zh-CN" altLang="en-US"/>
          </a:p>
        </p:txBody>
      </p:sp>
    </p:spTree>
    <p:extLst>
      <p:ext uri="{BB962C8B-B14F-4D97-AF65-F5344CB8AC3E}">
        <p14:creationId xmlns:p14="http://schemas.microsoft.com/office/powerpoint/2010/main" val="39389160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69840-FFCE-DB97-97E1-782F32E6C5A5}"/>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62A8E2B9-0539-6A52-4A96-B3E84974080F}"/>
              </a:ext>
            </a:extLst>
          </p:cNvPr>
          <p:cNvSpPr>
            <a:spLocks noGrp="1"/>
          </p:cNvSpPr>
          <p:nvPr>
            <p:ph type="title"/>
          </p:nvPr>
        </p:nvSpPr>
        <p:spPr/>
        <p:txBody>
          <a:bodyPr>
            <a:normAutofit/>
          </a:bodyPr>
          <a:lstStyle/>
          <a:p>
            <a:r>
              <a:rPr lang="en-US" dirty="0"/>
              <a:t>Specialized Beats One-Size-Fits-All</a:t>
            </a:r>
            <a:endParaRPr lang="en-US" altLang="zh-CN" dirty="0">
              <a:effectLst/>
              <a:latin typeface="+mn-ea"/>
              <a:ea typeface="+mn-ea"/>
            </a:endParaRPr>
          </a:p>
        </p:txBody>
      </p:sp>
      <p:sp>
        <p:nvSpPr>
          <p:cNvPr id="3" name="内容占位符 2">
            <a:extLst>
              <a:ext uri="{FF2B5EF4-FFF2-40B4-BE49-F238E27FC236}">
                <a16:creationId xmlns:a16="http://schemas.microsoft.com/office/drawing/2014/main" id="{AB29549D-896A-F4E8-C8EE-940A560E1626}"/>
              </a:ext>
            </a:extLst>
          </p:cNvPr>
          <p:cNvSpPr>
            <a:spLocks noGrp="1"/>
          </p:cNvSpPr>
          <p:nvPr>
            <p:ph idx="1"/>
          </p:nvPr>
        </p:nvSpPr>
        <p:spPr>
          <a:xfrm>
            <a:off x="455999" y="1440001"/>
            <a:ext cx="11279999" cy="1954075"/>
          </a:xfrm>
        </p:spPr>
        <p:txBody>
          <a:bodyPr>
            <a:normAutofit/>
          </a:bodyPr>
          <a:lstStyle/>
          <a:p>
            <a:r>
              <a:rPr lang="en-US" altLang="zh-CN" sz="1800" dirty="0">
                <a:effectLst/>
              </a:rPr>
              <a:t>LRO implementations that </a:t>
            </a:r>
            <a:r>
              <a:rPr lang="en-US" altLang="zh-CN" sz="1800" b="1" dirty="0">
                <a:solidFill>
                  <a:srgbClr val="C00000"/>
                </a:solidFill>
                <a:effectLst/>
              </a:rPr>
              <a:t>follow our best practices </a:t>
            </a:r>
            <a:r>
              <a:rPr lang="en-US" altLang="zh-CN" sz="1800" dirty="0">
                <a:effectLst/>
              </a:rPr>
              <a:t>often perform better (</a:t>
            </a:r>
            <a:r>
              <a:rPr lang="en-US" altLang="zh-CN" sz="1800" dirty="0" err="1">
                <a:effectLst/>
              </a:rPr>
              <a:t>Palimpzest</a:t>
            </a:r>
            <a:r>
              <a:rPr lang="en-US" altLang="zh-CN" sz="1800" dirty="0">
                <a:effectLst/>
              </a:rPr>
              <a:t>)</a:t>
            </a:r>
          </a:p>
          <a:p>
            <a:r>
              <a:rPr lang="en-US" altLang="zh-CN" sz="1800" dirty="0">
                <a:effectLst/>
              </a:rPr>
              <a:t>In contrast, </a:t>
            </a:r>
            <a:r>
              <a:rPr lang="en-US" altLang="zh-CN" sz="1800" b="1" dirty="0">
                <a:solidFill>
                  <a:srgbClr val="C00000"/>
                </a:solidFill>
                <a:effectLst/>
              </a:rPr>
              <a:t>overly general, one-fits-all LROs </a:t>
            </a:r>
            <a:r>
              <a:rPr lang="en-US" altLang="zh-CN" sz="1800" dirty="0">
                <a:effectLst/>
              </a:rPr>
              <a:t>are neither effective nor cost-efficient (HQDL)</a:t>
            </a:r>
          </a:p>
        </p:txBody>
      </p:sp>
      <p:sp>
        <p:nvSpPr>
          <p:cNvPr id="4" name="灯片编号占位符 3">
            <a:extLst>
              <a:ext uri="{FF2B5EF4-FFF2-40B4-BE49-F238E27FC236}">
                <a16:creationId xmlns:a16="http://schemas.microsoft.com/office/drawing/2014/main" id="{90A01D9C-862A-D4CA-E8D9-FE607F6C7AAD}"/>
              </a:ext>
            </a:extLst>
          </p:cNvPr>
          <p:cNvSpPr>
            <a:spLocks noGrp="1"/>
          </p:cNvSpPr>
          <p:nvPr>
            <p:ph type="sldNum" sz="quarter" idx="12"/>
          </p:nvPr>
        </p:nvSpPr>
        <p:spPr/>
        <p:txBody>
          <a:bodyPr/>
          <a:lstStyle/>
          <a:p>
            <a:fld id="{8D0BA80A-DD45-4E53-A64F-B6712A67CF0B}" type="slidenum">
              <a:rPr lang="zh-CN" altLang="en-US" smtClean="0"/>
              <a:pPr/>
              <a:t>78</a:t>
            </a:fld>
            <a:endParaRPr lang="zh-CN" altLang="en-US"/>
          </a:p>
        </p:txBody>
      </p:sp>
      <p:pic>
        <p:nvPicPr>
          <p:cNvPr id="5" name="内容占位符 5">
            <a:extLst>
              <a:ext uri="{FF2B5EF4-FFF2-40B4-BE49-F238E27FC236}">
                <a16:creationId xmlns:a16="http://schemas.microsoft.com/office/drawing/2014/main" id="{EEA9BB5B-EDFE-6F56-2673-8B47F3F062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498" y="2738576"/>
            <a:ext cx="11239500" cy="3327400"/>
          </a:xfrm>
          <a:prstGeom prst="rect">
            <a:avLst/>
          </a:prstGeom>
        </p:spPr>
      </p:pic>
      <p:sp>
        <p:nvSpPr>
          <p:cNvPr id="6" name="圆角矩形 5">
            <a:extLst>
              <a:ext uri="{FF2B5EF4-FFF2-40B4-BE49-F238E27FC236}">
                <a16:creationId xmlns:a16="http://schemas.microsoft.com/office/drawing/2014/main" id="{90EDEC2E-B649-986F-6629-0FA71EDDF608}"/>
              </a:ext>
            </a:extLst>
          </p:cNvPr>
          <p:cNvSpPr/>
          <p:nvPr/>
        </p:nvSpPr>
        <p:spPr>
          <a:xfrm>
            <a:off x="5289845" y="3291405"/>
            <a:ext cx="721488" cy="2645862"/>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圆角矩形 6">
            <a:extLst>
              <a:ext uri="{FF2B5EF4-FFF2-40B4-BE49-F238E27FC236}">
                <a16:creationId xmlns:a16="http://schemas.microsoft.com/office/drawing/2014/main" id="{41535B99-9999-FE99-7446-05391E0B964E}"/>
              </a:ext>
            </a:extLst>
          </p:cNvPr>
          <p:cNvSpPr/>
          <p:nvPr/>
        </p:nvSpPr>
        <p:spPr>
          <a:xfrm>
            <a:off x="8028604" y="3369720"/>
            <a:ext cx="802514" cy="2645862"/>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1331045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B0255-0F2C-B720-426B-4080FCFE6511}"/>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306C6EBA-BA6E-6184-51CF-B5708B95A06F}"/>
              </a:ext>
            </a:extLst>
          </p:cNvPr>
          <p:cNvSpPr>
            <a:spLocks noGrp="1"/>
          </p:cNvSpPr>
          <p:nvPr>
            <p:ph type="title"/>
          </p:nvPr>
        </p:nvSpPr>
        <p:spPr/>
        <p:txBody>
          <a:bodyPr>
            <a:normAutofit/>
          </a:bodyPr>
          <a:lstStyle/>
          <a:p>
            <a:r>
              <a:rPr lang="en-US" dirty="0"/>
              <a:t>Best Practices as Guidelines</a:t>
            </a:r>
            <a:endParaRPr kumimoji="1" lang="zh-CN" altLang="en-US" dirty="0">
              <a:latin typeface="+mn-ea"/>
              <a:ea typeface="+mn-ea"/>
            </a:endParaRPr>
          </a:p>
        </p:txBody>
      </p:sp>
      <p:sp>
        <p:nvSpPr>
          <p:cNvPr id="3" name="内容占位符 2">
            <a:extLst>
              <a:ext uri="{FF2B5EF4-FFF2-40B4-BE49-F238E27FC236}">
                <a16:creationId xmlns:a16="http://schemas.microsoft.com/office/drawing/2014/main" id="{6476B9A0-E87F-30C3-ADFA-583DE56379AF}"/>
              </a:ext>
            </a:extLst>
          </p:cNvPr>
          <p:cNvSpPr>
            <a:spLocks noGrp="1"/>
          </p:cNvSpPr>
          <p:nvPr>
            <p:ph idx="1"/>
          </p:nvPr>
        </p:nvSpPr>
        <p:spPr>
          <a:xfrm>
            <a:off x="455999" y="1440002"/>
            <a:ext cx="11279999" cy="1719888"/>
          </a:xfrm>
        </p:spPr>
        <p:txBody>
          <a:bodyPr/>
          <a:lstStyle/>
          <a:p>
            <a:r>
              <a:rPr lang="en-US" altLang="zh-CN" dirty="0">
                <a:effectLst/>
              </a:rPr>
              <a:t>Our best-practice baseline consistently performs best and solves </a:t>
            </a:r>
            <a:r>
              <a:rPr lang="en-US" altLang="zh-CN" dirty="0">
                <a:solidFill>
                  <a:srgbClr val="C00000"/>
                </a:solidFill>
                <a:effectLst/>
              </a:rPr>
              <a:t>up to 80% </a:t>
            </a:r>
            <a:r>
              <a:rPr lang="en-US" altLang="zh-CN" dirty="0">
                <a:effectLst/>
              </a:rPr>
              <a:t>of hard queries, suggesting it may serve as a useful guideline for future systems</a:t>
            </a:r>
          </a:p>
        </p:txBody>
      </p:sp>
      <p:sp>
        <p:nvSpPr>
          <p:cNvPr id="4" name="灯片编号占位符 3">
            <a:extLst>
              <a:ext uri="{FF2B5EF4-FFF2-40B4-BE49-F238E27FC236}">
                <a16:creationId xmlns:a16="http://schemas.microsoft.com/office/drawing/2014/main" id="{F9133D51-0C61-E8FE-DF34-F07A2B56CDC8}"/>
              </a:ext>
            </a:extLst>
          </p:cNvPr>
          <p:cNvSpPr>
            <a:spLocks noGrp="1"/>
          </p:cNvSpPr>
          <p:nvPr>
            <p:ph type="sldNum" sz="quarter" idx="12"/>
          </p:nvPr>
        </p:nvSpPr>
        <p:spPr/>
        <p:txBody>
          <a:bodyPr/>
          <a:lstStyle/>
          <a:p>
            <a:fld id="{8D0BA80A-DD45-4E53-A64F-B6712A67CF0B}" type="slidenum">
              <a:rPr lang="zh-CN" altLang="en-US" smtClean="0"/>
              <a:pPr/>
              <a:t>79</a:t>
            </a:fld>
            <a:endParaRPr lang="zh-CN" altLang="en-US"/>
          </a:p>
        </p:txBody>
      </p:sp>
      <p:pic>
        <p:nvPicPr>
          <p:cNvPr id="5" name="内容占位符 5">
            <a:extLst>
              <a:ext uri="{FF2B5EF4-FFF2-40B4-BE49-F238E27FC236}">
                <a16:creationId xmlns:a16="http://schemas.microsoft.com/office/drawing/2014/main" id="{80B391A6-1587-8896-0D38-1129FCDDB2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6248" y="3028952"/>
            <a:ext cx="11239500" cy="3327400"/>
          </a:xfrm>
          <a:prstGeom prst="rect">
            <a:avLst/>
          </a:prstGeom>
        </p:spPr>
      </p:pic>
      <p:sp>
        <p:nvSpPr>
          <p:cNvPr id="6" name="圆角矩形 5">
            <a:extLst>
              <a:ext uri="{FF2B5EF4-FFF2-40B4-BE49-F238E27FC236}">
                <a16:creationId xmlns:a16="http://schemas.microsoft.com/office/drawing/2014/main" id="{E381D607-9062-ECBC-72D3-ACB9F026EBDE}"/>
              </a:ext>
            </a:extLst>
          </p:cNvPr>
          <p:cNvSpPr/>
          <p:nvPr/>
        </p:nvSpPr>
        <p:spPr>
          <a:xfrm>
            <a:off x="10662389" y="3521076"/>
            <a:ext cx="960699" cy="2743200"/>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7" name="直线箭头连接符 6">
            <a:extLst>
              <a:ext uri="{FF2B5EF4-FFF2-40B4-BE49-F238E27FC236}">
                <a16:creationId xmlns:a16="http://schemas.microsoft.com/office/drawing/2014/main" id="{8F8F6C78-3939-255D-7545-C1EABF161FCB}"/>
              </a:ext>
            </a:extLst>
          </p:cNvPr>
          <p:cNvCxnSpPr>
            <a:cxnSpLocks/>
          </p:cNvCxnSpPr>
          <p:nvPr/>
        </p:nvCxnSpPr>
        <p:spPr>
          <a:xfrm>
            <a:off x="9939640" y="2253569"/>
            <a:ext cx="1203099" cy="1175431"/>
          </a:xfrm>
          <a:prstGeom prst="straightConnector1">
            <a:avLst/>
          </a:prstGeom>
          <a:ln w="28575">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94431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98055-AB89-BDC5-8D64-BDE5B1A616C1}"/>
              </a:ext>
            </a:extLst>
          </p:cNvPr>
          <p:cNvSpPr>
            <a:spLocks noGrp="1"/>
          </p:cNvSpPr>
          <p:nvPr>
            <p:ph type="title"/>
          </p:nvPr>
        </p:nvSpPr>
        <p:spPr/>
        <p:txBody>
          <a:bodyPr/>
          <a:lstStyle/>
          <a:p>
            <a:r>
              <a:rPr lang="en-CN" dirty="0"/>
              <a:t>Future Directions</a:t>
            </a:r>
          </a:p>
        </p:txBody>
      </p:sp>
      <p:sp>
        <p:nvSpPr>
          <p:cNvPr id="3" name="Text Placeholder 2">
            <a:extLst>
              <a:ext uri="{FF2B5EF4-FFF2-40B4-BE49-F238E27FC236}">
                <a16:creationId xmlns:a16="http://schemas.microsoft.com/office/drawing/2014/main" id="{FBFD3939-1A3E-1882-2901-59674C68D5C6}"/>
              </a:ext>
            </a:extLst>
          </p:cNvPr>
          <p:cNvSpPr>
            <a:spLocks noGrp="1"/>
          </p:cNvSpPr>
          <p:nvPr>
            <p:ph type="body" idx="1"/>
          </p:nvPr>
        </p:nvSpPr>
        <p:spPr/>
        <p:txBody>
          <a:bodyPr/>
          <a:lstStyle/>
          <a:p>
            <a:endParaRPr lang="en-CN" dirty="0">
              <a:solidFill>
                <a:srgbClr val="FFFF00"/>
              </a:solidFill>
            </a:endParaRPr>
          </a:p>
        </p:txBody>
      </p:sp>
      <p:sp>
        <p:nvSpPr>
          <p:cNvPr id="4" name="Slide Number Placeholder 3">
            <a:extLst>
              <a:ext uri="{FF2B5EF4-FFF2-40B4-BE49-F238E27FC236}">
                <a16:creationId xmlns:a16="http://schemas.microsoft.com/office/drawing/2014/main" id="{3813DBB7-D2BD-06F8-41E1-E2BB55DF13B5}"/>
              </a:ext>
            </a:extLst>
          </p:cNvPr>
          <p:cNvSpPr>
            <a:spLocks noGrp="1"/>
          </p:cNvSpPr>
          <p:nvPr>
            <p:ph type="sldNum" sz="quarter" idx="12"/>
          </p:nvPr>
        </p:nvSpPr>
        <p:spPr/>
        <p:txBody>
          <a:bodyPr/>
          <a:lstStyle/>
          <a:p>
            <a:fld id="{BCFAA6ED-95C3-9546-BFD5-25AB245E25B8}" type="slidenum">
              <a:rPr lang="en-CN" smtClean="0"/>
              <a:t>80</a:t>
            </a:fld>
            <a:endParaRPr lang="en-CN"/>
          </a:p>
        </p:txBody>
      </p:sp>
    </p:spTree>
    <p:extLst>
      <p:ext uri="{BB962C8B-B14F-4D97-AF65-F5344CB8AC3E}">
        <p14:creationId xmlns:p14="http://schemas.microsoft.com/office/powerpoint/2010/main" val="402106018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0000" y="300000"/>
            <a:ext cx="10992000" cy="800000"/>
          </a:xfrm>
          <a:prstGeom prst="rect">
            <a:avLst/>
          </a:prstGeom>
          <a:noFill/>
        </p:spPr>
        <p:txBody>
          <a:bodyPr wrap="square" anchor="t">
            <a:spAutoFit/>
          </a:bodyPr>
          <a:lstStyle/>
          <a:p>
            <a:pPr algn="ctr"/>
            <a:r>
              <a:rPr sz="3400" b="1" i="0">
                <a:solidFill>
                  <a:srgbClr val="1F3E6E"/>
                </a:solidFill>
                <a:latin typeface="Arial"/>
              </a:rPr>
              <a:t>What We Now Know</a:t>
            </a:r>
          </a:p>
        </p:txBody>
      </p:sp>
      <p:sp>
        <p:nvSpPr>
          <p:cNvPr id="3" name="Rounded Rectangle 2"/>
          <p:cNvSpPr/>
          <p:nvPr/>
        </p:nvSpPr>
        <p:spPr>
          <a:xfrm>
            <a:off x="900000" y="1450000"/>
            <a:ext cx="10392000" cy="1250000"/>
          </a:xfrm>
          <a:prstGeom prst="roundRect">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150000" y="1670000"/>
            <a:ext cx="800000" cy="800000"/>
          </a:xfrm>
          <a:prstGeom prst="rect">
            <a:avLst/>
          </a:prstGeom>
          <a:noFill/>
        </p:spPr>
        <p:txBody>
          <a:bodyPr wrap="square" anchor="t">
            <a:spAutoFit/>
          </a:bodyPr>
          <a:lstStyle/>
          <a:p>
            <a:pPr algn="l"/>
            <a:r>
              <a:rPr sz="4000" b="1" i="0">
                <a:solidFill>
                  <a:srgbClr val="2E7D32"/>
                </a:solidFill>
                <a:latin typeface="Arial"/>
              </a:rPr>
              <a:t>✓</a:t>
            </a:r>
          </a:p>
        </p:txBody>
      </p:sp>
      <p:sp>
        <p:nvSpPr>
          <p:cNvPr id="5" name="TextBox 4"/>
          <p:cNvSpPr txBox="1"/>
          <p:nvPr/>
        </p:nvSpPr>
        <p:spPr>
          <a:xfrm>
            <a:off x="2100000" y="1600000"/>
            <a:ext cx="8892000" cy="500000"/>
          </a:xfrm>
          <a:prstGeom prst="rect">
            <a:avLst/>
          </a:prstGeom>
          <a:noFill/>
        </p:spPr>
        <p:txBody>
          <a:bodyPr wrap="square" anchor="t">
            <a:spAutoFit/>
          </a:bodyPr>
          <a:lstStyle/>
          <a:p>
            <a:pPr algn="l"/>
            <a:r>
              <a:rPr sz="2100" b="1" i="0">
                <a:solidFill>
                  <a:srgbClr val="1F3E6E"/>
                </a:solidFill>
                <a:latin typeface="Arial"/>
              </a:rPr>
              <a:t>The operator zoo is aligned</a:t>
            </a:r>
          </a:p>
        </p:txBody>
      </p:sp>
      <p:sp>
        <p:nvSpPr>
          <p:cNvPr id="6" name="TextBox 5"/>
          <p:cNvSpPr txBox="1"/>
          <p:nvPr/>
        </p:nvSpPr>
        <p:spPr>
          <a:xfrm>
            <a:off x="2100000" y="2090000"/>
            <a:ext cx="8892000" cy="500000"/>
          </a:xfrm>
          <a:prstGeom prst="rect">
            <a:avLst/>
          </a:prstGeom>
          <a:noFill/>
        </p:spPr>
        <p:txBody>
          <a:bodyPr wrap="square" anchor="t">
            <a:spAutoFit/>
          </a:bodyPr>
          <a:lstStyle/>
          <a:p>
            <a:pPr algn="l"/>
            <a:r>
              <a:rPr sz="1500" b="0" i="0">
                <a:solidFill>
                  <a:srgbClr val="262626"/>
                </a:solidFill>
                <a:latin typeface="Arial"/>
              </a:rPr>
              <a:t>Five intents × four granularities × implementation variants — one taxonomy.  (Q1)</a:t>
            </a:r>
          </a:p>
        </p:txBody>
      </p:sp>
      <p:sp>
        <p:nvSpPr>
          <p:cNvPr id="7" name="Rounded Rectangle 6"/>
          <p:cNvSpPr/>
          <p:nvPr/>
        </p:nvSpPr>
        <p:spPr>
          <a:xfrm>
            <a:off x="900000" y="2900000"/>
            <a:ext cx="10392000" cy="1250000"/>
          </a:xfrm>
          <a:prstGeom prst="roundRect">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50000" y="3120000"/>
            <a:ext cx="800000" cy="800000"/>
          </a:xfrm>
          <a:prstGeom prst="rect">
            <a:avLst/>
          </a:prstGeom>
          <a:noFill/>
        </p:spPr>
        <p:txBody>
          <a:bodyPr wrap="square" anchor="t">
            <a:spAutoFit/>
          </a:bodyPr>
          <a:lstStyle/>
          <a:p>
            <a:pPr algn="l"/>
            <a:r>
              <a:rPr sz="4000" b="1" i="0">
                <a:solidFill>
                  <a:srgbClr val="2E7D32"/>
                </a:solidFill>
                <a:latin typeface="Arial"/>
              </a:rPr>
              <a:t>✓</a:t>
            </a:r>
          </a:p>
        </p:txBody>
      </p:sp>
      <p:sp>
        <p:nvSpPr>
          <p:cNvPr id="9" name="TextBox 8"/>
          <p:cNvSpPr txBox="1"/>
          <p:nvPr/>
        </p:nvSpPr>
        <p:spPr>
          <a:xfrm>
            <a:off x="2100000" y="3050000"/>
            <a:ext cx="8892000" cy="500000"/>
          </a:xfrm>
          <a:prstGeom prst="rect">
            <a:avLst/>
          </a:prstGeom>
          <a:noFill/>
        </p:spPr>
        <p:txBody>
          <a:bodyPr wrap="square" anchor="t">
            <a:spAutoFit/>
          </a:bodyPr>
          <a:lstStyle/>
          <a:p>
            <a:pPr algn="l"/>
            <a:r>
              <a:rPr sz="2100" b="1" i="0">
                <a:solidFill>
                  <a:srgbClr val="1F3E6E"/>
                </a:solidFill>
                <a:latin typeface="Arial"/>
              </a:rPr>
              <a:t>Best practices are measured</a:t>
            </a:r>
          </a:p>
        </p:txBody>
      </p:sp>
      <p:sp>
        <p:nvSpPr>
          <p:cNvPr id="10" name="TextBox 9"/>
          <p:cNvSpPr txBox="1"/>
          <p:nvPr/>
        </p:nvSpPr>
        <p:spPr>
          <a:xfrm>
            <a:off x="2100000" y="3540000"/>
            <a:ext cx="8892000" cy="500000"/>
          </a:xfrm>
          <a:prstGeom prst="rect">
            <a:avLst/>
          </a:prstGeom>
          <a:noFill/>
        </p:spPr>
        <p:txBody>
          <a:bodyPr wrap="square" anchor="t">
            <a:spAutoFit/>
          </a:bodyPr>
          <a:lstStyle/>
          <a:p>
            <a:pPr algn="l"/>
            <a:r>
              <a:rPr sz="1500" b="0" i="0">
                <a:solidFill>
                  <a:srgbClr val="262626"/>
                </a:solidFill>
                <a:latin typeface="Arial"/>
              </a:rPr>
              <a:t>A tested default for every intent-by-operand cell — with quality and cost.  (Q2)</a:t>
            </a:r>
          </a:p>
        </p:txBody>
      </p:sp>
      <p:sp>
        <p:nvSpPr>
          <p:cNvPr id="11" name="Rounded Rectangle 10"/>
          <p:cNvSpPr/>
          <p:nvPr/>
        </p:nvSpPr>
        <p:spPr>
          <a:xfrm>
            <a:off x="900000" y="4350000"/>
            <a:ext cx="10392000" cy="1250000"/>
          </a:xfrm>
          <a:prstGeom prst="roundRect">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150000" y="4570000"/>
            <a:ext cx="800000" cy="800000"/>
          </a:xfrm>
          <a:prstGeom prst="rect">
            <a:avLst/>
          </a:prstGeom>
          <a:noFill/>
        </p:spPr>
        <p:txBody>
          <a:bodyPr wrap="square" anchor="t">
            <a:spAutoFit/>
          </a:bodyPr>
          <a:lstStyle/>
          <a:p>
            <a:pPr algn="l"/>
            <a:r>
              <a:rPr sz="4000" b="1" i="0">
                <a:solidFill>
                  <a:srgbClr val="C00000"/>
                </a:solidFill>
                <a:latin typeface="Arial"/>
              </a:rPr>
              <a:t>→</a:t>
            </a:r>
          </a:p>
        </p:txBody>
      </p:sp>
      <p:sp>
        <p:nvSpPr>
          <p:cNvPr id="13" name="TextBox 12"/>
          <p:cNvSpPr txBox="1"/>
          <p:nvPr/>
        </p:nvSpPr>
        <p:spPr>
          <a:xfrm>
            <a:off x="2100000" y="4500000"/>
            <a:ext cx="8892000" cy="500000"/>
          </a:xfrm>
          <a:prstGeom prst="rect">
            <a:avLst/>
          </a:prstGeom>
          <a:noFill/>
        </p:spPr>
        <p:txBody>
          <a:bodyPr wrap="square" anchor="t">
            <a:spAutoFit/>
          </a:bodyPr>
          <a:lstStyle/>
          <a:p>
            <a:pPr algn="l"/>
            <a:r>
              <a:rPr sz="2100" b="1" i="0">
                <a:solidFill>
                  <a:srgbClr val="1F3E6E"/>
                </a:solidFill>
                <a:latin typeface="Arial"/>
              </a:rPr>
              <a:t>Systems remain early-stage</a:t>
            </a:r>
          </a:p>
        </p:txBody>
      </p:sp>
      <p:sp>
        <p:nvSpPr>
          <p:cNvPr id="14" name="TextBox 13"/>
          <p:cNvSpPr txBox="1"/>
          <p:nvPr/>
        </p:nvSpPr>
        <p:spPr>
          <a:xfrm>
            <a:off x="2100000" y="4990000"/>
            <a:ext cx="8892000" cy="500000"/>
          </a:xfrm>
          <a:prstGeom prst="rect">
            <a:avLst/>
          </a:prstGeom>
          <a:noFill/>
        </p:spPr>
        <p:txBody>
          <a:bodyPr wrap="square" anchor="t">
            <a:spAutoFit/>
          </a:bodyPr>
          <a:lstStyle/>
          <a:p>
            <a:pPr algn="l"/>
            <a:r>
              <a:rPr sz="1500" b="0" i="0">
                <a:solidFill>
                  <a:srgbClr val="262626"/>
                </a:solidFill>
                <a:latin typeface="Arial"/>
              </a:rPr>
              <a:t>Planning, coordination, optimization: we have answers — not yet solutions.  (Q3–Q4)</a:t>
            </a:r>
          </a:p>
        </p:txBody>
      </p:sp>
      <p:sp>
        <p:nvSpPr>
          <p:cNvPr id="15" name="Rounded Rectangle 14"/>
          <p:cNvSpPr/>
          <p:nvPr/>
        </p:nvSpPr>
        <p:spPr>
          <a:xfrm>
            <a:off x="900000" y="6260000"/>
            <a:ext cx="10392000" cy="430000"/>
          </a:xfrm>
          <a:prstGeom prst="roundRect">
            <a:avLst/>
          </a:prstGeom>
          <a:solidFill>
            <a:srgbClr val="E7ECF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500" b="1">
                <a:solidFill>
                  <a:srgbClr val="1F3E6E"/>
                </a:solidFill>
                <a:latin typeface="Arial"/>
              </a:rPr>
              <a:t>The field is organized — and unfinished.  Here is exactly where.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0000" y="300000"/>
            <a:ext cx="10992000" cy="800000"/>
          </a:xfrm>
          <a:prstGeom prst="rect">
            <a:avLst/>
          </a:prstGeom>
          <a:noFill/>
        </p:spPr>
        <p:txBody>
          <a:bodyPr wrap="square" anchor="t">
            <a:spAutoFit/>
          </a:bodyPr>
          <a:lstStyle/>
          <a:p>
            <a:pPr algn="ctr"/>
            <a:r>
              <a:rPr sz="3400" b="1" i="0">
                <a:solidFill>
                  <a:srgbClr val="1F3E6E"/>
                </a:solidFill>
                <a:latin typeface="Arial"/>
              </a:rPr>
              <a:t>Three Walls — Measured, Not Guessed</a:t>
            </a:r>
          </a:p>
        </p:txBody>
      </p:sp>
      <p:sp>
        <p:nvSpPr>
          <p:cNvPr id="3" name="Rounded Rectangle 2"/>
          <p:cNvSpPr/>
          <p:nvPr/>
        </p:nvSpPr>
        <p:spPr>
          <a:xfrm>
            <a:off x="750000" y="1350000"/>
            <a:ext cx="3450000" cy="4550000"/>
          </a:xfrm>
          <a:prstGeom prst="roundRect">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50000" y="1550000"/>
            <a:ext cx="3050000" cy="400000"/>
          </a:xfrm>
          <a:prstGeom prst="rect">
            <a:avLst/>
          </a:prstGeom>
          <a:noFill/>
        </p:spPr>
        <p:txBody>
          <a:bodyPr wrap="square" anchor="t">
            <a:spAutoFit/>
          </a:bodyPr>
          <a:lstStyle/>
          <a:p>
            <a:pPr algn="ctr"/>
            <a:r>
              <a:rPr sz="1500" b="1" i="0">
                <a:solidFill>
                  <a:srgbClr val="1F3E6E"/>
                </a:solidFill>
                <a:latin typeface="Arial"/>
              </a:rPr>
              <a:t>THE PLANNING WALL</a:t>
            </a:r>
          </a:p>
        </p:txBody>
      </p:sp>
      <p:sp>
        <p:nvSpPr>
          <p:cNvPr id="5" name="TextBox 4"/>
          <p:cNvSpPr txBox="1"/>
          <p:nvPr/>
        </p:nvSpPr>
        <p:spPr>
          <a:xfrm>
            <a:off x="950000" y="2150000"/>
            <a:ext cx="3050000" cy="900000"/>
          </a:xfrm>
          <a:prstGeom prst="rect">
            <a:avLst/>
          </a:prstGeom>
          <a:noFill/>
        </p:spPr>
        <p:txBody>
          <a:bodyPr wrap="square" anchor="t">
            <a:spAutoFit/>
          </a:bodyPr>
          <a:lstStyle/>
          <a:p>
            <a:pPr algn="ctr"/>
            <a:r>
              <a:rPr sz="4800" b="1" i="0">
                <a:solidFill>
                  <a:srgbClr val="C00000"/>
                </a:solidFill>
                <a:latin typeface="Arial"/>
              </a:rPr>
              <a:t>&lt; 15%</a:t>
            </a:r>
          </a:p>
        </p:txBody>
      </p:sp>
      <p:sp>
        <p:nvSpPr>
          <p:cNvPr id="6" name="TextBox 5"/>
          <p:cNvSpPr txBox="1"/>
          <p:nvPr/>
        </p:nvSpPr>
        <p:spPr>
          <a:xfrm>
            <a:off x="1000000" y="3250000"/>
            <a:ext cx="2950000" cy="900000"/>
          </a:xfrm>
          <a:prstGeom prst="rect">
            <a:avLst/>
          </a:prstGeom>
          <a:noFill/>
        </p:spPr>
        <p:txBody>
          <a:bodyPr wrap="square" anchor="t">
            <a:spAutoFit/>
          </a:bodyPr>
          <a:lstStyle/>
          <a:p>
            <a:pPr algn="ctr"/>
            <a:r>
              <a:rPr sz="1500" b="0" i="0">
                <a:solidFill>
                  <a:srgbClr val="262626"/>
                </a:solidFill>
                <a:latin typeface="Arial"/>
              </a:rPr>
              <a:t>accuracy of automatic</a:t>
            </a:r>
          </a:p>
          <a:p>
            <a:pPr algn="ctr"/>
            <a:r>
              <a:rPr sz="1500" b="0" i="0">
                <a:solidFill>
                  <a:srgbClr val="262626"/>
                </a:solidFill>
                <a:latin typeface="Arial"/>
              </a:rPr>
              <a:t>LLM planners</a:t>
            </a:r>
          </a:p>
        </p:txBody>
      </p:sp>
      <p:sp>
        <p:nvSpPr>
          <p:cNvPr id="7" name="TextBox 6"/>
          <p:cNvSpPr txBox="1"/>
          <p:nvPr/>
        </p:nvSpPr>
        <p:spPr>
          <a:xfrm>
            <a:off x="1000000" y="4500000"/>
            <a:ext cx="2950000" cy="1100000"/>
          </a:xfrm>
          <a:prstGeom prst="rect">
            <a:avLst/>
          </a:prstGeom>
          <a:noFill/>
        </p:spPr>
        <p:txBody>
          <a:bodyPr wrap="square" anchor="t">
            <a:spAutoFit/>
          </a:bodyPr>
          <a:lstStyle/>
          <a:p>
            <a:pPr algn="ctr"/>
            <a:r>
              <a:rPr sz="1300" b="0" i="1">
                <a:solidFill>
                  <a:srgbClr val="5A5A5A"/>
                </a:solidFill>
                <a:latin typeface="Arial"/>
              </a:rPr>
              <a:t>0 / 10 hard queries solved</a:t>
            </a:r>
          </a:p>
          <a:p>
            <a:pPr algn="ctr"/>
            <a:r>
              <a:rPr sz="1300" b="0" i="1">
                <a:solidFill>
                  <a:srgbClr val="5A5A5A"/>
                </a:solidFill>
                <a:latin typeface="Arial"/>
              </a:rPr>
              <a:t>by any planning system</a:t>
            </a:r>
          </a:p>
        </p:txBody>
      </p:sp>
      <p:sp>
        <p:nvSpPr>
          <p:cNvPr id="8" name="Rounded Rectangle 7"/>
          <p:cNvSpPr/>
          <p:nvPr/>
        </p:nvSpPr>
        <p:spPr>
          <a:xfrm>
            <a:off x="4400000" y="1350000"/>
            <a:ext cx="3450000" cy="4550000"/>
          </a:xfrm>
          <a:prstGeom prst="roundRect">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600000" y="1550000"/>
            <a:ext cx="3050000" cy="400000"/>
          </a:xfrm>
          <a:prstGeom prst="rect">
            <a:avLst/>
          </a:prstGeom>
          <a:noFill/>
        </p:spPr>
        <p:txBody>
          <a:bodyPr wrap="square" anchor="t">
            <a:spAutoFit/>
          </a:bodyPr>
          <a:lstStyle/>
          <a:p>
            <a:pPr algn="ctr"/>
            <a:r>
              <a:rPr sz="1500" b="1" i="0">
                <a:solidFill>
                  <a:srgbClr val="1F3E6E"/>
                </a:solidFill>
                <a:latin typeface="Arial"/>
              </a:rPr>
              <a:t>THE HALLUCINATION WALL</a:t>
            </a:r>
          </a:p>
        </p:txBody>
      </p:sp>
      <p:sp>
        <p:nvSpPr>
          <p:cNvPr id="10" name="TextBox 9"/>
          <p:cNvSpPr txBox="1"/>
          <p:nvPr/>
        </p:nvSpPr>
        <p:spPr>
          <a:xfrm>
            <a:off x="4600000" y="2150000"/>
            <a:ext cx="3050000" cy="900000"/>
          </a:xfrm>
          <a:prstGeom prst="rect">
            <a:avLst/>
          </a:prstGeom>
          <a:noFill/>
        </p:spPr>
        <p:txBody>
          <a:bodyPr wrap="square" anchor="t">
            <a:spAutoFit/>
          </a:bodyPr>
          <a:lstStyle/>
          <a:p>
            <a:pPr algn="ctr"/>
            <a:r>
              <a:rPr sz="4800" b="1" i="0">
                <a:solidFill>
                  <a:srgbClr val="C00000"/>
                </a:solidFill>
                <a:latin typeface="Arial"/>
              </a:rPr>
              <a:t>100%</a:t>
            </a:r>
          </a:p>
        </p:txBody>
      </p:sp>
      <p:sp>
        <p:nvSpPr>
          <p:cNvPr id="11" name="TextBox 10"/>
          <p:cNvSpPr txBox="1"/>
          <p:nvPr/>
        </p:nvSpPr>
        <p:spPr>
          <a:xfrm>
            <a:off x="4650000" y="3250000"/>
            <a:ext cx="2950000" cy="900000"/>
          </a:xfrm>
          <a:prstGeom prst="rect">
            <a:avLst/>
          </a:prstGeom>
          <a:noFill/>
        </p:spPr>
        <p:txBody>
          <a:bodyPr wrap="square" anchor="t">
            <a:spAutoFit/>
          </a:bodyPr>
          <a:lstStyle/>
          <a:p>
            <a:pPr algn="ctr"/>
            <a:r>
              <a:rPr sz="1500" b="0" i="0">
                <a:solidFill>
                  <a:srgbClr val="262626"/>
                </a:solidFill>
                <a:latin typeface="Arial"/>
              </a:rPr>
              <a:t>of best-practice failures</a:t>
            </a:r>
          </a:p>
          <a:p>
            <a:pPr algn="ctr"/>
            <a:r>
              <a:rPr sz="1500" b="0" i="0">
                <a:solidFill>
                  <a:srgbClr val="262626"/>
                </a:solidFill>
                <a:latin typeface="Arial"/>
              </a:rPr>
              <a:t>are hallucination</a:t>
            </a:r>
          </a:p>
        </p:txBody>
      </p:sp>
      <p:sp>
        <p:nvSpPr>
          <p:cNvPr id="12" name="TextBox 11"/>
          <p:cNvSpPr txBox="1"/>
          <p:nvPr/>
        </p:nvSpPr>
        <p:spPr>
          <a:xfrm>
            <a:off x="4650000" y="4500000"/>
            <a:ext cx="2950000" cy="1100000"/>
          </a:xfrm>
          <a:prstGeom prst="rect">
            <a:avLst/>
          </a:prstGeom>
          <a:noFill/>
        </p:spPr>
        <p:txBody>
          <a:bodyPr wrap="square" anchor="t">
            <a:spAutoFit/>
          </a:bodyPr>
          <a:lstStyle/>
          <a:p>
            <a:pPr algn="ctr"/>
            <a:r>
              <a:rPr sz="1300" b="0" i="1">
                <a:solidFill>
                  <a:srgbClr val="5A5A5A"/>
                </a:solidFill>
                <a:latin typeface="Arial"/>
              </a:rPr>
              <a:t>the last failure standing —</a:t>
            </a:r>
          </a:p>
          <a:p>
            <a:pPr algn="ctr"/>
            <a:r>
              <a:rPr sz="1300" b="0" i="1">
                <a:solidFill>
                  <a:srgbClr val="5A5A5A"/>
                </a:solidFill>
                <a:latin typeface="Arial"/>
              </a:rPr>
              <a:t>even when everything else works</a:t>
            </a:r>
          </a:p>
        </p:txBody>
      </p:sp>
      <p:sp>
        <p:nvSpPr>
          <p:cNvPr id="13" name="Rounded Rectangle 12"/>
          <p:cNvSpPr/>
          <p:nvPr/>
        </p:nvSpPr>
        <p:spPr>
          <a:xfrm>
            <a:off x="8050000" y="1350000"/>
            <a:ext cx="3450000" cy="4550000"/>
          </a:xfrm>
          <a:prstGeom prst="roundRect">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250000" y="1550000"/>
            <a:ext cx="3050000" cy="400000"/>
          </a:xfrm>
          <a:prstGeom prst="rect">
            <a:avLst/>
          </a:prstGeom>
          <a:noFill/>
        </p:spPr>
        <p:txBody>
          <a:bodyPr wrap="square" anchor="t">
            <a:spAutoFit/>
          </a:bodyPr>
          <a:lstStyle/>
          <a:p>
            <a:pPr algn="ctr"/>
            <a:r>
              <a:rPr sz="1500" b="1" i="0">
                <a:solidFill>
                  <a:srgbClr val="1F3E6E"/>
                </a:solidFill>
                <a:latin typeface="Arial"/>
              </a:rPr>
              <a:t>THE CONTEXT WALL</a:t>
            </a:r>
          </a:p>
        </p:txBody>
      </p:sp>
      <p:sp>
        <p:nvSpPr>
          <p:cNvPr id="15" name="TextBox 14"/>
          <p:cNvSpPr txBox="1"/>
          <p:nvPr/>
        </p:nvSpPr>
        <p:spPr>
          <a:xfrm>
            <a:off x="8250000" y="2150000"/>
            <a:ext cx="3050000" cy="900000"/>
          </a:xfrm>
          <a:prstGeom prst="rect">
            <a:avLst/>
          </a:prstGeom>
          <a:noFill/>
        </p:spPr>
        <p:txBody>
          <a:bodyPr wrap="square" anchor="t">
            <a:spAutoFit/>
          </a:bodyPr>
          <a:lstStyle/>
          <a:p>
            <a:pPr algn="ctr"/>
            <a:r>
              <a:rPr sz="4800" b="1" i="0">
                <a:solidFill>
                  <a:srgbClr val="C00000"/>
                </a:solidFill>
                <a:latin typeface="Arial"/>
              </a:rPr>
              <a:t>~2k rows</a:t>
            </a:r>
          </a:p>
        </p:txBody>
      </p:sp>
      <p:sp>
        <p:nvSpPr>
          <p:cNvPr id="16" name="TextBox 15"/>
          <p:cNvSpPr txBox="1"/>
          <p:nvPr/>
        </p:nvSpPr>
        <p:spPr>
          <a:xfrm>
            <a:off x="8300000" y="3250000"/>
            <a:ext cx="2950000" cy="900000"/>
          </a:xfrm>
          <a:prstGeom prst="rect">
            <a:avLst/>
          </a:prstGeom>
          <a:noFill/>
        </p:spPr>
        <p:txBody>
          <a:bodyPr wrap="square" anchor="t">
            <a:spAutoFit/>
          </a:bodyPr>
          <a:lstStyle/>
          <a:p>
            <a:pPr algn="ctr"/>
            <a:r>
              <a:rPr sz="1500" b="0" i="0">
                <a:solidFill>
                  <a:srgbClr val="262626"/>
                </a:solidFill>
                <a:latin typeface="Arial"/>
              </a:rPr>
              <a:t>where LLM-ALL collapses —</a:t>
            </a:r>
          </a:p>
          <a:p>
            <a:pPr algn="ctr"/>
            <a:r>
              <a:rPr sz="1500" b="0" i="0">
                <a:solidFill>
                  <a:srgbClr val="262626"/>
                </a:solidFill>
                <a:latin typeface="Arial"/>
              </a:rPr>
              <a:t>far below the 400k-token window</a:t>
            </a:r>
          </a:p>
        </p:txBody>
      </p:sp>
      <p:sp>
        <p:nvSpPr>
          <p:cNvPr id="17" name="TextBox 16"/>
          <p:cNvSpPr txBox="1"/>
          <p:nvPr/>
        </p:nvSpPr>
        <p:spPr>
          <a:xfrm>
            <a:off x="8300000" y="4500000"/>
            <a:ext cx="2950000" cy="1100000"/>
          </a:xfrm>
          <a:prstGeom prst="rect">
            <a:avLst/>
          </a:prstGeom>
          <a:noFill/>
        </p:spPr>
        <p:txBody>
          <a:bodyPr wrap="square" anchor="t">
            <a:spAutoFit/>
          </a:bodyPr>
          <a:lstStyle/>
          <a:p>
            <a:pPr algn="ctr"/>
            <a:r>
              <a:rPr sz="1300" b="0" i="1">
                <a:solidFill>
                  <a:srgbClr val="5A5A5A"/>
                </a:solidFill>
                <a:latin typeface="Arial"/>
              </a:rPr>
              <a:t>and up to 90× cost spread</a:t>
            </a:r>
          </a:p>
          <a:p>
            <a:pPr algn="ctr"/>
            <a:r>
              <a:rPr sz="1300" b="0" i="1">
                <a:solidFill>
                  <a:srgbClr val="5A5A5A"/>
                </a:solidFill>
                <a:latin typeface="Arial"/>
              </a:rPr>
              <a:t>across implementation choices</a:t>
            </a:r>
          </a:p>
        </p:txBody>
      </p:sp>
      <p:sp>
        <p:nvSpPr>
          <p:cNvPr id="18" name="Rounded Rectangle 17"/>
          <p:cNvSpPr/>
          <p:nvPr/>
        </p:nvSpPr>
        <p:spPr>
          <a:xfrm>
            <a:off x="900000" y="6260000"/>
            <a:ext cx="10392000" cy="430000"/>
          </a:xfrm>
          <a:prstGeom prst="roundRect">
            <a:avLst/>
          </a:prstGeom>
          <a:solidFill>
            <a:srgbClr val="E7ECF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500" b="1">
                <a:solidFill>
                  <a:srgbClr val="1F3E6E"/>
                </a:solidFill>
                <a:latin typeface="Arial"/>
              </a:rPr>
              <a:t>Every wall is measured — and every wall is a research agenda.  One direction for each.</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0000" y="300000"/>
            <a:ext cx="10992000" cy="800000"/>
          </a:xfrm>
          <a:prstGeom prst="rect">
            <a:avLst/>
          </a:prstGeom>
          <a:noFill/>
        </p:spPr>
        <p:txBody>
          <a:bodyPr wrap="square" anchor="t">
            <a:spAutoFit/>
          </a:bodyPr>
          <a:lstStyle/>
          <a:p>
            <a:pPr algn="ctr"/>
            <a:r>
              <a:rPr sz="3400" b="1" i="0">
                <a:solidFill>
                  <a:srgbClr val="1F3E6E"/>
                </a:solidFill>
                <a:latin typeface="Arial"/>
              </a:rPr>
              <a:t>Direction 1 · Robust LLM Planning</a:t>
            </a:r>
          </a:p>
        </p:txBody>
      </p:sp>
      <p:sp>
        <p:nvSpPr>
          <p:cNvPr id="3" name="Rounded Rectangle 2"/>
          <p:cNvSpPr/>
          <p:nvPr/>
        </p:nvSpPr>
        <p:spPr>
          <a:xfrm>
            <a:off x="3996000" y="1200000"/>
            <a:ext cx="4200000" cy="420000"/>
          </a:xfrm>
          <a:prstGeom prst="roundRect">
            <a:avLst/>
          </a:prstGeom>
          <a:solidFill>
            <a:srgbClr val="F9E3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C00000"/>
                </a:solidFill>
                <a:latin typeface="Arial"/>
              </a:rPr>
              <a:t>BREAKS THE PLANNING WALL</a:t>
            </a:r>
          </a:p>
        </p:txBody>
      </p:sp>
      <p:sp>
        <p:nvSpPr>
          <p:cNvPr id="4" name="Rounded Rectangle 3"/>
          <p:cNvSpPr/>
          <p:nvPr/>
        </p:nvSpPr>
        <p:spPr>
          <a:xfrm>
            <a:off x="1100000" y="1950000"/>
            <a:ext cx="9992000" cy="1150000"/>
          </a:xfrm>
          <a:prstGeom prst="roundRect">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400000" y="2080000"/>
            <a:ext cx="9392000" cy="450000"/>
          </a:xfrm>
          <a:prstGeom prst="rect">
            <a:avLst/>
          </a:prstGeom>
          <a:noFill/>
        </p:spPr>
        <p:txBody>
          <a:bodyPr wrap="square" anchor="t">
            <a:spAutoFit/>
          </a:bodyPr>
          <a:lstStyle/>
          <a:p>
            <a:pPr algn="l"/>
            <a:r>
              <a:rPr sz="1800" b="1" i="0">
                <a:solidFill>
                  <a:srgbClr val="1F3E6E"/>
                </a:solidFill>
                <a:latin typeface="Arial"/>
              </a:rPr>
              <a:t>Generate – verify – repair harnesses</a:t>
            </a:r>
          </a:p>
        </p:txBody>
      </p:sp>
      <p:sp>
        <p:nvSpPr>
          <p:cNvPr id="6" name="TextBox 5"/>
          <p:cNvSpPr txBox="1"/>
          <p:nvPr/>
        </p:nvSpPr>
        <p:spPr>
          <a:xfrm>
            <a:off x="1400000" y="2540000"/>
            <a:ext cx="9392000" cy="450000"/>
          </a:xfrm>
          <a:prstGeom prst="rect">
            <a:avLst/>
          </a:prstGeom>
          <a:noFill/>
        </p:spPr>
        <p:txBody>
          <a:bodyPr wrap="square" anchor="t">
            <a:spAutoFit/>
          </a:bodyPr>
          <a:lstStyle/>
          <a:p>
            <a:pPr algn="l"/>
            <a:r>
              <a:rPr sz="1400" b="0" i="0">
                <a:solidFill>
                  <a:srgbClr val="262626"/>
                </a:solidFill>
                <a:latin typeface="Arial"/>
              </a:rPr>
              <a:t>Trust no single model by default: candidate plans are checked, repaired, or regenerated.</a:t>
            </a:r>
          </a:p>
        </p:txBody>
      </p:sp>
      <p:sp>
        <p:nvSpPr>
          <p:cNvPr id="7" name="Rounded Rectangle 6"/>
          <p:cNvSpPr/>
          <p:nvPr/>
        </p:nvSpPr>
        <p:spPr>
          <a:xfrm>
            <a:off x="1100000" y="3280000"/>
            <a:ext cx="9992000" cy="1150000"/>
          </a:xfrm>
          <a:prstGeom prst="roundRect">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400000" y="3410000"/>
            <a:ext cx="9392000" cy="450000"/>
          </a:xfrm>
          <a:prstGeom prst="rect">
            <a:avLst/>
          </a:prstGeom>
          <a:noFill/>
        </p:spPr>
        <p:txBody>
          <a:bodyPr wrap="square" anchor="t">
            <a:spAutoFit/>
          </a:bodyPr>
          <a:lstStyle/>
          <a:p>
            <a:pPr algn="l"/>
            <a:r>
              <a:rPr sz="1800" b="1" i="0">
                <a:solidFill>
                  <a:srgbClr val="1F3E6E"/>
                </a:solidFill>
                <a:latin typeface="Arial"/>
              </a:rPr>
              <a:t>Learning to plan: RL and prompt optimization</a:t>
            </a:r>
          </a:p>
        </p:txBody>
      </p:sp>
      <p:sp>
        <p:nvSpPr>
          <p:cNvPr id="9" name="TextBox 8"/>
          <p:cNvSpPr txBox="1"/>
          <p:nvPr/>
        </p:nvSpPr>
        <p:spPr>
          <a:xfrm>
            <a:off x="1400000" y="3870000"/>
            <a:ext cx="9392000" cy="450000"/>
          </a:xfrm>
          <a:prstGeom prst="rect">
            <a:avLst/>
          </a:prstGeom>
          <a:noFill/>
        </p:spPr>
        <p:txBody>
          <a:bodyPr wrap="square" anchor="t">
            <a:spAutoFit/>
          </a:bodyPr>
          <a:lstStyle/>
          <a:p>
            <a:pPr algn="l"/>
            <a:r>
              <a:rPr sz="1400" b="0" i="0">
                <a:solidFill>
                  <a:srgbClr val="262626"/>
                </a:solidFill>
                <a:latin typeface="Arial"/>
              </a:rPr>
              <a:t>Treat plan generation as a trainable skill, not a fixed prompt.</a:t>
            </a:r>
          </a:p>
        </p:txBody>
      </p:sp>
      <p:sp>
        <p:nvSpPr>
          <p:cNvPr id="10" name="Rounded Rectangle 9"/>
          <p:cNvSpPr/>
          <p:nvPr/>
        </p:nvSpPr>
        <p:spPr>
          <a:xfrm>
            <a:off x="1100000" y="4610000"/>
            <a:ext cx="9992000" cy="1150000"/>
          </a:xfrm>
          <a:prstGeom prst="roundRect">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400000" y="4740000"/>
            <a:ext cx="9392000" cy="450000"/>
          </a:xfrm>
          <a:prstGeom prst="rect">
            <a:avLst/>
          </a:prstGeom>
          <a:noFill/>
        </p:spPr>
        <p:txBody>
          <a:bodyPr wrap="square" anchor="t">
            <a:spAutoFit/>
          </a:bodyPr>
          <a:lstStyle/>
          <a:p>
            <a:pPr algn="l"/>
            <a:r>
              <a:rPr sz="1800" b="1" i="0">
                <a:solidFill>
                  <a:srgbClr val="1F3E6E"/>
                </a:solidFill>
                <a:latin typeface="Arial"/>
              </a:rPr>
              <a:t>Plan equivalence checking before execution</a:t>
            </a:r>
          </a:p>
        </p:txBody>
      </p:sp>
      <p:sp>
        <p:nvSpPr>
          <p:cNvPr id="12" name="TextBox 11"/>
          <p:cNvSpPr txBox="1"/>
          <p:nvPr/>
        </p:nvSpPr>
        <p:spPr>
          <a:xfrm>
            <a:off x="1400000" y="5200000"/>
            <a:ext cx="9392000" cy="450000"/>
          </a:xfrm>
          <a:prstGeom prst="rect">
            <a:avLst/>
          </a:prstGeom>
          <a:noFill/>
        </p:spPr>
        <p:txBody>
          <a:bodyPr wrap="square" anchor="t">
            <a:spAutoFit/>
          </a:bodyPr>
          <a:lstStyle/>
          <a:p>
            <a:pPr algn="l"/>
            <a:r>
              <a:rPr sz="1400" b="0" i="0">
                <a:solidFill>
                  <a:srgbClr val="262626"/>
                </a:solidFill>
                <a:latin typeface="Arial"/>
              </a:rPr>
              <a:t>Verify that rewrites and placements preserve semantics — symbolically, not by trust.</a:t>
            </a:r>
          </a:p>
        </p:txBody>
      </p:sp>
      <p:sp>
        <p:nvSpPr>
          <p:cNvPr id="13" name="Rounded Rectangle 12"/>
          <p:cNvSpPr/>
          <p:nvPr/>
        </p:nvSpPr>
        <p:spPr>
          <a:xfrm>
            <a:off x="900000" y="6260000"/>
            <a:ext cx="10392000" cy="430000"/>
          </a:xfrm>
          <a:prstGeom prst="roundRect">
            <a:avLst/>
          </a:prstGeom>
          <a:solidFill>
            <a:srgbClr val="E7ECF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500" b="1">
                <a:solidFill>
                  <a:srgbClr val="1F3E6E"/>
                </a:solidFill>
                <a:latin typeface="Arial"/>
              </a:rPr>
              <a:t>A wrong plan cannot be optimized into a right one.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0000" y="300000"/>
            <a:ext cx="10992000" cy="800000"/>
          </a:xfrm>
          <a:prstGeom prst="rect">
            <a:avLst/>
          </a:prstGeom>
          <a:noFill/>
        </p:spPr>
        <p:txBody>
          <a:bodyPr wrap="square" anchor="t">
            <a:spAutoFit/>
          </a:bodyPr>
          <a:lstStyle/>
          <a:p>
            <a:pPr algn="ctr"/>
            <a:r>
              <a:rPr sz="3400" b="1" i="0">
                <a:solidFill>
                  <a:srgbClr val="1F3E6E"/>
                </a:solidFill>
                <a:latin typeface="Arial"/>
              </a:rPr>
              <a:t>Direction 2 · Verification &amp; Semantic Assurance</a:t>
            </a:r>
          </a:p>
        </p:txBody>
      </p:sp>
      <p:sp>
        <p:nvSpPr>
          <p:cNvPr id="3" name="Rounded Rectangle 2"/>
          <p:cNvSpPr/>
          <p:nvPr/>
        </p:nvSpPr>
        <p:spPr>
          <a:xfrm>
            <a:off x="3996000" y="1200000"/>
            <a:ext cx="4200000" cy="420000"/>
          </a:xfrm>
          <a:prstGeom prst="roundRect">
            <a:avLst/>
          </a:prstGeom>
          <a:solidFill>
            <a:srgbClr val="F9E3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C00000"/>
                </a:solidFill>
                <a:latin typeface="Arial"/>
              </a:rPr>
              <a:t>BREAKS THE HALLUCINATION WALL</a:t>
            </a:r>
          </a:p>
        </p:txBody>
      </p:sp>
      <p:sp>
        <p:nvSpPr>
          <p:cNvPr id="4" name="Rounded Rectangle 3"/>
          <p:cNvSpPr/>
          <p:nvPr/>
        </p:nvSpPr>
        <p:spPr>
          <a:xfrm>
            <a:off x="1100000" y="1950000"/>
            <a:ext cx="9992000" cy="1150000"/>
          </a:xfrm>
          <a:prstGeom prst="roundRect">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400000" y="2080000"/>
            <a:ext cx="9392000" cy="450000"/>
          </a:xfrm>
          <a:prstGeom prst="rect">
            <a:avLst/>
          </a:prstGeom>
          <a:noFill/>
        </p:spPr>
        <p:txBody>
          <a:bodyPr wrap="square" anchor="t">
            <a:spAutoFit/>
          </a:bodyPr>
          <a:lstStyle/>
          <a:p>
            <a:pPr algn="l"/>
            <a:r>
              <a:rPr sz="1800" b="1" i="0">
                <a:solidFill>
                  <a:srgbClr val="1F3E6E"/>
                </a:solidFill>
                <a:latin typeface="Arial"/>
              </a:rPr>
              <a:t>Verification without an oracle</a:t>
            </a:r>
          </a:p>
        </p:txBody>
      </p:sp>
      <p:sp>
        <p:nvSpPr>
          <p:cNvPr id="6" name="TextBox 5"/>
          <p:cNvSpPr txBox="1"/>
          <p:nvPr/>
        </p:nvSpPr>
        <p:spPr>
          <a:xfrm>
            <a:off x="1400000" y="2540000"/>
            <a:ext cx="9392000" cy="450000"/>
          </a:xfrm>
          <a:prstGeom prst="rect">
            <a:avLst/>
          </a:prstGeom>
          <a:noFill/>
        </p:spPr>
        <p:txBody>
          <a:bodyPr wrap="square" anchor="t">
            <a:spAutoFit/>
          </a:bodyPr>
          <a:lstStyle/>
          <a:p>
            <a:pPr algn="l"/>
            <a:r>
              <a:rPr sz="1400" b="0" i="0">
                <a:solidFill>
                  <a:srgbClr val="262626"/>
                </a:solidFill>
                <a:latin typeface="Arial"/>
              </a:rPr>
              <a:t>No compiler, no unit tests — data agents still need something that says “this result is right.”</a:t>
            </a:r>
          </a:p>
        </p:txBody>
      </p:sp>
      <p:sp>
        <p:nvSpPr>
          <p:cNvPr id="7" name="Rounded Rectangle 6"/>
          <p:cNvSpPr/>
          <p:nvPr/>
        </p:nvSpPr>
        <p:spPr>
          <a:xfrm>
            <a:off x="1100000" y="3280000"/>
            <a:ext cx="9992000" cy="1150000"/>
          </a:xfrm>
          <a:prstGeom prst="roundRect">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400000" y="3410000"/>
            <a:ext cx="9392000" cy="450000"/>
          </a:xfrm>
          <a:prstGeom prst="rect">
            <a:avLst/>
          </a:prstGeom>
          <a:noFill/>
        </p:spPr>
        <p:txBody>
          <a:bodyPr wrap="square" anchor="t">
            <a:spAutoFit/>
          </a:bodyPr>
          <a:lstStyle/>
          <a:p>
            <a:pPr algn="l"/>
            <a:r>
              <a:rPr sz="1800" b="1" i="0">
                <a:solidFill>
                  <a:srgbClr val="1F3E6E"/>
                </a:solidFill>
                <a:latin typeface="Arial"/>
              </a:rPr>
              <a:t>Traceable, auditable results</a:t>
            </a:r>
          </a:p>
        </p:txBody>
      </p:sp>
      <p:sp>
        <p:nvSpPr>
          <p:cNvPr id="9" name="TextBox 8"/>
          <p:cNvSpPr txBox="1"/>
          <p:nvPr/>
        </p:nvSpPr>
        <p:spPr>
          <a:xfrm>
            <a:off x="1400000" y="3870000"/>
            <a:ext cx="9392000" cy="450000"/>
          </a:xfrm>
          <a:prstGeom prst="rect">
            <a:avLst/>
          </a:prstGeom>
          <a:noFill/>
        </p:spPr>
        <p:txBody>
          <a:bodyPr wrap="square" anchor="t">
            <a:spAutoFit/>
          </a:bodyPr>
          <a:lstStyle/>
          <a:p>
            <a:pPr algn="l"/>
            <a:r>
              <a:rPr sz="1400" b="0" i="0">
                <a:solidFill>
                  <a:srgbClr val="262626"/>
                </a:solidFill>
                <a:latin typeface="Arial"/>
              </a:rPr>
              <a:t>Every output carries its evidence: which rows, which calls, which model, which prompt.</a:t>
            </a:r>
          </a:p>
        </p:txBody>
      </p:sp>
      <p:sp>
        <p:nvSpPr>
          <p:cNvPr id="10" name="Rounded Rectangle 9"/>
          <p:cNvSpPr/>
          <p:nvPr/>
        </p:nvSpPr>
        <p:spPr>
          <a:xfrm>
            <a:off x="1100000" y="4610000"/>
            <a:ext cx="9992000" cy="1150000"/>
          </a:xfrm>
          <a:prstGeom prst="roundRect">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400000" y="4740000"/>
            <a:ext cx="9392000" cy="450000"/>
          </a:xfrm>
          <a:prstGeom prst="rect">
            <a:avLst/>
          </a:prstGeom>
          <a:noFill/>
        </p:spPr>
        <p:txBody>
          <a:bodyPr wrap="square" anchor="t">
            <a:spAutoFit/>
          </a:bodyPr>
          <a:lstStyle/>
          <a:p>
            <a:pPr algn="l"/>
            <a:r>
              <a:rPr sz="1800" b="1" i="0">
                <a:solidFill>
                  <a:srgbClr val="1F3E6E"/>
                </a:solidFill>
                <a:latin typeface="Arial"/>
              </a:rPr>
              <a:t>Containment at the operator boundary</a:t>
            </a:r>
          </a:p>
        </p:txBody>
      </p:sp>
      <p:sp>
        <p:nvSpPr>
          <p:cNvPr id="12" name="TextBox 11"/>
          <p:cNvSpPr txBox="1"/>
          <p:nvPr/>
        </p:nvSpPr>
        <p:spPr>
          <a:xfrm>
            <a:off x="1400000" y="5200000"/>
            <a:ext cx="9392000" cy="450000"/>
          </a:xfrm>
          <a:prstGeom prst="rect">
            <a:avLst/>
          </a:prstGeom>
          <a:noFill/>
        </p:spPr>
        <p:txBody>
          <a:bodyPr wrap="square" anchor="t">
            <a:spAutoFit/>
          </a:bodyPr>
          <a:lstStyle/>
          <a:p>
            <a:pPr algn="l"/>
            <a:r>
              <a:rPr sz="1400" b="0" i="0">
                <a:solidFill>
                  <a:srgbClr val="262626"/>
                </a:solidFill>
                <a:latin typeface="Arial"/>
              </a:rPr>
              <a:t>Typed outputs, constrained decoding, cross-checks — catch hallucination where it enters.</a:t>
            </a:r>
          </a:p>
        </p:txBody>
      </p:sp>
      <p:sp>
        <p:nvSpPr>
          <p:cNvPr id="13" name="Rounded Rectangle 12"/>
          <p:cNvSpPr/>
          <p:nvPr/>
        </p:nvSpPr>
        <p:spPr>
          <a:xfrm>
            <a:off x="900000" y="6260000"/>
            <a:ext cx="10392000" cy="430000"/>
          </a:xfrm>
          <a:prstGeom prst="roundRect">
            <a:avLst/>
          </a:prstGeom>
          <a:solidFill>
            <a:srgbClr val="E7ECF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500" b="1">
                <a:solidFill>
                  <a:srgbClr val="1F3E6E"/>
                </a:solidFill>
                <a:latin typeface="Arial"/>
              </a:rPr>
              <a:t>When hallucination is the last failure standing, verification is the next wall to build.</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0000" y="300000"/>
            <a:ext cx="10992000" cy="800000"/>
          </a:xfrm>
          <a:prstGeom prst="rect">
            <a:avLst/>
          </a:prstGeom>
          <a:noFill/>
        </p:spPr>
        <p:txBody>
          <a:bodyPr wrap="square" anchor="t">
            <a:spAutoFit/>
          </a:bodyPr>
          <a:lstStyle/>
          <a:p>
            <a:pPr algn="ctr"/>
            <a:r>
              <a:rPr sz="3400" b="1" i="0">
                <a:solidFill>
                  <a:srgbClr val="1F3E6E"/>
                </a:solidFill>
                <a:latin typeface="Arial"/>
              </a:rPr>
              <a:t>Direction 3 · Cost-Aware Execution</a:t>
            </a:r>
          </a:p>
        </p:txBody>
      </p:sp>
      <p:sp>
        <p:nvSpPr>
          <p:cNvPr id="3" name="Rounded Rectangle 2"/>
          <p:cNvSpPr/>
          <p:nvPr/>
        </p:nvSpPr>
        <p:spPr>
          <a:xfrm>
            <a:off x="3996000" y="1200000"/>
            <a:ext cx="4200000" cy="420000"/>
          </a:xfrm>
          <a:prstGeom prst="roundRect">
            <a:avLst/>
          </a:prstGeom>
          <a:solidFill>
            <a:srgbClr val="F9E3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C00000"/>
                </a:solidFill>
                <a:latin typeface="Arial"/>
              </a:rPr>
              <a:t>BREAKS THE CONTEXT WALL</a:t>
            </a:r>
          </a:p>
        </p:txBody>
      </p:sp>
      <p:sp>
        <p:nvSpPr>
          <p:cNvPr id="4" name="Rounded Rectangle 3"/>
          <p:cNvSpPr/>
          <p:nvPr/>
        </p:nvSpPr>
        <p:spPr>
          <a:xfrm>
            <a:off x="1100000" y="1950000"/>
            <a:ext cx="9992000" cy="1150000"/>
          </a:xfrm>
          <a:prstGeom prst="roundRect">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400000" y="2080000"/>
            <a:ext cx="9392000" cy="450000"/>
          </a:xfrm>
          <a:prstGeom prst="rect">
            <a:avLst/>
          </a:prstGeom>
          <a:noFill/>
        </p:spPr>
        <p:txBody>
          <a:bodyPr wrap="square" anchor="t">
            <a:spAutoFit/>
          </a:bodyPr>
          <a:lstStyle/>
          <a:p>
            <a:pPr algn="l"/>
            <a:r>
              <a:rPr sz="1800" b="1" i="0">
                <a:solidFill>
                  <a:srgbClr val="1F3E6E"/>
                </a:solidFill>
                <a:latin typeface="Arial"/>
              </a:rPr>
              <a:t>A quality–cost curve per model — measured</a:t>
            </a:r>
          </a:p>
        </p:txBody>
      </p:sp>
      <p:sp>
        <p:nvSpPr>
          <p:cNvPr id="6" name="TextBox 5"/>
          <p:cNvSpPr txBox="1"/>
          <p:nvPr/>
        </p:nvSpPr>
        <p:spPr>
          <a:xfrm>
            <a:off x="1400000" y="2540000"/>
            <a:ext cx="9392000" cy="450000"/>
          </a:xfrm>
          <a:prstGeom prst="rect">
            <a:avLst/>
          </a:prstGeom>
          <a:noFill/>
        </p:spPr>
        <p:txBody>
          <a:bodyPr wrap="square" anchor="t">
            <a:spAutoFit/>
          </a:bodyPr>
          <a:lstStyle/>
          <a:p>
            <a:pPr algn="l"/>
            <a:r>
              <a:rPr sz="1400" b="0" i="0">
                <a:solidFill>
                  <a:srgbClr val="262626"/>
                </a:solidFill>
                <a:latin typeface="Arial"/>
              </a:rPr>
              <a:t>Every base model has its own effective-context frontier; engines should learn it, not assume it.</a:t>
            </a:r>
          </a:p>
        </p:txBody>
      </p:sp>
      <p:sp>
        <p:nvSpPr>
          <p:cNvPr id="7" name="Rounded Rectangle 6"/>
          <p:cNvSpPr/>
          <p:nvPr/>
        </p:nvSpPr>
        <p:spPr>
          <a:xfrm>
            <a:off x="1100000" y="3280000"/>
            <a:ext cx="9992000" cy="1150000"/>
          </a:xfrm>
          <a:prstGeom prst="roundRect">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400000" y="3410000"/>
            <a:ext cx="9392000" cy="450000"/>
          </a:xfrm>
          <a:prstGeom prst="rect">
            <a:avLst/>
          </a:prstGeom>
          <a:noFill/>
        </p:spPr>
        <p:txBody>
          <a:bodyPr wrap="square" anchor="t">
            <a:spAutoFit/>
          </a:bodyPr>
          <a:lstStyle/>
          <a:p>
            <a:pPr algn="l"/>
            <a:r>
              <a:rPr sz="1800" b="1" i="0">
                <a:solidFill>
                  <a:srgbClr val="1F3E6E"/>
                </a:solidFill>
                <a:latin typeface="Arial"/>
              </a:rPr>
              <a:t>Smart batching between the two extremes</a:t>
            </a:r>
          </a:p>
        </p:txBody>
      </p:sp>
      <p:sp>
        <p:nvSpPr>
          <p:cNvPr id="9" name="TextBox 8"/>
          <p:cNvSpPr txBox="1"/>
          <p:nvPr/>
        </p:nvSpPr>
        <p:spPr>
          <a:xfrm>
            <a:off x="1400000" y="3870000"/>
            <a:ext cx="9392000" cy="450000"/>
          </a:xfrm>
          <a:prstGeom prst="rect">
            <a:avLst/>
          </a:prstGeom>
          <a:noFill/>
        </p:spPr>
        <p:txBody>
          <a:bodyPr wrap="square" anchor="t">
            <a:spAutoFit/>
          </a:bodyPr>
          <a:lstStyle/>
          <a:p>
            <a:pPr algn="l"/>
            <a:r>
              <a:rPr sz="1400" b="0" i="0">
                <a:solidFill>
                  <a:srgbClr val="262626"/>
                </a:solidFill>
                <a:latin typeface="Arial"/>
              </a:rPr>
              <a:t>Neither one giant prompt nor one call per tuple — batches the model can actually hold.</a:t>
            </a:r>
          </a:p>
        </p:txBody>
      </p:sp>
      <p:sp>
        <p:nvSpPr>
          <p:cNvPr id="10" name="Rounded Rectangle 9"/>
          <p:cNvSpPr/>
          <p:nvPr/>
        </p:nvSpPr>
        <p:spPr>
          <a:xfrm>
            <a:off x="1100000" y="4610000"/>
            <a:ext cx="9992000" cy="1150000"/>
          </a:xfrm>
          <a:prstGeom prst="roundRect">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400000" y="4740000"/>
            <a:ext cx="9392000" cy="450000"/>
          </a:xfrm>
          <a:prstGeom prst="rect">
            <a:avLst/>
          </a:prstGeom>
          <a:noFill/>
        </p:spPr>
        <p:txBody>
          <a:bodyPr wrap="square" anchor="t">
            <a:spAutoFit/>
          </a:bodyPr>
          <a:lstStyle/>
          <a:p>
            <a:pPr algn="l"/>
            <a:r>
              <a:rPr sz="1800" b="1" i="0">
                <a:solidFill>
                  <a:srgbClr val="1F3E6E"/>
                </a:solidFill>
                <a:latin typeface="Arial"/>
              </a:rPr>
              <a:t>Joint optimization of SQL and semantic operators</a:t>
            </a:r>
          </a:p>
        </p:txBody>
      </p:sp>
      <p:sp>
        <p:nvSpPr>
          <p:cNvPr id="12" name="TextBox 11"/>
          <p:cNvSpPr txBox="1"/>
          <p:nvPr/>
        </p:nvSpPr>
        <p:spPr>
          <a:xfrm>
            <a:off x="1400000" y="5200000"/>
            <a:ext cx="9392000" cy="450000"/>
          </a:xfrm>
          <a:prstGeom prst="rect">
            <a:avLst/>
          </a:prstGeom>
          <a:noFill/>
        </p:spPr>
        <p:txBody>
          <a:bodyPr wrap="square" anchor="t">
            <a:spAutoFit/>
          </a:bodyPr>
          <a:lstStyle/>
          <a:p>
            <a:pPr algn="l"/>
            <a:r>
              <a:rPr sz="1400" b="0" i="0">
                <a:solidFill>
                  <a:srgbClr val="262626"/>
                </a:solidFill>
                <a:latin typeface="Arial"/>
              </a:rPr>
              <a:t>One planner, two cost regimes — relational work is nearly free; model calls dominate.</a:t>
            </a:r>
          </a:p>
        </p:txBody>
      </p:sp>
      <p:sp>
        <p:nvSpPr>
          <p:cNvPr id="13" name="Rounded Rectangle 12"/>
          <p:cNvSpPr/>
          <p:nvPr/>
        </p:nvSpPr>
        <p:spPr>
          <a:xfrm>
            <a:off x="900000" y="6260000"/>
            <a:ext cx="10392000" cy="430000"/>
          </a:xfrm>
          <a:prstGeom prst="roundRect">
            <a:avLst/>
          </a:prstGeom>
          <a:solidFill>
            <a:srgbClr val="E7ECF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500" b="1">
                <a:solidFill>
                  <a:srgbClr val="1F3E6E"/>
                </a:solidFill>
                <a:latin typeface="Arial"/>
              </a:rPr>
              <a:t>The sweet spot exists — around 50–100 tuples per batch in our runs. Engines should find it automatically.</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0000" y="300000"/>
            <a:ext cx="10992000" cy="800000"/>
          </a:xfrm>
          <a:prstGeom prst="rect">
            <a:avLst/>
          </a:prstGeom>
          <a:noFill/>
        </p:spPr>
        <p:txBody>
          <a:bodyPr wrap="square" anchor="t">
            <a:spAutoFit/>
          </a:bodyPr>
          <a:lstStyle/>
          <a:p>
            <a:pPr algn="ctr"/>
            <a:r>
              <a:rPr sz="3400" b="1" i="0">
                <a:solidFill>
                  <a:srgbClr val="1F3E6E"/>
                </a:solidFill>
                <a:latin typeface="Arial"/>
              </a:rPr>
              <a:t>The Long Term: LLM-Centric Databases</a:t>
            </a:r>
          </a:p>
        </p:txBody>
      </p:sp>
      <p:sp>
        <p:nvSpPr>
          <p:cNvPr id="3" name="TextBox 2"/>
          <p:cNvSpPr txBox="1"/>
          <p:nvPr/>
        </p:nvSpPr>
        <p:spPr>
          <a:xfrm>
            <a:off x="900000" y="1150000"/>
            <a:ext cx="10392000" cy="500000"/>
          </a:xfrm>
          <a:prstGeom prst="rect">
            <a:avLst/>
          </a:prstGeom>
          <a:noFill/>
        </p:spPr>
        <p:txBody>
          <a:bodyPr wrap="square" anchor="t">
            <a:spAutoFit/>
          </a:bodyPr>
          <a:lstStyle/>
          <a:p>
            <a:pPr algn="ctr"/>
            <a:r>
              <a:rPr sz="1700" b="0" i="1">
                <a:solidFill>
                  <a:srgbClr val="262626"/>
                </a:solidFill>
                <a:latin typeface="Arial"/>
              </a:rPr>
              <a:t>Not LLMs as plugins — databases rebuilt around operators that reason.</a:t>
            </a:r>
          </a:p>
        </p:txBody>
      </p:sp>
      <p:sp>
        <p:nvSpPr>
          <p:cNvPr id="4" name="Rounded Rectangle 3"/>
          <p:cNvSpPr/>
          <p:nvPr/>
        </p:nvSpPr>
        <p:spPr>
          <a:xfrm>
            <a:off x="900000" y="1900000"/>
            <a:ext cx="5050000" cy="1750000"/>
          </a:xfrm>
          <a:prstGeom prst="roundRect">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200000" y="2150000"/>
            <a:ext cx="4450000" cy="500000"/>
          </a:xfrm>
          <a:prstGeom prst="rect">
            <a:avLst/>
          </a:prstGeom>
          <a:noFill/>
        </p:spPr>
        <p:txBody>
          <a:bodyPr wrap="square" anchor="t">
            <a:spAutoFit/>
          </a:bodyPr>
          <a:lstStyle/>
          <a:p>
            <a:pPr algn="l"/>
            <a:r>
              <a:rPr sz="1900" b="1" i="0">
                <a:solidFill>
                  <a:srgbClr val="1F3E6E"/>
                </a:solidFill>
                <a:latin typeface="Arial"/>
              </a:rPr>
              <a:t>Multi-modal unified storage</a:t>
            </a:r>
          </a:p>
        </p:txBody>
      </p:sp>
      <p:sp>
        <p:nvSpPr>
          <p:cNvPr id="6" name="TextBox 5"/>
          <p:cNvSpPr txBox="1"/>
          <p:nvPr/>
        </p:nvSpPr>
        <p:spPr>
          <a:xfrm>
            <a:off x="1200000" y="2750000"/>
            <a:ext cx="4450000" cy="700000"/>
          </a:xfrm>
          <a:prstGeom prst="rect">
            <a:avLst/>
          </a:prstGeom>
          <a:noFill/>
        </p:spPr>
        <p:txBody>
          <a:bodyPr wrap="square" anchor="t">
            <a:spAutoFit/>
          </a:bodyPr>
          <a:lstStyle/>
          <a:p>
            <a:pPr algn="l"/>
            <a:r>
              <a:rPr sz="1400" b="0" i="0">
                <a:solidFill>
                  <a:srgbClr val="262626"/>
                </a:solidFill>
                <a:latin typeface="Arial"/>
              </a:rPr>
              <a:t>tables, text, images, video — one substrate</a:t>
            </a:r>
          </a:p>
        </p:txBody>
      </p:sp>
      <p:sp>
        <p:nvSpPr>
          <p:cNvPr id="7" name="Rounded Rectangle 6"/>
          <p:cNvSpPr/>
          <p:nvPr/>
        </p:nvSpPr>
        <p:spPr>
          <a:xfrm>
            <a:off x="6250000" y="1900000"/>
            <a:ext cx="5050000" cy="1750000"/>
          </a:xfrm>
          <a:prstGeom prst="roundRect">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550000" y="2150000"/>
            <a:ext cx="4450000" cy="500000"/>
          </a:xfrm>
          <a:prstGeom prst="rect">
            <a:avLst/>
          </a:prstGeom>
          <a:noFill/>
        </p:spPr>
        <p:txBody>
          <a:bodyPr wrap="square" anchor="t">
            <a:spAutoFit/>
          </a:bodyPr>
          <a:lstStyle/>
          <a:p>
            <a:pPr algn="l"/>
            <a:r>
              <a:rPr sz="1900" b="1" i="0">
                <a:solidFill>
                  <a:srgbClr val="1F3E6E"/>
                </a:solidFill>
                <a:latin typeface="Arial"/>
              </a:rPr>
              <a:t>Semantic-aware indexing</a:t>
            </a:r>
          </a:p>
        </p:txBody>
      </p:sp>
      <p:sp>
        <p:nvSpPr>
          <p:cNvPr id="9" name="TextBox 8"/>
          <p:cNvSpPr txBox="1"/>
          <p:nvPr/>
        </p:nvSpPr>
        <p:spPr>
          <a:xfrm>
            <a:off x="6550000" y="2750000"/>
            <a:ext cx="4450000" cy="700000"/>
          </a:xfrm>
          <a:prstGeom prst="rect">
            <a:avLst/>
          </a:prstGeom>
          <a:noFill/>
        </p:spPr>
        <p:txBody>
          <a:bodyPr wrap="square" anchor="t">
            <a:spAutoFit/>
          </a:bodyPr>
          <a:lstStyle/>
          <a:p>
            <a:pPr algn="l"/>
            <a:r>
              <a:rPr sz="1400" b="0" i="0">
                <a:solidFill>
                  <a:srgbClr val="262626"/>
                </a:solidFill>
                <a:latin typeface="Arial"/>
              </a:rPr>
              <a:t>beyond traditional indexes and vanilla RAG</a:t>
            </a:r>
          </a:p>
        </p:txBody>
      </p:sp>
      <p:sp>
        <p:nvSpPr>
          <p:cNvPr id="10" name="Rounded Rectangle 9"/>
          <p:cNvSpPr/>
          <p:nvPr/>
        </p:nvSpPr>
        <p:spPr>
          <a:xfrm>
            <a:off x="900000" y="3850000"/>
            <a:ext cx="5050000" cy="1750000"/>
          </a:xfrm>
          <a:prstGeom prst="roundRect">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200000" y="4100000"/>
            <a:ext cx="4450000" cy="500000"/>
          </a:xfrm>
          <a:prstGeom prst="rect">
            <a:avLst/>
          </a:prstGeom>
          <a:noFill/>
        </p:spPr>
        <p:txBody>
          <a:bodyPr wrap="square" anchor="t">
            <a:spAutoFit/>
          </a:bodyPr>
          <a:lstStyle/>
          <a:p>
            <a:pPr algn="l"/>
            <a:r>
              <a:rPr sz="1900" b="1" i="0">
                <a:solidFill>
                  <a:srgbClr val="1F3E6E"/>
                </a:solidFill>
                <a:latin typeface="Arial"/>
              </a:rPr>
              <a:t>Adaptive context management</a:t>
            </a:r>
          </a:p>
        </p:txBody>
      </p:sp>
      <p:sp>
        <p:nvSpPr>
          <p:cNvPr id="12" name="TextBox 11"/>
          <p:cNvSpPr txBox="1"/>
          <p:nvPr/>
        </p:nvSpPr>
        <p:spPr>
          <a:xfrm>
            <a:off x="1200000" y="4700000"/>
            <a:ext cx="4450000" cy="700000"/>
          </a:xfrm>
          <a:prstGeom prst="rect">
            <a:avLst/>
          </a:prstGeom>
          <a:noFill/>
        </p:spPr>
        <p:txBody>
          <a:bodyPr wrap="square" anchor="t">
            <a:spAutoFit/>
          </a:bodyPr>
          <a:lstStyle/>
          <a:p>
            <a:pPr algn="l"/>
            <a:r>
              <a:rPr sz="1400" b="0" i="0">
                <a:solidFill>
                  <a:srgbClr val="262626"/>
                </a:solidFill>
                <a:latin typeface="Arial"/>
              </a:rPr>
              <a:t>prompts constructed dynamically, per query</a:t>
            </a:r>
          </a:p>
        </p:txBody>
      </p:sp>
      <p:sp>
        <p:nvSpPr>
          <p:cNvPr id="13" name="Rounded Rectangle 12"/>
          <p:cNvSpPr/>
          <p:nvPr/>
        </p:nvSpPr>
        <p:spPr>
          <a:xfrm>
            <a:off x="6250000" y="3850000"/>
            <a:ext cx="5050000" cy="1750000"/>
          </a:xfrm>
          <a:prstGeom prst="roundRect">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550000" y="4100000"/>
            <a:ext cx="4450000" cy="500000"/>
          </a:xfrm>
          <a:prstGeom prst="rect">
            <a:avLst/>
          </a:prstGeom>
          <a:noFill/>
        </p:spPr>
        <p:txBody>
          <a:bodyPr wrap="square" anchor="t">
            <a:spAutoFit/>
          </a:bodyPr>
          <a:lstStyle/>
          <a:p>
            <a:pPr algn="l"/>
            <a:r>
              <a:rPr sz="1900" b="1" i="0">
                <a:solidFill>
                  <a:srgbClr val="1F3E6E"/>
                </a:solidFill>
                <a:latin typeface="Arial"/>
              </a:rPr>
              <a:t>Holistic optimization</a:t>
            </a:r>
          </a:p>
        </p:txBody>
      </p:sp>
      <p:sp>
        <p:nvSpPr>
          <p:cNvPr id="15" name="TextBox 14"/>
          <p:cNvSpPr txBox="1"/>
          <p:nvPr/>
        </p:nvSpPr>
        <p:spPr>
          <a:xfrm>
            <a:off x="6550000" y="4700000"/>
            <a:ext cx="4450000" cy="700000"/>
          </a:xfrm>
          <a:prstGeom prst="rect">
            <a:avLst/>
          </a:prstGeom>
          <a:noFill/>
        </p:spPr>
        <p:txBody>
          <a:bodyPr wrap="square" anchor="t">
            <a:spAutoFit/>
          </a:bodyPr>
          <a:lstStyle/>
          <a:p>
            <a:pPr algn="l"/>
            <a:r>
              <a:rPr sz="1400" b="0" i="0">
                <a:solidFill>
                  <a:srgbClr val="262626"/>
                </a:solidFill>
                <a:latin typeface="Arial"/>
              </a:rPr>
              <a:t>storage · indexing · planning · model invocation — one optimizer</a:t>
            </a:r>
          </a:p>
        </p:txBody>
      </p:sp>
      <p:sp>
        <p:nvSpPr>
          <p:cNvPr id="16" name="Rounded Rectangle 15"/>
          <p:cNvSpPr/>
          <p:nvPr/>
        </p:nvSpPr>
        <p:spPr>
          <a:xfrm>
            <a:off x="900000" y="6260000"/>
            <a:ext cx="10392000" cy="430000"/>
          </a:xfrm>
          <a:prstGeom prst="roundRect">
            <a:avLst/>
          </a:prstGeom>
          <a:solidFill>
            <a:srgbClr val="E7ECF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500" b="1">
                <a:solidFill>
                  <a:srgbClr val="1F3E6E"/>
                </a:solidFill>
                <a:latin typeface="Arial"/>
              </a:rPr>
              <a:t>At the core: LROs — the abstraction layer that embeds LLM capability into query processing.</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1F33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1200000" y="2000000"/>
            <a:ext cx="9792000" cy="700000"/>
          </a:xfrm>
          <a:prstGeom prst="rect">
            <a:avLst/>
          </a:prstGeom>
          <a:noFill/>
        </p:spPr>
        <p:txBody>
          <a:bodyPr wrap="square" anchor="t">
            <a:spAutoFit/>
          </a:bodyPr>
          <a:lstStyle/>
          <a:p>
            <a:pPr algn="ctr"/>
            <a:r>
              <a:rPr sz="2200" b="0" i="1">
                <a:solidFill>
                  <a:srgbClr val="C9D6EC"/>
                </a:solidFill>
                <a:latin typeface="Arial"/>
              </a:rPr>
              <a:t>Fifty years ago, a closed algebra over exact predicates built an industry.</a:t>
            </a:r>
          </a:p>
        </p:txBody>
      </p:sp>
      <p:sp>
        <p:nvSpPr>
          <p:cNvPr id="4" name="TextBox 3"/>
          <p:cNvSpPr txBox="1"/>
          <p:nvPr/>
        </p:nvSpPr>
        <p:spPr>
          <a:xfrm>
            <a:off x="1200000" y="2800000"/>
            <a:ext cx="9792000" cy="700000"/>
          </a:xfrm>
          <a:prstGeom prst="rect">
            <a:avLst/>
          </a:prstGeom>
          <a:noFill/>
        </p:spPr>
        <p:txBody>
          <a:bodyPr wrap="square" anchor="t">
            <a:spAutoFit/>
          </a:bodyPr>
          <a:lstStyle/>
          <a:p>
            <a:pPr algn="ctr"/>
            <a:r>
              <a:rPr sz="2600" b="1" i="0">
                <a:solidFill>
                  <a:srgbClr val="FFFFFF"/>
                </a:solidFill>
                <a:latin typeface="Arial"/>
              </a:rPr>
              <a:t>The next fifty may be built on operators that reason.</a:t>
            </a:r>
          </a:p>
        </p:txBody>
      </p:sp>
      <p:sp>
        <p:nvSpPr>
          <p:cNvPr id="5" name="TextBox 4"/>
          <p:cNvSpPr txBox="1"/>
          <p:nvPr/>
        </p:nvSpPr>
        <p:spPr>
          <a:xfrm>
            <a:off x="1200000" y="4200000"/>
            <a:ext cx="9792000" cy="600000"/>
          </a:xfrm>
          <a:prstGeom prst="rect">
            <a:avLst/>
          </a:prstGeom>
          <a:noFill/>
        </p:spPr>
        <p:txBody>
          <a:bodyPr wrap="square" anchor="t">
            <a:spAutoFit/>
          </a:bodyPr>
          <a:lstStyle/>
          <a:p>
            <a:pPr algn="ctr"/>
            <a:r>
              <a:rPr sz="4000" b="1" i="0">
                <a:solidFill>
                  <a:srgbClr val="FFFFFF"/>
                </a:solidFill>
                <a:latin typeface="Arial"/>
              </a:rPr>
              <a:t>Thank You!</a:t>
            </a:r>
          </a:p>
        </p:txBody>
      </p:sp>
      <p:sp>
        <p:nvSpPr>
          <p:cNvPr id="6" name="TextBox 5"/>
          <p:cNvSpPr txBox="1"/>
          <p:nvPr/>
        </p:nvSpPr>
        <p:spPr>
          <a:xfrm>
            <a:off x="1200000" y="6325880"/>
            <a:ext cx="9792000" cy="307777"/>
          </a:xfrm>
          <a:prstGeom prst="rect">
            <a:avLst/>
          </a:prstGeom>
          <a:noFill/>
        </p:spPr>
        <p:txBody>
          <a:bodyPr wrap="square" anchor="t">
            <a:spAutoFit/>
          </a:bodyPr>
          <a:lstStyle/>
          <a:p>
            <a:pPr algn="ctr"/>
            <a:r>
              <a:rPr sz="1400" b="0" i="0" dirty="0" err="1">
                <a:solidFill>
                  <a:srgbClr val="C9D6EC"/>
                </a:solidFill>
                <a:latin typeface="Arial"/>
              </a:rPr>
              <a:t>github.com</a:t>
            </a:r>
            <a:r>
              <a:rPr sz="1400" b="0" i="0" dirty="0">
                <a:solidFill>
                  <a:srgbClr val="C9D6EC"/>
                </a:solidFill>
                <a:latin typeface="Arial"/>
              </a:rPr>
              <a:t>/</a:t>
            </a:r>
            <a:r>
              <a:rPr sz="1400" b="0" i="0" dirty="0" err="1">
                <a:solidFill>
                  <a:srgbClr val="C9D6EC"/>
                </a:solidFill>
                <a:latin typeface="Arial"/>
              </a:rPr>
              <a:t>LROBench</a:t>
            </a:r>
            <a:r>
              <a:rPr sz="1400" b="0" i="0" dirty="0">
                <a:solidFill>
                  <a:srgbClr val="C9D6EC"/>
                </a:solidFill>
                <a:latin typeface="Arial"/>
              </a:rPr>
              <a:t>/</a:t>
            </a:r>
            <a:r>
              <a:rPr sz="1400" b="0" i="0" dirty="0" err="1">
                <a:solidFill>
                  <a:srgbClr val="C9D6EC"/>
                </a:solidFill>
                <a:latin typeface="Arial"/>
              </a:rPr>
              <a:t>LROBench</a:t>
            </a:r>
            <a:endParaRPr sz="1400" b="0" i="0" dirty="0">
              <a:solidFill>
                <a:srgbClr val="C9D6EC"/>
              </a:solidFill>
              <a:latin typeface="Arial"/>
            </a:endParaRPr>
          </a:p>
        </p:txBody>
      </p:sp>
    </p:spTree>
  </p:cSld>
  <p:clrMapOvr>
    <a:masterClrMapping/>
  </p:clrMapOvr>
</p:sld>
</file>

<file path=ppt/theme/theme1.xml><?xml version="1.0" encoding="utf-8"?>
<a:theme xmlns:a="http://schemas.openxmlformats.org/drawingml/2006/main" name="Research">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ormAutofit/>
      </a:bodyPr>
      <a:lstStyle>
        <a:defPPr marL="0" algn="l">
          <a:defRPr sz="1800" dirty="0">
            <a:solidFill>
              <a:schemeClr val="tx1"/>
            </a:solidFill>
          </a:defRPr>
        </a:defPPr>
      </a:lstStyle>
    </a:txDef>
  </a:objectDefaults>
  <a:extraClrSchemeLst/>
  <a:extLst>
    <a:ext uri="{05A4C25C-085E-4340-85A3-A5531E510DB2}">
      <thm15:themeFamily xmlns:thm15="http://schemas.microsoft.com/office/thememl/2012/main" name="Research" id="{2C1A2FA7-F33E-9E42-B4F1-C5229C15A7DA}" vid="{B2BC601F-F3B3-2344-88B0-68267B1C304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Research</Template>
  <TotalTime>28234</TotalTime>
  <Words>17471</Words>
  <Application>Microsoft Macintosh PowerPoint</Application>
  <PresentationFormat>Widescreen</PresentationFormat>
  <Paragraphs>1757</Paragraphs>
  <Slides>87</Slides>
  <Notes>87</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87</vt:i4>
      </vt:variant>
    </vt:vector>
  </HeadingPairs>
  <TitlesOfParts>
    <vt:vector size="100" baseType="lpstr">
      <vt:lpstr>Microsoft YaHei</vt:lpstr>
      <vt:lpstr>Microsoft YaHei</vt:lpstr>
      <vt:lpstr>Arial</vt:lpstr>
      <vt:lpstr>Calibri</vt:lpstr>
      <vt:lpstr>Cambria Math</vt:lpstr>
      <vt:lpstr>Comic Sans MS</vt:lpstr>
      <vt:lpstr>Consolas</vt:lpstr>
      <vt:lpstr>Courier New</vt:lpstr>
      <vt:lpstr>Helvetica</vt:lpstr>
      <vt:lpstr>Trebuchet MS</vt:lpstr>
      <vt:lpstr>Verdana</vt:lpstr>
      <vt:lpstr>Wingdings</vt:lpstr>
      <vt:lpstr>Research</vt:lpstr>
      <vt:lpstr>Bridging LLMs and Database Systems: A Deep Dive into Enhanced Relational Operators</vt:lpstr>
      <vt:lpstr>Foundation: Relational Algebra Theory</vt:lpstr>
      <vt:lpstr>From One Algebra to Modern Analytics</vt:lpstr>
      <vt:lpstr>The Data Changed Too: Multi-Modal Tables</vt:lpstr>
      <vt:lpstr>Databases Are Powerful, but Query-Bounded</vt:lpstr>
      <vt:lpstr>Databases Are Powerful, but Query-Bounded</vt:lpstr>
      <vt:lpstr>Gap ① in the Pre-LLM Era: Fuzzy Join</vt:lpstr>
      <vt:lpstr>Gap ② in the Pre-LLM Era: Beyond-Database Queries</vt:lpstr>
      <vt:lpstr>Why Are LLMs a Natural Fit for Both Gaps?</vt:lpstr>
      <vt:lpstr>Why an Operator, Not a Raw API Call?</vt:lpstr>
      <vt:lpstr>LLM Operators Can Extend SQL Capabilities</vt:lpstr>
      <vt:lpstr>How LLM Operators Execute: llm_filter</vt:lpstr>
      <vt:lpstr>More LLM Operators: LLM-Enhanced Join</vt:lpstr>
      <vt:lpstr>More LLM Operators: LLM-Enhanced OrderBy</vt:lpstr>
      <vt:lpstr>More LLM Operators: LLM-Enhanced GroupBy</vt:lpstr>
      <vt:lpstr>LLM Alone, SQL Alone, or Hybrid?</vt:lpstr>
      <vt:lpstr>An Emerging Trend of LLM Operators</vt:lpstr>
      <vt:lpstr>Challenges at the Operator Level (Q1–Q2)</vt:lpstr>
      <vt:lpstr>Challenges at the System Level (Q3–Q4)</vt:lpstr>
      <vt:lpstr>Tutorial Roadmap</vt:lpstr>
      <vt:lpstr>Foundation: Defining LROs</vt:lpstr>
      <vt:lpstr>What LROs Are: A Formal Definition</vt:lpstr>
      <vt:lpstr>What LROs Are: A Brief Definition</vt:lpstr>
      <vt:lpstr>What LROs Are: An Example</vt:lpstr>
      <vt:lpstr>Operand Granularities Matter</vt:lpstr>
      <vt:lpstr>Operand Granularities Matter</vt:lpstr>
      <vt:lpstr>What LROs Are Not</vt:lpstr>
      <vt:lpstr>Current States &amp; Taxonomy</vt:lpstr>
      <vt:lpstr>An Emerging Trend of LLM Operators</vt:lpstr>
      <vt:lpstr>        Snowflake Cortex </vt:lpstr>
      <vt:lpstr>     Google BigQuery</vt:lpstr>
      <vt:lpstr>       Databricks</vt:lpstr>
      <vt:lpstr>     LOTUS</vt:lpstr>
      <vt:lpstr>       Palimpzest</vt:lpstr>
      <vt:lpstr>    DocETL</vt:lpstr>
      <vt:lpstr>Current States</vt:lpstr>
      <vt:lpstr>Taxonomy Overview</vt:lpstr>
      <vt:lpstr>Taxonomy Overview</vt:lpstr>
      <vt:lpstr>LRO #1: Filter</vt:lpstr>
      <vt:lpstr>LRO #1: Filter</vt:lpstr>
      <vt:lpstr>LRO #2: Match</vt:lpstr>
      <vt:lpstr>LRO #2: Match</vt:lpstr>
      <vt:lpstr>LRO #3: Impute</vt:lpstr>
      <vt:lpstr>LRO #3: Impute</vt:lpstr>
      <vt:lpstr>LRO #4: Cluster</vt:lpstr>
      <vt:lpstr>LRO #4: Cluster</vt:lpstr>
      <vt:lpstr>LRO #5: Order</vt:lpstr>
      <vt:lpstr>Benchmark &amp; Single-LRO Evaluation</vt:lpstr>
      <vt:lpstr>Benchmark Aim</vt:lpstr>
      <vt:lpstr>Current Benchmarks are Insufficient</vt:lpstr>
      <vt:lpstr>Semantic-Query Benchmarks Still Leave Coverage Gaps</vt:lpstr>
      <vt:lpstr>LROBench: Overview</vt:lpstr>
      <vt:lpstr>LROBench: Overview</vt:lpstr>
      <vt:lpstr>Single-LRO Evaluation: Setup</vt:lpstr>
      <vt:lpstr>Filter &amp; Match: Context Decides the Best Variant</vt:lpstr>
      <vt:lpstr>Impute &amp; Cluster: Global Context Helps Selectively</vt:lpstr>
      <vt:lpstr>Order: LLM-ALL Is the Robust Default</vt:lpstr>
      <vt:lpstr>From Operator To System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System Optimization</vt:lpstr>
      <vt:lpstr>PowerPoint Presentation</vt:lpstr>
      <vt:lpstr>PowerPoint Presentation</vt:lpstr>
      <vt:lpstr>PowerPoint Presentation</vt:lpstr>
      <vt:lpstr>PowerPoint Presentation</vt:lpstr>
      <vt:lpstr>Multi-LRO System Evaluation</vt:lpstr>
      <vt:lpstr>Multi-LRO System Evaluation Setup</vt:lpstr>
      <vt:lpstr>Incomplete Stage of Current Systems </vt:lpstr>
      <vt:lpstr>Early-Stage and Room for Improvement</vt:lpstr>
      <vt:lpstr>Specialized Beats One-Size-Fits-All</vt:lpstr>
      <vt:lpstr>Best Practices as Guidelines</vt:lpstr>
      <vt:lpstr>Future Directions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suyx</dc:creator>
  <cp:lastModifiedBy>yin.lin</cp:lastModifiedBy>
  <cp:revision>272</cp:revision>
  <dcterms:created xsi:type="dcterms:W3CDTF">2026-06-25T05:22:26Z</dcterms:created>
  <dcterms:modified xsi:type="dcterms:W3CDTF">2026-10-20T18:46:23Z</dcterms:modified>
</cp:coreProperties>
</file>